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73d8oWH6LqJ1ldIFBNy8lg==" hashData="wzKzisQEuDv4ZYHDskyj75AfmS0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B63AF-E257-4509-837B-9B7218005922}" type="datetimeFigureOut">
              <a:rPr lang="en-GB" smtClean="0"/>
              <a:pPr/>
              <a:t>15/05/2016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FBAA6-9A35-4C79-AB63-E2BBC3A4DF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30086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Choose one of the partially completed lines and complete it in your books.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7439E-3668-45C5-960E-1F718CC710D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54067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95F5-43DC-4E42-8EAB-08B048593B3A}" type="datetimeFigureOut">
              <a:rPr lang="en-GB" smtClean="0"/>
              <a:pPr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4CAF-E338-4D7A-8D52-1FB9FDD1BE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995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95F5-43DC-4E42-8EAB-08B048593B3A}" type="datetimeFigureOut">
              <a:rPr lang="en-GB" smtClean="0"/>
              <a:pPr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4CAF-E338-4D7A-8D52-1FB9FDD1BE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32456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95F5-43DC-4E42-8EAB-08B048593B3A}" type="datetimeFigureOut">
              <a:rPr lang="en-GB" smtClean="0"/>
              <a:pPr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4CAF-E338-4D7A-8D52-1FB9FDD1BE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37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95F5-43DC-4E42-8EAB-08B048593B3A}" type="datetimeFigureOut">
              <a:rPr lang="en-GB" smtClean="0"/>
              <a:pPr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4CAF-E338-4D7A-8D52-1FB9FDD1BE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6228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95F5-43DC-4E42-8EAB-08B048593B3A}" type="datetimeFigureOut">
              <a:rPr lang="en-GB" smtClean="0"/>
              <a:pPr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4CAF-E338-4D7A-8D52-1FB9FDD1BE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4425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95F5-43DC-4E42-8EAB-08B048593B3A}" type="datetimeFigureOut">
              <a:rPr lang="en-GB" smtClean="0"/>
              <a:pPr/>
              <a:t>15/05/2016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4CAF-E338-4D7A-8D52-1FB9FDD1BE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4724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95F5-43DC-4E42-8EAB-08B048593B3A}" type="datetimeFigureOut">
              <a:rPr lang="en-GB" smtClean="0"/>
              <a:pPr/>
              <a:t>15/05/2016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4CAF-E338-4D7A-8D52-1FB9FDD1BE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3310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95F5-43DC-4E42-8EAB-08B048593B3A}" type="datetimeFigureOut">
              <a:rPr lang="en-GB" smtClean="0"/>
              <a:pPr/>
              <a:t>15/05/2016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4CAF-E338-4D7A-8D52-1FB9FDD1BE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846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95F5-43DC-4E42-8EAB-08B048593B3A}" type="datetimeFigureOut">
              <a:rPr lang="en-GB" smtClean="0"/>
              <a:pPr/>
              <a:t>15/05/2016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4CAF-E338-4D7A-8D52-1FB9FDD1BE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033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95F5-43DC-4E42-8EAB-08B048593B3A}" type="datetimeFigureOut">
              <a:rPr lang="en-GB" smtClean="0"/>
              <a:pPr/>
              <a:t>15/05/2016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4CAF-E338-4D7A-8D52-1FB9FDD1BE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8205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95F5-43DC-4E42-8EAB-08B048593B3A}" type="datetimeFigureOut">
              <a:rPr lang="en-GB" smtClean="0"/>
              <a:pPr/>
              <a:t>15/05/2016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4CAF-E338-4D7A-8D52-1FB9FDD1BE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125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095F5-43DC-4E42-8EAB-08B048593B3A}" type="datetimeFigureOut">
              <a:rPr lang="en-GB" smtClean="0"/>
              <a:pPr/>
              <a:t>15/05/2016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24CAF-E338-4D7A-8D52-1FB9FDD1BEA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0222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836712"/>
            <a:ext cx="6400800" cy="1176536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At appropriate places along your line, write on the following probabilities:</a:t>
            </a:r>
          </a:p>
          <a:p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800443" y="2859349"/>
                <a:ext cx="423514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443" y="2859349"/>
                <a:ext cx="423514" cy="783804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2024579" y="2859349"/>
                <a:ext cx="423514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4579" y="2859349"/>
                <a:ext cx="423514" cy="78380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4417477" y="3856999"/>
                <a:ext cx="423514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7477" y="3856999"/>
                <a:ext cx="423514" cy="786177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3366569" y="2859349"/>
                <a:ext cx="423514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569" y="2859349"/>
                <a:ext cx="423514" cy="786177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4832891" y="3020418"/>
                <a:ext cx="4235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2891" y="3020418"/>
                <a:ext cx="423514" cy="46166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7569195" y="3019230"/>
                <a:ext cx="4235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9195" y="3019230"/>
                <a:ext cx="423514" cy="461665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6283057" y="2856976"/>
                <a:ext cx="423514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3057" y="2856976"/>
                <a:ext cx="423514" cy="786177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5863833" y="3889178"/>
                <a:ext cx="423514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833" y="3889178"/>
                <a:ext cx="423514" cy="784830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7212020" y="3835403"/>
                <a:ext cx="423514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020" y="3835403"/>
                <a:ext cx="423514" cy="786177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1376507" y="3835403"/>
                <a:ext cx="423514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507" y="3835403"/>
                <a:ext cx="423514" cy="786177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2600643" y="3879260"/>
                <a:ext cx="593432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643" y="3879260"/>
                <a:ext cx="593432" cy="786177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67544" y="4859868"/>
            <a:ext cx="126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Impossible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78498" y="4859868"/>
            <a:ext cx="881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Certain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25757" y="4859868"/>
            <a:ext cx="1466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Equal Chance</a:t>
            </a:r>
            <a:endParaRPr lang="en-GB" dirty="0">
              <a:solidFill>
                <a:srgbClr val="FF0000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1012200" y="5229200"/>
            <a:ext cx="6980509" cy="298687"/>
            <a:chOff x="1012200" y="5229200"/>
            <a:chExt cx="6980509" cy="298687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2200" y="5229200"/>
              <a:ext cx="698050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992709" y="5229200"/>
              <a:ext cx="0" cy="28803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6372200" y="5237584"/>
              <a:ext cx="1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6017790" y="5239855"/>
              <a:ext cx="1" cy="288032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6701537" y="5229200"/>
              <a:ext cx="1" cy="288032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012200" y="5229200"/>
              <a:ext cx="0" cy="28803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2771800" y="5229200"/>
              <a:ext cx="1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3707904" y="5237584"/>
              <a:ext cx="1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1907704" y="5237584"/>
              <a:ext cx="1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5436096" y="5237584"/>
              <a:ext cx="1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7212019" y="5237584"/>
              <a:ext cx="1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2448092" y="5239855"/>
              <a:ext cx="1" cy="288032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3131839" y="5229200"/>
              <a:ext cx="1" cy="288032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1715656" y="5237584"/>
              <a:ext cx="1" cy="288032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4572000" y="5229200"/>
              <a:ext cx="1" cy="28803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3830982" y="5239855"/>
              <a:ext cx="1" cy="288032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5285354" y="5237584"/>
              <a:ext cx="1" cy="288032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7400680" y="5239855"/>
              <a:ext cx="1" cy="288032"/>
            </a:xfrm>
            <a:prstGeom prst="line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29344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91557E-6 L -0.4375 0.3511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5" y="175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10594E-6 L -0.29757 0.2162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78" y="108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6359E-6 L -0.46215 0.35138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08" y="175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91557E-6 L 0.02986 0.34073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3" y="170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91557E-6 L 0.38941 0.35114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62" y="175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9773E-6 L -0.23299 0.25098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49" y="125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773E-6 L 0.42882 0.21952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41" y="109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3109E-6 L -0.01476 0.19061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7" y="95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91557E-6 L 0.45244 0.34073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22" y="170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38584E-6 L 0.48247 0.192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15" y="9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6359E-6 L 0.02708 0.35138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175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836712"/>
          </a:xfrm>
          <a:noFill/>
        </p:spPr>
        <p:txBody>
          <a:bodyPr>
            <a:noAutofit/>
          </a:bodyPr>
          <a:lstStyle/>
          <a:p>
            <a:r>
              <a:rPr lang="en-GB" sz="3200" dirty="0" smtClean="0"/>
              <a:t>Put the boxes in the correct column of the table:</a:t>
            </a:r>
            <a:endParaRPr lang="en-GB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27573315"/>
              </p:ext>
            </p:extLst>
          </p:nvPr>
        </p:nvGraphicFramePr>
        <p:xfrm>
          <a:off x="611561" y="836712"/>
          <a:ext cx="7848870" cy="2217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74"/>
                <a:gridCol w="1569774"/>
                <a:gridCol w="1569774"/>
                <a:gridCol w="1569774"/>
                <a:gridCol w="1569774"/>
              </a:tblGrid>
              <a:tr h="706569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Trial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Outcome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Sample Space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Event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Probability</a:t>
                      </a:r>
                      <a:endParaRPr lang="en-GB" sz="2400" dirty="0"/>
                    </a:p>
                  </a:txBody>
                  <a:tcPr/>
                </a:tc>
              </a:tr>
              <a:tr h="151077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4608" y="3290500"/>
            <a:ext cx="215665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Rolling a 6-sided die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794650" y="5870490"/>
            <a:ext cx="144016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 number rolled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084440" y="3475166"/>
            <a:ext cx="15757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{1, 2, 3, 4, 5, 6}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4928592" y="4248836"/>
                <a:ext cx="432048" cy="634789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592" y="4248836"/>
                <a:ext cx="432048" cy="63478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699792" y="3543302"/>
            <a:ext cx="158417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Flipping a coin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596337" y="3266303"/>
            <a:ext cx="129614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 side it lands on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635896" y="5438730"/>
            <a:ext cx="86409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{H, T}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361593" y="5991620"/>
            <a:ext cx="106004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Landing on tails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59295" y="4249416"/>
            <a:ext cx="189289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{G, G, G, R, R, B}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222504" y="4180573"/>
            <a:ext cx="189289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 counter is red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/>
              <p:cNvSpPr txBox="1"/>
              <p:nvPr/>
            </p:nvSpPr>
            <p:spPr>
              <a:xfrm>
                <a:off x="5588496" y="4648630"/>
                <a:ext cx="423664" cy="63478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496" y="4648630"/>
                <a:ext cx="423664" cy="634789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7066316" y="4883625"/>
            <a:ext cx="1898172" cy="1754326"/>
            <a:chOff x="7066316" y="4883625"/>
            <a:chExt cx="1898172" cy="1754326"/>
          </a:xfrm>
        </p:grpSpPr>
        <p:sp>
          <p:nvSpPr>
            <p:cNvPr id="15" name="TextBox 14"/>
            <p:cNvSpPr txBox="1"/>
            <p:nvPr/>
          </p:nvSpPr>
          <p:spPr>
            <a:xfrm>
              <a:off x="7066316" y="4883625"/>
              <a:ext cx="1898172" cy="175432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Picking a counter from this bag:</a:t>
              </a:r>
            </a:p>
            <a:p>
              <a:pPr algn="ctr"/>
              <a:endParaRPr lang="en-GB" dirty="0"/>
            </a:p>
            <a:p>
              <a:pPr algn="ctr"/>
              <a:endParaRPr lang="en-GB" dirty="0" smtClean="0"/>
            </a:p>
            <a:p>
              <a:pPr algn="ctr"/>
              <a:endParaRPr lang="en-GB" dirty="0" smtClean="0"/>
            </a:p>
            <a:p>
              <a:pPr algn="ctr"/>
              <a:endParaRPr lang="en-GB" dirty="0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7600879" y="5290318"/>
              <a:ext cx="889484" cy="1262745"/>
              <a:chOff x="7452320" y="4989786"/>
              <a:chExt cx="1152128" cy="1658613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7452320" y="4989786"/>
                <a:ext cx="1152128" cy="1658613"/>
                <a:chOff x="7452320" y="4989786"/>
                <a:chExt cx="1152128" cy="1658613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7452320" y="5517232"/>
                  <a:ext cx="1152128" cy="1131167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" name="Diagonal Stripe 26"/>
                <p:cNvSpPr/>
                <p:nvPr/>
              </p:nvSpPr>
              <p:spPr>
                <a:xfrm rot="13022526">
                  <a:off x="7502857" y="4989786"/>
                  <a:ext cx="881867" cy="702283"/>
                </a:xfrm>
                <a:prstGeom prst="diagStripe">
                  <a:avLst>
                    <a:gd name="adj" fmla="val 54509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7729735" y="5517232"/>
                  <a:ext cx="586681" cy="17663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0" name="Oval 19"/>
              <p:cNvSpPr/>
              <p:nvPr/>
            </p:nvSpPr>
            <p:spPr>
              <a:xfrm>
                <a:off x="7621723" y="5815000"/>
                <a:ext cx="216024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7901134" y="5971410"/>
                <a:ext cx="216024" cy="23083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7585720" y="6082816"/>
                <a:ext cx="216024" cy="23083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8233792" y="5855994"/>
                <a:ext cx="216024" cy="23083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8017768" y="6263230"/>
                <a:ext cx="216024" cy="23083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8004785" y="5693870"/>
                <a:ext cx="216024" cy="23083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1115616" y="5136034"/>
            <a:ext cx="174212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{HH, HT, TH, TT}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2699792" y="4365239"/>
            <a:ext cx="209485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{1, 2, 3, 4, 5, 6, 7, 8}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703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1" y="0"/>
            <a:ext cx="9361041" cy="1143000"/>
          </a:xfrm>
          <a:solidFill>
            <a:srgbClr val="66CCFF"/>
          </a:solidFill>
        </p:spPr>
        <p:txBody>
          <a:bodyPr>
            <a:noAutofit/>
          </a:bodyPr>
          <a:lstStyle/>
          <a:p>
            <a:r>
              <a:rPr lang="en-GB" sz="3600" dirty="0" smtClean="0"/>
              <a:t>Copy TWO rows into your book. Complete them:</a:t>
            </a:r>
            <a:endParaRPr lang="en-GB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8781516"/>
              </p:ext>
            </p:extLst>
          </p:nvPr>
        </p:nvGraphicFramePr>
        <p:xfrm>
          <a:off x="323528" y="1196752"/>
          <a:ext cx="8424935" cy="5407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987"/>
                <a:gridCol w="1684987"/>
                <a:gridCol w="1684987"/>
                <a:gridCol w="1684987"/>
                <a:gridCol w="1684987"/>
              </a:tblGrid>
              <a:tr h="65307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Trial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Outcome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Sample Space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Event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Probability</a:t>
                      </a:r>
                      <a:endParaRPr lang="en-GB" dirty="0"/>
                    </a:p>
                  </a:txBody>
                  <a:tcPr/>
                </a:tc>
              </a:tr>
              <a:tr h="12911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1856286"/>
            <a:ext cx="1750897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Rolling a </a:t>
            </a:r>
            <a:r>
              <a:rPr lang="en-GB" b="1" dirty="0" smtClean="0"/>
              <a:t>fair 6-sided traditional </a:t>
            </a:r>
            <a:r>
              <a:rPr lang="en-GB" dirty="0" smtClean="0"/>
              <a:t>die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167214" y="1915179"/>
            <a:ext cx="144016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 number rolled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745294" y="1869013"/>
            <a:ext cx="15757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{1, 2, 3, 4, 5, 6}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7730551" y="1862056"/>
                <a:ext cx="432048" cy="634789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0551" y="1862056"/>
                <a:ext cx="432048" cy="63478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18241" y="2995917"/>
            <a:ext cx="158417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Flipping a coin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261927" y="2854677"/>
            <a:ext cx="129614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 side it lands on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190735" y="2995917"/>
            <a:ext cx="86409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{H, T}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760220" y="2805855"/>
            <a:ext cx="106004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Landing on tails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635896" y="4330209"/>
            <a:ext cx="175497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{G, G, G, R, R, B}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253892" y="4305232"/>
            <a:ext cx="189289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 counter is red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/>
              <p:cNvSpPr txBox="1"/>
              <p:nvPr/>
            </p:nvSpPr>
            <p:spPr>
              <a:xfrm>
                <a:off x="7676728" y="4305232"/>
                <a:ext cx="423664" cy="63478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6728" y="4305232"/>
                <a:ext cx="423664" cy="63478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184326" y="3622217"/>
            <a:ext cx="1800200" cy="1754326"/>
            <a:chOff x="7066316" y="4883625"/>
            <a:chExt cx="1898172" cy="1754326"/>
          </a:xfrm>
        </p:grpSpPr>
        <p:sp>
          <p:nvSpPr>
            <p:cNvPr id="15" name="TextBox 14"/>
            <p:cNvSpPr txBox="1"/>
            <p:nvPr/>
          </p:nvSpPr>
          <p:spPr>
            <a:xfrm>
              <a:off x="7066316" y="4883625"/>
              <a:ext cx="1898172" cy="175432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Picking a counter from this bag:</a:t>
              </a:r>
            </a:p>
            <a:p>
              <a:pPr algn="ctr"/>
              <a:endParaRPr lang="en-GB" dirty="0"/>
            </a:p>
            <a:p>
              <a:pPr algn="ctr"/>
              <a:endParaRPr lang="en-GB" dirty="0" smtClean="0"/>
            </a:p>
            <a:p>
              <a:pPr algn="ctr"/>
              <a:endParaRPr lang="en-GB" dirty="0" smtClean="0"/>
            </a:p>
            <a:p>
              <a:pPr algn="ctr"/>
              <a:endParaRPr lang="en-GB" dirty="0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7538789" y="5276742"/>
              <a:ext cx="951576" cy="1276321"/>
              <a:chOff x="7371894" y="4971954"/>
              <a:chExt cx="1232554" cy="1676445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7371894" y="4971954"/>
                <a:ext cx="1232554" cy="1676445"/>
                <a:chOff x="7371894" y="4971954"/>
                <a:chExt cx="1232554" cy="1676445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7371894" y="5517232"/>
                  <a:ext cx="1232554" cy="1131167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" name="Diagonal Stripe 26"/>
                <p:cNvSpPr/>
                <p:nvPr/>
              </p:nvSpPr>
              <p:spPr>
                <a:xfrm rot="13022526">
                  <a:off x="7447507" y="4971954"/>
                  <a:ext cx="943427" cy="702283"/>
                </a:xfrm>
                <a:prstGeom prst="diagStripe">
                  <a:avLst>
                    <a:gd name="adj" fmla="val 54509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7729735" y="5517232"/>
                  <a:ext cx="586681" cy="17663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0" name="Oval 19"/>
              <p:cNvSpPr/>
              <p:nvPr/>
            </p:nvSpPr>
            <p:spPr>
              <a:xfrm>
                <a:off x="7606641" y="5815000"/>
                <a:ext cx="231103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7886052" y="5971410"/>
                <a:ext cx="231103" cy="23083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7570638" y="6082816"/>
                <a:ext cx="231103" cy="23083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8218710" y="5855995"/>
                <a:ext cx="231103" cy="23083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8002686" y="6263230"/>
                <a:ext cx="231103" cy="23083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7989703" y="5693870"/>
                <a:ext cx="231103" cy="23083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33" name="TextBox 32"/>
          <p:cNvSpPr txBox="1"/>
          <p:nvPr/>
        </p:nvSpPr>
        <p:spPr>
          <a:xfrm>
            <a:off x="3478858" y="5595056"/>
            <a:ext cx="209485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{1, 2, 3, 4, 5, 6, 7, 8}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5229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1" y="0"/>
            <a:ext cx="9361041" cy="1143000"/>
          </a:xfrm>
          <a:solidFill>
            <a:srgbClr val="FFFF66"/>
          </a:solidFill>
        </p:spPr>
        <p:txBody>
          <a:bodyPr>
            <a:noAutofit/>
          </a:bodyPr>
          <a:lstStyle/>
          <a:p>
            <a:r>
              <a:rPr lang="en-GB" sz="3600" dirty="0" smtClean="0"/>
              <a:t>Sample Space Diagrams.</a:t>
            </a:r>
            <a:br>
              <a:rPr lang="en-GB" sz="3600" dirty="0" smtClean="0"/>
            </a:br>
            <a:r>
              <a:rPr lang="en-GB" sz="2800" dirty="0" smtClean="0"/>
              <a:t>If two trials occur, how do we write ALL possible outcomes?</a:t>
            </a:r>
            <a:endParaRPr lang="en-GB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3873216"/>
              </p:ext>
            </p:extLst>
          </p:nvPr>
        </p:nvGraphicFramePr>
        <p:xfrm>
          <a:off x="82150" y="2413744"/>
          <a:ext cx="3369974" cy="2867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987"/>
                <a:gridCol w="1684987"/>
              </a:tblGrid>
              <a:tr h="58106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Trial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Sample Space</a:t>
                      </a:r>
                      <a:endParaRPr lang="en-GB" dirty="0"/>
                    </a:p>
                  </a:txBody>
                  <a:tcPr/>
                </a:tc>
              </a:tr>
              <a:tr h="12911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4503" y="3157402"/>
            <a:ext cx="158417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Flipping a coin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177746" y="3234107"/>
            <a:ext cx="86409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{H, T}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709600" y="4447190"/>
            <a:ext cx="175497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{G, G, G, R, R, B}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355976" y="1556792"/>
            <a:ext cx="4560416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Compound trial: Flip a coin AND pick a counter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541758" y="1926124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Sample Space:</a:t>
            </a:r>
            <a:endParaRPr lang="en-GB" dirty="0"/>
          </a:p>
        </p:txBody>
      </p:sp>
      <p:cxnSp>
        <p:nvCxnSpPr>
          <p:cNvPr id="17" name="Straight Arrow Connector 16"/>
          <p:cNvCxnSpPr>
            <a:endCxn id="3" idx="1"/>
          </p:cNvCxnSpPr>
          <p:nvPr/>
        </p:nvCxnSpPr>
        <p:spPr>
          <a:xfrm flipV="1">
            <a:off x="3203848" y="1741458"/>
            <a:ext cx="1152128" cy="16773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" idx="1"/>
          </p:cNvCxnSpPr>
          <p:nvPr/>
        </p:nvCxnSpPr>
        <p:spPr>
          <a:xfrm flipV="1">
            <a:off x="3423956" y="1741458"/>
            <a:ext cx="932020" cy="28905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17782" y="3662493"/>
            <a:ext cx="1800200" cy="1754326"/>
            <a:chOff x="7066316" y="4883625"/>
            <a:chExt cx="1898172" cy="1754326"/>
          </a:xfrm>
        </p:grpSpPr>
        <p:sp>
          <p:nvSpPr>
            <p:cNvPr id="15" name="TextBox 14"/>
            <p:cNvSpPr txBox="1"/>
            <p:nvPr/>
          </p:nvSpPr>
          <p:spPr>
            <a:xfrm>
              <a:off x="7066316" y="4883625"/>
              <a:ext cx="1898172" cy="175432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Picking a counter from this bag:</a:t>
              </a:r>
            </a:p>
            <a:p>
              <a:pPr algn="ctr"/>
              <a:endParaRPr lang="en-GB" dirty="0"/>
            </a:p>
            <a:p>
              <a:pPr algn="ctr"/>
              <a:endParaRPr lang="en-GB" dirty="0" smtClean="0"/>
            </a:p>
            <a:p>
              <a:pPr algn="ctr"/>
              <a:endParaRPr lang="en-GB" dirty="0" smtClean="0"/>
            </a:p>
            <a:p>
              <a:pPr algn="ctr"/>
              <a:endParaRPr lang="en-GB" dirty="0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7538789" y="5276742"/>
              <a:ext cx="951576" cy="1276321"/>
              <a:chOff x="7371894" y="4971954"/>
              <a:chExt cx="1232554" cy="1676445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7371894" y="4971954"/>
                <a:ext cx="1232554" cy="1676445"/>
                <a:chOff x="7371894" y="4971954"/>
                <a:chExt cx="1232554" cy="1676445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7371894" y="5517232"/>
                  <a:ext cx="1232554" cy="1131167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" name="Diagonal Stripe 26"/>
                <p:cNvSpPr/>
                <p:nvPr/>
              </p:nvSpPr>
              <p:spPr>
                <a:xfrm rot="13022526">
                  <a:off x="7447507" y="4971954"/>
                  <a:ext cx="943427" cy="702283"/>
                </a:xfrm>
                <a:prstGeom prst="diagStripe">
                  <a:avLst>
                    <a:gd name="adj" fmla="val 54509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7729735" y="5517232"/>
                  <a:ext cx="586681" cy="17663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0" name="Oval 19"/>
              <p:cNvSpPr/>
              <p:nvPr/>
            </p:nvSpPr>
            <p:spPr>
              <a:xfrm>
                <a:off x="7606641" y="5815000"/>
                <a:ext cx="231103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7886052" y="5971410"/>
                <a:ext cx="231103" cy="23083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7570638" y="6082816"/>
                <a:ext cx="231103" cy="23083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8218710" y="5855995"/>
                <a:ext cx="231103" cy="23083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8002686" y="6263230"/>
                <a:ext cx="231103" cy="23083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7989703" y="5693870"/>
                <a:ext cx="231103" cy="230832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36" name="TextBox 35"/>
          <p:cNvSpPr txBox="1"/>
          <p:nvPr/>
        </p:nvSpPr>
        <p:spPr>
          <a:xfrm>
            <a:off x="6732240" y="254062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H           T</a:t>
            </a:r>
            <a:endParaRPr lang="en-GB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5910361" y="3097351"/>
            <a:ext cx="33054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G</a:t>
            </a:r>
          </a:p>
          <a:p>
            <a:endParaRPr lang="en-GB" dirty="0">
              <a:solidFill>
                <a:srgbClr val="00B050"/>
              </a:solidFill>
            </a:endParaRPr>
          </a:p>
          <a:p>
            <a:r>
              <a:rPr lang="en-GB" dirty="0" smtClean="0">
                <a:solidFill>
                  <a:srgbClr val="00B050"/>
                </a:solidFill>
              </a:rPr>
              <a:t>G</a:t>
            </a:r>
          </a:p>
          <a:p>
            <a:endParaRPr lang="en-GB" dirty="0">
              <a:solidFill>
                <a:srgbClr val="00B050"/>
              </a:solidFill>
            </a:endParaRPr>
          </a:p>
          <a:p>
            <a:r>
              <a:rPr lang="en-GB" dirty="0" smtClean="0">
                <a:solidFill>
                  <a:srgbClr val="00B050"/>
                </a:solidFill>
              </a:rPr>
              <a:t>G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R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R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0070C0"/>
                </a:solidFill>
              </a:rPr>
              <a:t>B</a:t>
            </a:r>
            <a:endParaRPr lang="en-GB" dirty="0">
              <a:solidFill>
                <a:srgbClr val="0070C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5910361" y="2970070"/>
            <a:ext cx="22620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516216" y="2690090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588224" y="3131036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G</a:t>
            </a:r>
            <a:r>
              <a:rPr lang="en-GB" dirty="0" smtClean="0"/>
              <a:t>, H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6588224" y="36527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G</a:t>
            </a:r>
            <a:r>
              <a:rPr lang="en-GB" dirty="0" smtClean="0"/>
              <a:t>, H        </a:t>
            </a:r>
            <a:r>
              <a:rPr lang="en-GB" dirty="0" smtClean="0">
                <a:solidFill>
                  <a:srgbClr val="00B050"/>
                </a:solidFill>
              </a:rPr>
              <a:t>G</a:t>
            </a:r>
            <a:r>
              <a:rPr lang="en-GB" dirty="0" smtClean="0"/>
              <a:t>, T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6588224" y="423052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G</a:t>
            </a:r>
            <a:r>
              <a:rPr lang="en-GB" dirty="0" smtClean="0"/>
              <a:t>, H        </a:t>
            </a:r>
            <a:r>
              <a:rPr lang="en-GB" dirty="0" smtClean="0">
                <a:solidFill>
                  <a:srgbClr val="00B050"/>
                </a:solidFill>
              </a:rPr>
              <a:t>G</a:t>
            </a:r>
            <a:r>
              <a:rPr lang="en-GB" dirty="0" smtClean="0"/>
              <a:t>, T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6588224" y="477559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R</a:t>
            </a:r>
            <a:r>
              <a:rPr lang="en-GB" dirty="0" smtClean="0"/>
              <a:t>, H       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r>
              <a:rPr lang="en-GB" dirty="0" smtClean="0"/>
              <a:t>, T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6588224" y="537257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R</a:t>
            </a:r>
            <a:r>
              <a:rPr lang="en-GB" dirty="0" smtClean="0"/>
              <a:t>, H       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r>
              <a:rPr lang="en-GB" dirty="0" smtClean="0"/>
              <a:t>, T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6588224" y="587234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B</a:t>
            </a:r>
            <a:r>
              <a:rPr lang="en-GB" dirty="0" smtClean="0"/>
              <a:t>, H        </a:t>
            </a:r>
            <a:r>
              <a:rPr lang="en-GB" dirty="0" smtClean="0">
                <a:solidFill>
                  <a:srgbClr val="0070C0"/>
                </a:solidFill>
              </a:rPr>
              <a:t>B</a:t>
            </a:r>
            <a:r>
              <a:rPr lang="en-GB" dirty="0" smtClean="0"/>
              <a:t>, T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7416316" y="3131036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G</a:t>
            </a:r>
            <a:r>
              <a:rPr lang="en-GB" dirty="0" smtClean="0"/>
              <a:t>, T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4756748" y="6342094"/>
            <a:ext cx="3703684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The size of this sample space is: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7884368" y="634209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12</a:t>
            </a: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184503" y="1340768"/>
            <a:ext cx="3811433" cy="5291833"/>
            <a:chOff x="184503" y="1557726"/>
            <a:chExt cx="3811433" cy="5291833"/>
          </a:xfrm>
        </p:grpSpPr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184503" y="1557726"/>
                  <a:ext cx="3811433" cy="5291833"/>
                </a:xfrm>
                <a:prstGeom prst="rect">
                  <a:avLst/>
                </a:prstGeom>
                <a:solidFill>
                  <a:srgbClr val="66CCFF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000" dirty="0" smtClean="0"/>
                    <a:t>Now you do the same for the two trials you wrote down earlier.</a:t>
                  </a:r>
                </a:p>
                <a:p>
                  <a:pPr marL="342900" indent="-342900">
                    <a:buAutoNum type="arabicPeriod"/>
                  </a:pPr>
                  <a:r>
                    <a:rPr lang="en-GB" dirty="0" smtClean="0"/>
                    <a:t>Identify the compound trial</a:t>
                  </a:r>
                </a:p>
                <a:p>
                  <a:pPr marL="342900" indent="-342900">
                    <a:buAutoNum type="arabicPeriod"/>
                  </a:pPr>
                  <a:r>
                    <a:rPr lang="en-GB" dirty="0" smtClean="0"/>
                    <a:t>Create the sample space diagram</a:t>
                  </a:r>
                </a:p>
                <a:p>
                  <a:pPr marL="342900" indent="-342900">
                    <a:buAutoNum type="arabicPeriod"/>
                  </a:pPr>
                  <a:r>
                    <a:rPr lang="en-GB" dirty="0" smtClean="0"/>
                    <a:t>Fill it in with all the possible outcomes</a:t>
                  </a:r>
                </a:p>
                <a:p>
                  <a:pPr marL="342900" indent="-342900">
                    <a:buAutoNum type="arabicPeriod"/>
                  </a:pPr>
                  <a:r>
                    <a:rPr lang="en-GB" dirty="0" smtClean="0"/>
                    <a:t>Write down the size of the sample space for the compound trial</a:t>
                  </a:r>
                </a:p>
                <a:p>
                  <a:pPr marL="342900" indent="-342900">
                    <a:buAutoNum type="arabicPeriod"/>
                  </a:pPr>
                  <a:r>
                    <a:rPr lang="en-GB" dirty="0" smtClean="0"/>
                    <a:t>Choose an event (e.g. here “picking a red counter and flipping tails”).</a:t>
                  </a:r>
                </a:p>
                <a:p>
                  <a:pPr marL="342900" indent="-342900">
                    <a:buAutoNum type="arabicPeriod"/>
                  </a:pPr>
                  <a:r>
                    <a:rPr lang="en-GB" dirty="0" smtClean="0"/>
                    <a:t>Work out the probability as a fraction, remembering:</a:t>
                  </a:r>
                </a:p>
                <a:p>
                  <a:pPr marL="342900" indent="-342900">
                    <a:buAutoNum type="arabicPeriod"/>
                  </a:pPr>
                  <a:endParaRPr lang="en-GB" sz="600" dirty="0" smtClean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𝑝𝑟𝑜𝑏𝑎𝑏𝑖𝑙𝑖𝑡𝑦</m:t>
                        </m:r>
                        <m:r>
                          <a:rPr lang="en-GB" b="0" i="1" smtClean="0"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n-GB" b="0" i="1" dirty="0" smtClean="0">
                    <a:latin typeface="Cambria Math"/>
                  </a:endParaRPr>
                </a:p>
                <a:p>
                  <a:endParaRPr lang="en-GB" sz="1050" b="0" i="1" dirty="0" smtClean="0">
                    <a:latin typeface="Cambria Math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/>
                              </a:rPr>
                              <m:t>𝑛𝑢𝑚𝑏𝑒𝑟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𝑜𝑓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𝑠𝑢𝑐𝑐𝑒𝑠𝑠𝑓𝑢𝑙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𝑜𝑢𝑡𝑐𝑜𝑚𝑒𝑠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/>
                              </a:rPr>
                              <m:t>𝑠𝑖𝑧𝑒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𝑜𝑓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𝑠𝑎𝑚𝑝𝑙𝑒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𝑠𝑝𝑎𝑐𝑒</m:t>
                            </m:r>
                          </m:den>
                        </m:f>
                      </m:oMath>
                    </m:oMathPara>
                  </a14:m>
                  <a:endParaRPr lang="en-GB" dirty="0" smtClean="0"/>
                </a:p>
                <a:p>
                  <a:endParaRPr lang="en-GB" sz="1000" dirty="0"/>
                </a:p>
                <a:p>
                  <a:r>
                    <a:rPr lang="en-GB" b="1" dirty="0" smtClean="0"/>
                    <a:t>Extension</a:t>
                  </a:r>
                  <a:r>
                    <a:rPr lang="en-GB" dirty="0" smtClean="0"/>
                    <a:t>: Collect sheet from desk</a:t>
                  </a:r>
                  <a:endParaRPr lang="en-GB" dirty="0"/>
                </a:p>
              </p:txBody>
            </p:sp>
          </mc:Choice>
          <mc:Fallback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4503" y="1557726"/>
                  <a:ext cx="3811433" cy="5291833"/>
                </a:xfrm>
                <a:prstGeom prst="rect">
                  <a:avLst/>
                </a:prstGeom>
                <a:blipFill rotWithShape="1">
                  <a:blip r:embed="rId2" cstate="print"/>
                  <a:stretch>
                    <a:fillRect l="-1597" t="-576" r="-479" b="-92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Rounded Rectangle 52"/>
            <p:cNvSpPr/>
            <p:nvPr/>
          </p:nvSpPr>
          <p:spPr>
            <a:xfrm>
              <a:off x="323528" y="5302142"/>
              <a:ext cx="3566438" cy="1096747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349063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0.67674 -0.1446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37" y="-724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44444E-6 L 0.44687 -0.0358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44" y="-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0.51389 -0.0928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94" y="-465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6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0.39827 -0.0386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13" y="-1944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22" presetClass="exit" presetSubtype="8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6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2" grpId="1" animBg="1"/>
      <p:bldP spid="16" grpId="0" animBg="1"/>
      <p:bldP spid="16" grpId="1" animBg="1"/>
      <p:bldP spid="3" grpId="0" animBg="1"/>
      <p:bldP spid="8" grpId="0"/>
      <p:bldP spid="36" grpId="0"/>
      <p:bldP spid="37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 animBg="1"/>
      <p:bldP spid="5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331</Words>
  <Application>Microsoft Office PowerPoint</Application>
  <PresentationFormat>On-screen Show (4:3)</PresentationFormat>
  <Paragraphs>114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Put the boxes in the correct column of the table:</vt:lpstr>
      <vt:lpstr>Copy TWO rows into your book. Complete them:</vt:lpstr>
      <vt:lpstr>Sample Space Diagrams. If two trials occur, how do we write ALL possible outcomes?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Probability Scale   Date: 25/4/13 Draw a Probability Scale in your books. Label it with the words: “Certain, Unlikely, Likely, Impossible, Equal Chance”.</dc:title>
  <dc:creator>Jessica</dc:creator>
  <cp:lastModifiedBy>ZICO</cp:lastModifiedBy>
  <cp:revision>3</cp:revision>
  <dcterms:created xsi:type="dcterms:W3CDTF">2013-04-24T21:25:13Z</dcterms:created>
  <dcterms:modified xsi:type="dcterms:W3CDTF">2016-05-15T19:05:44Z</dcterms:modified>
</cp:coreProperties>
</file>