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1E83"/>
    <a:srgbClr val="CA066D"/>
    <a:srgbClr val="BD1368"/>
    <a:srgbClr val="FF99CC"/>
    <a:srgbClr val="F7ABD1"/>
    <a:srgbClr val="723A56"/>
    <a:srgbClr val="FFDDFF"/>
    <a:srgbClr val="FFCCFF"/>
    <a:srgbClr val="990033"/>
    <a:srgbClr val="B975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74" autoAdjust="0"/>
  </p:normalViewPr>
  <p:slideViewPr>
    <p:cSldViewPr>
      <p:cViewPr varScale="1">
        <p:scale>
          <a:sx n="71" d="100"/>
          <a:sy n="71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7DEE-F098-4C79-8B43-8E26973EAF72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E6FC-599F-4CC7-BF41-58F89BE7E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7DEE-F098-4C79-8B43-8E26973EAF72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E6FC-599F-4CC7-BF41-58F89BE7E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7DEE-F098-4C79-8B43-8E26973EAF72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E6FC-599F-4CC7-BF41-58F89BE7E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7DEE-F098-4C79-8B43-8E26973EAF72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E6FC-599F-4CC7-BF41-58F89BE7E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7DEE-F098-4C79-8B43-8E26973EAF72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E6FC-599F-4CC7-BF41-58F89BE7E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7DEE-F098-4C79-8B43-8E26973EAF72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E6FC-599F-4CC7-BF41-58F89BE7E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7DEE-F098-4C79-8B43-8E26973EAF72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E6FC-599F-4CC7-BF41-58F89BE7E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7DEE-F098-4C79-8B43-8E26973EAF72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E6FC-599F-4CC7-BF41-58F89BE7E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7DEE-F098-4C79-8B43-8E26973EAF72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E6FC-599F-4CC7-BF41-58F89BE7E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7DEE-F098-4C79-8B43-8E26973EAF72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E6FC-599F-4CC7-BF41-58F89BE7E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7DEE-F098-4C79-8B43-8E26973EAF72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E6FC-599F-4CC7-BF41-58F89BE7E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97DEE-F098-4C79-8B43-8E26973EAF72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7E6FC-599F-4CC7-BF41-58F89BE7E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best.com/clipart-Kijgzoeiq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gif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6.gif"/><Relationship Id="rId3" Type="http://schemas.openxmlformats.org/officeDocument/2006/relationships/image" Target="../media/image22.jpeg"/><Relationship Id="rId7" Type="http://schemas.openxmlformats.org/officeDocument/2006/relationships/image" Target="../media/image12.png"/><Relationship Id="rId12" Type="http://schemas.openxmlformats.org/officeDocument/2006/relationships/image" Target="../media/image15.jpeg"/><Relationship Id="rId2" Type="http://schemas.openxmlformats.org/officeDocument/2006/relationships/image" Target="../media/image21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gif"/><Relationship Id="rId5" Type="http://schemas.openxmlformats.org/officeDocument/2006/relationships/image" Target="../media/image9.jpeg"/><Relationship Id="rId15" Type="http://schemas.openxmlformats.org/officeDocument/2006/relationships/image" Target="../media/image18.png"/><Relationship Id="rId10" Type="http://schemas.openxmlformats.org/officeDocument/2006/relationships/image" Target="../media/image20.jpeg"/><Relationship Id="rId4" Type="http://schemas.openxmlformats.org/officeDocument/2006/relationships/image" Target="../media/image10.jpeg"/><Relationship Id="rId9" Type="http://schemas.openxmlformats.org/officeDocument/2006/relationships/image" Target="../media/image8.gif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4.jpeg"/><Relationship Id="rId7" Type="http://schemas.openxmlformats.org/officeDocument/2006/relationships/image" Target="../media/image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6.gif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8063" t="22893" r="58272" b="299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9906D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133600" y="533400"/>
            <a:ext cx="65004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139700">
                    <a:srgbClr val="EBC7EF"/>
                  </a:glow>
                </a:effectLst>
                <a:latin typeface="Andalus" pitchFamily="18" charset="-78"/>
                <a:cs typeface="Andalus" pitchFamily="18" charset="-78"/>
              </a:rPr>
              <a:t>استقصاء الرياضيات</a:t>
            </a:r>
            <a:endParaRPr lang="en-US" sz="8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139700">
                  <a:srgbClr val="EBC7EF"/>
                </a:glo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981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dirty="0" smtClean="0">
                <a:effectLst/>
                <a:latin typeface="Microsoft Uighur" pitchFamily="2" charset="-78"/>
                <a:cs typeface="Microsoft Uighur" pitchFamily="2" charset="-78"/>
              </a:rPr>
              <a:t>”</a:t>
            </a:r>
            <a:r>
              <a:rPr lang="ar-AE" sz="54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Uighur" pitchFamily="2" charset="-78"/>
                <a:cs typeface="Microsoft Uighur" pitchFamily="2" charset="-78"/>
              </a:rPr>
              <a:t> أزيــــاء أنــيـقـــــــــة </a:t>
            </a:r>
            <a:r>
              <a:rPr lang="ar-AE" sz="5400" b="1" dirty="0" smtClean="0">
                <a:effectLst/>
                <a:latin typeface="Microsoft Uighur" pitchFamily="2" charset="-78"/>
                <a:cs typeface="Microsoft Uighur" pitchFamily="2" charset="-78"/>
              </a:rPr>
              <a:t>”</a:t>
            </a:r>
            <a:endParaRPr lang="en-US" sz="5400" b="1" dirty="0">
              <a:effectLst/>
              <a:latin typeface="Microsoft Uighur" pitchFamily="2" charset="-78"/>
              <a:cs typeface="Microsoft Uighu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4495800"/>
            <a:ext cx="579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AE" sz="3600" b="1" dirty="0" smtClean="0">
              <a:latin typeface="Microsoft Uighur" pitchFamily="2" charset="-78"/>
              <a:cs typeface="Microsoft Uighur" pitchFamily="2" charset="-78"/>
            </a:endParaRPr>
          </a:p>
          <a:p>
            <a:pPr algn="r"/>
            <a:r>
              <a:rPr lang="ar-AE" sz="3600" b="1" dirty="0" smtClean="0">
                <a:latin typeface="Microsoft Uighur" pitchFamily="2" charset="-78"/>
                <a:cs typeface="Microsoft Uighur" pitchFamily="2" charset="-78"/>
              </a:rPr>
              <a:t>من إبداع المصممات :</a:t>
            </a:r>
          </a:p>
          <a:p>
            <a:pPr algn="r"/>
            <a:r>
              <a:rPr lang="ar-AE" sz="3600" b="1" dirty="0" smtClean="0">
                <a:latin typeface="Microsoft Uighur" pitchFamily="2" charset="-78"/>
                <a:cs typeface="Microsoft Uighur" pitchFamily="2" charset="-78"/>
              </a:rPr>
              <a:t>  مريم– سمية – زينب – أسماء عبدالله – منة الله</a:t>
            </a:r>
          </a:p>
          <a:p>
            <a:pPr algn="r"/>
            <a:r>
              <a:rPr lang="ar-AE" sz="3600" b="1" dirty="0" smtClean="0">
                <a:latin typeface="Microsoft Uighur" pitchFamily="2" charset="-78"/>
                <a:cs typeface="Microsoft Uighur" pitchFamily="2" charset="-78"/>
              </a:rPr>
              <a:t> </a:t>
            </a:r>
          </a:p>
          <a:p>
            <a:pPr algn="r"/>
            <a:endParaRPr lang="en-US" sz="3600" b="1" dirty="0">
              <a:latin typeface="Microsoft Uighur" pitchFamily="2" charset="-78"/>
              <a:cs typeface="Microsoft Uighur" pitchFamily="2" charset="-78"/>
            </a:endParaRPr>
          </a:p>
        </p:txBody>
      </p:sp>
      <p:pic>
        <p:nvPicPr>
          <p:cNvPr id="5122" name="Picture 2" descr="http://thumbs.dreamstime.com/z/fashion-girl-clip-art-blonde-28149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779" b="7227"/>
          <a:stretch>
            <a:fillRect/>
          </a:stretch>
        </p:blipFill>
        <p:spPr bwMode="auto">
          <a:xfrm>
            <a:off x="0" y="304800"/>
            <a:ext cx="4648200" cy="6553200"/>
          </a:xfrm>
          <a:prstGeom prst="rect">
            <a:avLst/>
          </a:prstGeom>
          <a:noFill/>
        </p:spPr>
      </p:pic>
      <p:pic>
        <p:nvPicPr>
          <p:cNvPr id="6146" name="Picture 2" descr="Little Girl with Big Purple Calculat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124200"/>
            <a:ext cx="1069492" cy="1806575"/>
          </a:xfrm>
          <a:prstGeom prst="rect">
            <a:avLst/>
          </a:prstGeom>
          <a:noFill/>
        </p:spPr>
      </p:pic>
      <p:sp>
        <p:nvSpPr>
          <p:cNvPr id="6148" name="AutoShape 4" descr="http://www.google.ae/url?sa=i&amp;source=images&amp;cd=&amp;docid=EE_WhfR3E9cgaM&amp;tbnid=mS13Ih83sWdBXM&amp;ved=0CAUQjBw&amp;url=http%3A%2F%2Fwww.clker.com%2Fcliparts%2FQ%2Fc%2Fo%2F9%2FT%2Fc%2Fwe-heart-math-md.png&amp;ei=_gY0VJjPA8XfOOLfgIAB&amp;psig=AFQjCNELxIBmZhwVXDjebkUvI_i4S_a3-w&amp;ust=141278220614028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http://www.google.ae/url?sa=i&amp;source=images&amp;cd=&amp;docid=EE_WhfR3E9cgaM&amp;tbnid=mS13Ih83sWdBXM&amp;ved=0CAUQjBw&amp;url=http%3A%2F%2Fwww.clker.com%2Fcliparts%2FQ%2Fc%2Fo%2F9%2FT%2Fc%2Fwe-heart-math-md.png&amp;ei=_gY0VJjPA8XfOOLfgIAB&amp;psig=AFQjCNELxIBmZhwVXDjebkUvI_i4S_a3-w&amp;ust=141278220614028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50" r="76574" b="44792"/>
          <a:stretch>
            <a:fillRect/>
          </a:stretch>
        </p:blipFill>
        <p:spPr bwMode="auto">
          <a:xfrm>
            <a:off x="4724400" y="3352800"/>
            <a:ext cx="2057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humbs.dreamstime.com/z/fashion-girl-clip-art-brunette-2814912.jpg"/>
          <p:cNvPicPr>
            <a:picLocks noChangeAspect="1" noChangeArrowheads="1"/>
          </p:cNvPicPr>
          <p:nvPr/>
        </p:nvPicPr>
        <p:blipFill>
          <a:blip r:embed="rId2" cstate="print"/>
          <a:srcRect b="75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1328678"/>
            <a:ext cx="518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 </a:t>
            </a:r>
            <a:r>
              <a:rPr lang="ar-AE" sz="6000" dirty="0" smtClean="0"/>
              <a:t>شكرا لكم على حسن استماعكم لنا ...</a:t>
            </a:r>
          </a:p>
          <a:p>
            <a:pPr algn="r"/>
            <a:endParaRPr lang="ar-AE" sz="6000" dirty="0" smtClean="0"/>
          </a:p>
        </p:txBody>
      </p:sp>
      <p:pic>
        <p:nvPicPr>
          <p:cNvPr id="21508" name="Picture 4" descr="Emulsification, ..and/or, ..to emulsify! | pearlsofprofundit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276600"/>
            <a:ext cx="3733800" cy="2247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51756" t="28022" r="23646" b="12637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 flipV="1">
            <a:off x="3352800" y="0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257800" y="0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Horizontal Scroll 4"/>
          <p:cNvSpPr/>
          <p:nvPr/>
        </p:nvSpPr>
        <p:spPr>
          <a:xfrm>
            <a:off x="2971800" y="228600"/>
            <a:ext cx="2971800" cy="11430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294382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 smtClean="0">
                <a:latin typeface="Microsoft Uighur" pitchFamily="2" charset="-78"/>
                <a:cs typeface="Microsoft Uighur" pitchFamily="2" charset="-78"/>
              </a:rPr>
              <a:t>أسبوع الموضة لعام :</a:t>
            </a:r>
          </a:p>
          <a:p>
            <a:pPr algn="ctr"/>
            <a:r>
              <a:rPr lang="ar-AE" sz="3200" b="1" dirty="0" smtClean="0">
                <a:latin typeface="Microsoft Uighur" pitchFamily="2" charset="-78"/>
                <a:cs typeface="Microsoft Uighur" pitchFamily="2" charset="-78"/>
              </a:rPr>
              <a:t>2014-2015 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8-1514978-Bllury-colorful-light-background-Loop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6" descr="https://img1.etsystatic.com/002/0/7038129/il_570xN.379041405_ehd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84045" r="1841"/>
          <a:stretch>
            <a:fillRect/>
          </a:stretch>
        </p:blipFill>
        <p:spPr bwMode="auto">
          <a:xfrm>
            <a:off x="0" y="1285460"/>
            <a:ext cx="1600200" cy="5496339"/>
          </a:xfrm>
          <a:prstGeom prst="rect">
            <a:avLst/>
          </a:prstGeom>
          <a:noFill/>
        </p:spPr>
      </p:pic>
      <p:pic>
        <p:nvPicPr>
          <p:cNvPr id="35" name="Picture 6" descr="https://img1.etsystatic.com/002/0/7038129/il_570xN.379041405_ehd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84045" r="1841"/>
          <a:stretch>
            <a:fillRect/>
          </a:stretch>
        </p:blipFill>
        <p:spPr bwMode="auto">
          <a:xfrm>
            <a:off x="4572000" y="1361660"/>
            <a:ext cx="1524000" cy="5496339"/>
          </a:xfrm>
          <a:prstGeom prst="rect">
            <a:avLst/>
          </a:prstGeom>
          <a:noFill/>
        </p:spPr>
      </p:pic>
      <p:pic>
        <p:nvPicPr>
          <p:cNvPr id="36" name="Picture 6" descr="https://img1.etsystatic.com/002/0/7038129/il_570xN.379041405_ehd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84045" r="1841"/>
          <a:stretch>
            <a:fillRect/>
          </a:stretch>
        </p:blipFill>
        <p:spPr bwMode="auto">
          <a:xfrm>
            <a:off x="7010401" y="1500808"/>
            <a:ext cx="1600200" cy="5357191"/>
          </a:xfrm>
          <a:prstGeom prst="rect">
            <a:avLst/>
          </a:prstGeom>
          <a:noFill/>
        </p:spPr>
      </p:pic>
      <p:pic>
        <p:nvPicPr>
          <p:cNvPr id="9" name="Picture 17" descr="http://www.earlychildhoodworksheets.com/clipart/fashion/mini-skirt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" y="2819400"/>
            <a:ext cx="1783080" cy="2057400"/>
          </a:xfrm>
          <a:prstGeom prst="rect">
            <a:avLst/>
          </a:prstGeom>
          <a:noFill/>
        </p:spPr>
      </p:pic>
      <p:pic>
        <p:nvPicPr>
          <p:cNvPr id="7" name="Picture 2" descr="http://www.clipartguide.com/_small/1386-0903-0314-213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5078">
            <a:off x="264027" y="553945"/>
            <a:ext cx="1588828" cy="1424401"/>
          </a:xfrm>
          <a:prstGeom prst="rect">
            <a:avLst/>
          </a:prstGeom>
          <a:noFill/>
          <a:effectLst/>
        </p:spPr>
      </p:pic>
      <p:pic>
        <p:nvPicPr>
          <p:cNvPr id="10" name="Picture 6" descr="https://img1.etsystatic.com/002/0/7038129/il_570xN.379041405_ehd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84045" r="1841"/>
          <a:stretch>
            <a:fillRect/>
          </a:stretch>
        </p:blipFill>
        <p:spPr bwMode="auto">
          <a:xfrm>
            <a:off x="2286000" y="1361660"/>
            <a:ext cx="1600200" cy="5496339"/>
          </a:xfrm>
          <a:prstGeom prst="rect">
            <a:avLst/>
          </a:prstGeom>
          <a:noFill/>
        </p:spPr>
      </p:pic>
      <p:pic>
        <p:nvPicPr>
          <p:cNvPr id="8" name="Picture 11" descr="http://us.123rf.com/400wm/400/400/deryacelik/deryacelik0902/deryacelik090200002/4237220-women-s-fashion-t-shirt-collection-se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lum bright="-10000" contrast="10000"/>
          </a:blip>
          <a:srcRect l="36000" t="6875" r="34000" b="56000"/>
          <a:stretch>
            <a:fillRect/>
          </a:stretch>
        </p:blipFill>
        <p:spPr bwMode="auto">
          <a:xfrm>
            <a:off x="-152400" y="1905000"/>
            <a:ext cx="2209800" cy="1710813"/>
          </a:xfrm>
          <a:prstGeom prst="rect">
            <a:avLst/>
          </a:prstGeom>
          <a:noFill/>
        </p:spPr>
      </p:pic>
      <p:pic>
        <p:nvPicPr>
          <p:cNvPr id="13" name="Picture 4" descr="http://images.clipartpanda.com/hat-clipart-4TbRM7ET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457200"/>
            <a:ext cx="1828800" cy="1235075"/>
          </a:xfrm>
          <a:prstGeom prst="rect">
            <a:avLst/>
          </a:prstGeom>
          <a:noFill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1650">
            <a:off x="4566557" y="768549"/>
            <a:ext cx="1615426" cy="151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8" name="Picture 23" descr="http://www.artvex.com/content/Clip_Art/Clothing/Skirts/0011378.g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625"/>
          <a:stretch>
            <a:fillRect/>
          </a:stretch>
        </p:blipFill>
        <p:spPr bwMode="auto">
          <a:xfrm>
            <a:off x="4191000" y="2878182"/>
            <a:ext cx="2286000" cy="1763485"/>
          </a:xfrm>
          <a:prstGeom prst="rect">
            <a:avLst/>
          </a:prstGeom>
          <a:noFill/>
        </p:spPr>
      </p:pic>
      <p:pic>
        <p:nvPicPr>
          <p:cNvPr id="17" name="Picture 11" descr="http://us.123rf.com/400wm/400/400/deryacelik/deryacelik0902/deryacelik090200002/4237220-women-s-fashion-t-shirt-collection-se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000" t="6000" r="2000" b="56000"/>
          <a:stretch>
            <a:fillRect/>
          </a:stretch>
        </p:blipFill>
        <p:spPr bwMode="auto">
          <a:xfrm>
            <a:off x="4343400" y="1981200"/>
            <a:ext cx="2133600" cy="1600200"/>
          </a:xfrm>
          <a:prstGeom prst="rect">
            <a:avLst/>
          </a:prstGeom>
          <a:noFill/>
        </p:spPr>
      </p:pic>
      <p:pic>
        <p:nvPicPr>
          <p:cNvPr id="19" name="Picture 9" descr="http://thumb1.shutterstock.com/photos/display_pic_with_logo/615067/105517814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FFF"/>
              </a:clrFrom>
              <a:clrTo>
                <a:srgbClr val="F6FFFF">
                  <a:alpha val="0"/>
                </a:srgbClr>
              </a:clrTo>
            </a:clrChange>
            <a:lum bright="-10000" contrast="20000"/>
          </a:blip>
          <a:srcRect l="39111" t="7289" r="30667" b="69021"/>
          <a:stretch>
            <a:fillRect/>
          </a:stretch>
        </p:blipFill>
        <p:spPr bwMode="auto">
          <a:xfrm>
            <a:off x="7162800" y="685800"/>
            <a:ext cx="1524000" cy="1348154"/>
          </a:xfrm>
          <a:prstGeom prst="rect">
            <a:avLst/>
          </a:prstGeom>
          <a:noFill/>
        </p:spPr>
      </p:pic>
      <p:pic>
        <p:nvPicPr>
          <p:cNvPr id="21" name="Picture 25" descr="http://rusolclothing.com/wp-content/uploads/2014/08/kids-clothes-clipartset-of-vector-clothes-stock-photos---image--32487203-dcazbarp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17" t="33333" r="45084" b="49188"/>
          <a:stretch>
            <a:fillRect/>
          </a:stretch>
        </p:blipFill>
        <p:spPr bwMode="auto">
          <a:xfrm>
            <a:off x="6705600" y="2819400"/>
            <a:ext cx="2590800" cy="1879600"/>
          </a:xfrm>
          <a:prstGeom prst="rect">
            <a:avLst/>
          </a:prstGeom>
          <a:noFill/>
        </p:spPr>
      </p:pic>
      <p:pic>
        <p:nvPicPr>
          <p:cNvPr id="20" name="Picture 11" descr="http://us.123rf.com/400wm/400/400/deryacelik/deryacelik0902/deryacelik090200002/4237220-women-s-fashion-t-shirt-collection-se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t="56000" r="68000" b="6000"/>
          <a:stretch>
            <a:fillRect/>
          </a:stretch>
        </p:blipFill>
        <p:spPr bwMode="auto">
          <a:xfrm>
            <a:off x="6629400" y="2057400"/>
            <a:ext cx="2514600" cy="1600200"/>
          </a:xfrm>
          <a:prstGeom prst="rect">
            <a:avLst/>
          </a:prstGeom>
          <a:noFill/>
        </p:spPr>
      </p:pic>
      <p:pic>
        <p:nvPicPr>
          <p:cNvPr id="23" name="Picture 2" descr="http://www.earlychildhoodworksheets.com/clipart/fashion/high-heels.g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5410200"/>
            <a:ext cx="990600" cy="902153"/>
          </a:xfrm>
          <a:prstGeom prst="rect">
            <a:avLst/>
          </a:prstGeom>
          <a:noFill/>
        </p:spPr>
      </p:pic>
      <p:pic>
        <p:nvPicPr>
          <p:cNvPr id="24" name="Picture 4" descr="http://us.123rf.com/400wm/400/400/forewer/forewer1109/forewer110900494/10530957-vector-beautiful-pair-of-shoes-with-high-heel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241" b="10345"/>
          <a:stretch>
            <a:fillRect/>
          </a:stretch>
        </p:blipFill>
        <p:spPr bwMode="auto">
          <a:xfrm>
            <a:off x="8077200" y="5486401"/>
            <a:ext cx="1066801" cy="840920"/>
          </a:xfrm>
          <a:prstGeom prst="rect">
            <a:avLst/>
          </a:prstGeom>
          <a:noFill/>
        </p:spPr>
      </p:pic>
      <p:pic>
        <p:nvPicPr>
          <p:cNvPr id="25" name="Picture 8" descr="http://www.clker.com/cliparts/n/M/o/R/M/z/blue-shoe-md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1200" y="5334000"/>
            <a:ext cx="838201" cy="702358"/>
          </a:xfrm>
          <a:prstGeom prst="rect">
            <a:avLst/>
          </a:prstGeom>
          <a:noFill/>
        </p:spPr>
      </p:pic>
      <p:pic>
        <p:nvPicPr>
          <p:cNvPr id="26" name="Picture 10" descr="http://1.bp.blogspot.com/-7MCX-H3QLv8/ToJTLNzPo0I/AAAAAAABzZY/1MAVZ_AoPdA/s320/MQ-40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8" y="5456857"/>
            <a:ext cx="838202" cy="732827"/>
          </a:xfrm>
          <a:prstGeom prst="rect">
            <a:avLst/>
          </a:prstGeom>
          <a:noFill/>
        </p:spPr>
      </p:pic>
      <p:pic>
        <p:nvPicPr>
          <p:cNvPr id="27" name="Picture 10" descr="http://1.bp.blogspot.com/-7MCX-H3QLv8/ToJTLNzPo0I/AAAAAAABzZY/1MAVZ_AoPdA/s320/MQ-40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598" y="5486399"/>
            <a:ext cx="874682" cy="764721"/>
          </a:xfrm>
          <a:prstGeom prst="rect">
            <a:avLst/>
          </a:prstGeom>
          <a:noFill/>
        </p:spPr>
      </p:pic>
      <p:pic>
        <p:nvPicPr>
          <p:cNvPr id="28" name="Picture 8" descr="http://www.clker.com/cliparts/n/M/o/R/M/z/blue-shoe-md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5486400"/>
            <a:ext cx="838201" cy="702358"/>
          </a:xfrm>
          <a:prstGeom prst="rect">
            <a:avLst/>
          </a:prstGeom>
          <a:noFill/>
        </p:spPr>
      </p:pic>
      <p:sp>
        <p:nvSpPr>
          <p:cNvPr id="31" name="Rounded Rectangle 30"/>
          <p:cNvSpPr/>
          <p:nvPr/>
        </p:nvSpPr>
        <p:spPr>
          <a:xfrm>
            <a:off x="2438400" y="2057400"/>
            <a:ext cx="12954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9" descr="http://comps.canstockphoto.com/can-stock-photo_csp12725250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065" b="55596"/>
          <a:stretch>
            <a:fillRect/>
          </a:stretch>
        </p:blipFill>
        <p:spPr bwMode="auto">
          <a:xfrm>
            <a:off x="2209800" y="3124200"/>
            <a:ext cx="1981200" cy="1366345"/>
          </a:xfrm>
          <a:prstGeom prst="rect">
            <a:avLst/>
          </a:prstGeom>
          <a:noFill/>
        </p:spPr>
      </p:pic>
      <p:sp>
        <p:nvSpPr>
          <p:cNvPr id="32" name="Rounded Rectangle 31"/>
          <p:cNvSpPr/>
          <p:nvPr/>
        </p:nvSpPr>
        <p:spPr>
          <a:xfrm>
            <a:off x="2514600" y="2362200"/>
            <a:ext cx="1295400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http://us.123rf.com/400wm/400/400/deryacelik/deryacelik0902/deryacelik090200002/4237220-women-s-fashion-t-shirt-collection-se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00" r="70000" b="56000"/>
          <a:stretch>
            <a:fillRect/>
          </a:stretch>
        </p:blipFill>
        <p:spPr bwMode="auto">
          <a:xfrm>
            <a:off x="1905000" y="1981200"/>
            <a:ext cx="2438400" cy="1524000"/>
          </a:xfrm>
          <a:prstGeom prst="rect">
            <a:avLst/>
          </a:prstGeom>
          <a:noFill/>
          <a:effectLst/>
        </p:spPr>
      </p:pic>
      <p:sp>
        <p:nvSpPr>
          <p:cNvPr id="29" name="Rectangle 28"/>
          <p:cNvSpPr/>
          <p:nvPr/>
        </p:nvSpPr>
        <p:spPr>
          <a:xfrm>
            <a:off x="2209800" y="-76200"/>
            <a:ext cx="4434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تصاميـــــم الــمصمـمــــات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ress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5132" t="18644" r="25886" b="72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3" name="Horizontal Scroll 102"/>
          <p:cNvSpPr/>
          <p:nvPr/>
        </p:nvSpPr>
        <p:spPr>
          <a:xfrm>
            <a:off x="1371600" y="5029200"/>
            <a:ext cx="4876800" cy="1524000"/>
          </a:xfrm>
          <a:prstGeom prst="horizontalScroll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Terminator 3"/>
          <p:cNvSpPr/>
          <p:nvPr/>
        </p:nvSpPr>
        <p:spPr>
          <a:xfrm>
            <a:off x="1676400" y="152400"/>
            <a:ext cx="6172200" cy="838200"/>
          </a:xfrm>
          <a:prstGeom prst="flowChartTerminator">
            <a:avLst/>
          </a:prstGeom>
          <a:solidFill>
            <a:srgbClr val="FFDDFF"/>
          </a:solidFill>
          <a:ln w="38100">
            <a:solidFill>
              <a:schemeClr val="tx1"/>
            </a:solidFill>
          </a:ln>
          <a:effectLst>
            <a:outerShdw blurRad="596900" dist="1016000" dir="13320000" sx="193000" sy="193000" rotWithShape="0">
              <a:srgbClr val="BD1368">
                <a:alpha val="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BD1368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2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 smtClean="0">
                <a:effectLst>
                  <a:glow rad="63500">
                    <a:srgbClr val="FF99CC"/>
                  </a:glow>
                </a:effectLst>
                <a:latin typeface="Microsoft Uighur" pitchFamily="2" charset="-78"/>
                <a:cs typeface="Microsoft Uighur" pitchFamily="2" charset="-78"/>
              </a:rPr>
              <a:t>عدد الأزياء المختلفة التي يمكن عملها باستخدام التصاميم : -</a:t>
            </a:r>
            <a:endParaRPr lang="en-US" sz="3200" b="1" dirty="0">
              <a:effectLst>
                <a:glow rad="63500">
                  <a:srgbClr val="FF99CC"/>
                </a:glow>
              </a:effectLst>
              <a:latin typeface="Microsoft Uighur" pitchFamily="2" charset="-78"/>
              <a:cs typeface="Microsoft Uighur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447800"/>
            <a:ext cx="1524000" cy="20574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8575">
            <a:solidFill>
              <a:srgbClr val="BD1368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38400" y="1447800"/>
            <a:ext cx="1524000" cy="20574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BD1368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72000" y="1447800"/>
            <a:ext cx="1524000" cy="20574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BD1368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858000" y="1447800"/>
            <a:ext cx="1524000" cy="20574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BD1368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3657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4 طرق</a:t>
            </a:r>
            <a:endParaRPr lang="en-US" sz="2800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4" name="Picture 11" descr="http://us.123rf.com/400wm/400/400/deryacelik/deryacelik0902/deryacelik090200002/4237220-women-s-fashion-t-shirt-collection-s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lum contrast="10000"/>
          </a:blip>
          <a:srcRect l="36000" r="34000" b="56000"/>
          <a:stretch>
            <a:fillRect/>
          </a:stretch>
        </p:blipFill>
        <p:spPr bwMode="auto">
          <a:xfrm>
            <a:off x="2514600" y="1447800"/>
            <a:ext cx="457200" cy="562087"/>
          </a:xfrm>
          <a:prstGeom prst="rect">
            <a:avLst/>
          </a:prstGeom>
          <a:noFill/>
        </p:spPr>
      </p:pic>
      <p:pic>
        <p:nvPicPr>
          <p:cNvPr id="15" name="Picture 11" descr="http://us.123rf.com/400wm/400/400/deryacelik/deryacelik0902/deryacelik090200002/4237220-women-s-fashion-t-shirt-collection-s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t="56000" r="68000" b="6000"/>
          <a:stretch>
            <a:fillRect/>
          </a:stretch>
        </p:blipFill>
        <p:spPr bwMode="auto">
          <a:xfrm>
            <a:off x="2590800" y="3048000"/>
            <a:ext cx="457200" cy="430306"/>
          </a:xfrm>
          <a:prstGeom prst="rect">
            <a:avLst/>
          </a:prstGeom>
          <a:noFill/>
        </p:spPr>
      </p:pic>
      <p:pic>
        <p:nvPicPr>
          <p:cNvPr id="16" name="Picture 11" descr="http://us.123rf.com/400wm/400/400/deryacelik/deryacelik0902/deryacelik090200002/4237220-women-s-fashion-t-shirt-collection-s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000" t="6000" r="2000" b="56000"/>
          <a:stretch>
            <a:fillRect/>
          </a:stretch>
        </p:blipFill>
        <p:spPr bwMode="auto">
          <a:xfrm>
            <a:off x="2590800" y="2588559"/>
            <a:ext cx="430331" cy="459441"/>
          </a:xfrm>
          <a:prstGeom prst="rect">
            <a:avLst/>
          </a:prstGeom>
          <a:noFill/>
        </p:spPr>
      </p:pic>
      <p:pic>
        <p:nvPicPr>
          <p:cNvPr id="17" name="Picture 16" descr="http://us.123rf.com/400wm/400/400/deryacelik/deryacelik0902/deryacelik090200002/4237220-women-s-fashion-t-shirt-collection-set.jpg"/>
          <p:cNvPicPr>
            <a:picLocks noChangeAspect="1" noChangeArrowheads="1"/>
          </p:cNvPicPr>
          <p:nvPr/>
        </p:nvPicPr>
        <p:blipFill>
          <a:blip r:embed="rId4" cstate="print"/>
          <a:srcRect t="6000" r="70000" b="56000"/>
          <a:stretch>
            <a:fillRect/>
          </a:stretch>
        </p:blipFill>
        <p:spPr bwMode="auto">
          <a:xfrm>
            <a:off x="2509982" y="2057400"/>
            <a:ext cx="461818" cy="47625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8" name="Arc 17"/>
          <p:cNvSpPr/>
          <p:nvPr/>
        </p:nvSpPr>
        <p:spPr>
          <a:xfrm>
            <a:off x="685800" y="1676400"/>
            <a:ext cx="457200" cy="457200"/>
          </a:xfrm>
          <a:prstGeom prst="arc">
            <a:avLst>
              <a:gd name="adj1" fmla="val 16200000"/>
              <a:gd name="adj2" fmla="val 593598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762000" y="2209800"/>
            <a:ext cx="457200" cy="457200"/>
          </a:xfrm>
          <a:prstGeom prst="arc">
            <a:avLst>
              <a:gd name="adj1" fmla="val 16200000"/>
              <a:gd name="adj2" fmla="val 593598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762000" y="2895600"/>
            <a:ext cx="457200" cy="457200"/>
          </a:xfrm>
          <a:prstGeom prst="arc">
            <a:avLst>
              <a:gd name="adj1" fmla="val 16200000"/>
              <a:gd name="adj2" fmla="val 593598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192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أو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2297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أو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19200" y="2907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أو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0" y="1611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24000" y="2133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00" y="259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524000" y="30596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0" y="1905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0" y="2373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0" y="2831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905000" y="3657600"/>
            <a:ext cx="6858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38600" y="3657600"/>
            <a:ext cx="6858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72200" y="3733800"/>
            <a:ext cx="6858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981200" y="3657600"/>
            <a:ext cx="6096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038600" y="3657600"/>
            <a:ext cx="609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172200" y="3733800"/>
            <a:ext cx="609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81200" y="4419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b="1" dirty="0" smtClean="0">
                <a:effectLst>
                  <a:glow rad="228600">
                    <a:srgbClr val="FFDDFF">
                      <a:alpha val="40000"/>
                    </a:srgbClr>
                  </a:glow>
                </a:effectLst>
              </a:rPr>
              <a:t>في</a:t>
            </a:r>
            <a:endParaRPr lang="en-US" sz="2400" b="1" dirty="0">
              <a:effectLst>
                <a:glow rad="228600">
                  <a:srgbClr val="FFDDFF">
                    <a:alpha val="40000"/>
                  </a:srgbClr>
                </a:glo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95400" y="5486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=  4  =  256 </a:t>
            </a:r>
            <a:r>
              <a:rPr lang="ar-AE" sz="3600" dirty="0" smtClean="0"/>
              <a:t>طريقة </a:t>
            </a:r>
            <a:endParaRPr lang="en-US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2438400" y="53340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5" name="Arc 44"/>
          <p:cNvSpPr/>
          <p:nvPr/>
        </p:nvSpPr>
        <p:spPr>
          <a:xfrm>
            <a:off x="2819400" y="1676400"/>
            <a:ext cx="457200" cy="457200"/>
          </a:xfrm>
          <a:prstGeom prst="arc">
            <a:avLst>
              <a:gd name="adj1" fmla="val 16200000"/>
              <a:gd name="adj2" fmla="val 593598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>
            <a:off x="2895600" y="2209800"/>
            <a:ext cx="457200" cy="457200"/>
          </a:xfrm>
          <a:prstGeom prst="arc">
            <a:avLst>
              <a:gd name="adj1" fmla="val 16200000"/>
              <a:gd name="adj2" fmla="val 593598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>
            <a:off x="2895600" y="2895600"/>
            <a:ext cx="457200" cy="457200"/>
          </a:xfrm>
          <a:prstGeom prst="arc">
            <a:avLst>
              <a:gd name="adj1" fmla="val 16200000"/>
              <a:gd name="adj2" fmla="val 593598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3528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أو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352800" y="2297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أو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352800" y="2907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أو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581400" y="1600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1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581400" y="3048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1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581400" y="18933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81400" y="2362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819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2145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1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581400" y="26024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1</a:t>
            </a:r>
            <a:endParaRPr lang="en-US" dirty="0"/>
          </a:p>
        </p:txBody>
      </p:sp>
      <p:sp>
        <p:nvSpPr>
          <p:cNvPr id="58" name="Arc 57"/>
          <p:cNvSpPr/>
          <p:nvPr/>
        </p:nvSpPr>
        <p:spPr>
          <a:xfrm>
            <a:off x="4876800" y="1676400"/>
            <a:ext cx="457200" cy="457200"/>
          </a:xfrm>
          <a:prstGeom prst="arc">
            <a:avLst>
              <a:gd name="adj1" fmla="val 16200000"/>
              <a:gd name="adj2" fmla="val 593598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>
            <a:off x="4953000" y="2209800"/>
            <a:ext cx="457200" cy="457200"/>
          </a:xfrm>
          <a:prstGeom prst="arc">
            <a:avLst>
              <a:gd name="adj1" fmla="val 16200000"/>
              <a:gd name="adj2" fmla="val 593598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>
            <a:off x="4953000" y="2895600"/>
            <a:ext cx="457200" cy="457200"/>
          </a:xfrm>
          <a:prstGeom prst="arc">
            <a:avLst>
              <a:gd name="adj1" fmla="val 16200000"/>
              <a:gd name="adj2" fmla="val 593598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638800" y="1600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1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638800" y="3048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1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638800" y="18933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38800" y="2819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638800" y="2145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1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638800" y="26024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1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4102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أو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410200" y="2297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أو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410200" y="2907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أو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638800" y="2362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" name="Arc 70"/>
          <p:cNvSpPr/>
          <p:nvPr/>
        </p:nvSpPr>
        <p:spPr>
          <a:xfrm>
            <a:off x="7162800" y="1676400"/>
            <a:ext cx="457200" cy="457200"/>
          </a:xfrm>
          <a:prstGeom prst="arc">
            <a:avLst>
              <a:gd name="adj1" fmla="val 16200000"/>
              <a:gd name="adj2" fmla="val 593598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/>
          <p:cNvSpPr/>
          <p:nvPr/>
        </p:nvSpPr>
        <p:spPr>
          <a:xfrm>
            <a:off x="7239000" y="2209800"/>
            <a:ext cx="457200" cy="457200"/>
          </a:xfrm>
          <a:prstGeom prst="arc">
            <a:avLst>
              <a:gd name="adj1" fmla="val 16200000"/>
              <a:gd name="adj2" fmla="val 593598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/>
          <p:cNvSpPr/>
          <p:nvPr/>
        </p:nvSpPr>
        <p:spPr>
          <a:xfrm>
            <a:off x="7239000" y="2895600"/>
            <a:ext cx="457200" cy="457200"/>
          </a:xfrm>
          <a:prstGeom prst="arc">
            <a:avLst>
              <a:gd name="adj1" fmla="val 16200000"/>
              <a:gd name="adj2" fmla="val 593598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924800" y="1600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924800" y="3048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1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924800" y="18933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924800" y="2819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24800" y="26024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1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924800" y="2362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924800" y="2133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1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7696200" y="175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أو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696200" y="228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أو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696200" y="2895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أو</a:t>
            </a:r>
            <a:endParaRPr lang="en-US" dirty="0"/>
          </a:p>
        </p:txBody>
      </p:sp>
      <p:pic>
        <p:nvPicPr>
          <p:cNvPr id="87" name="Picture 2" descr="http://www.clipartguide.com/_small/1386-0903-0314-21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524000"/>
            <a:ext cx="396022" cy="367393"/>
          </a:xfrm>
          <a:prstGeom prst="rect">
            <a:avLst/>
          </a:prstGeom>
          <a:noFill/>
        </p:spPr>
      </p:pic>
      <p:pic>
        <p:nvPicPr>
          <p:cNvPr id="88" name="Picture 4" descr="http://images.clipartpanda.com/hat-clipart-4TbRM7ET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057400"/>
            <a:ext cx="435624" cy="367393"/>
          </a:xfrm>
          <a:prstGeom prst="rect">
            <a:avLst/>
          </a:prstGeom>
          <a:noFill/>
        </p:spPr>
      </p:pic>
      <p:pic>
        <p:nvPicPr>
          <p:cNvPr id="8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667000"/>
            <a:ext cx="404272" cy="39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9" descr="http://thumb1.shutterstock.com/photos/display_pic_with_logo/615067/10551781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FFF"/>
              </a:clrFrom>
              <a:clrTo>
                <a:srgbClr val="F6FFFF">
                  <a:alpha val="0"/>
                </a:srgbClr>
              </a:clrTo>
            </a:clrChange>
            <a:lum bright="-10000" contrast="20000"/>
          </a:blip>
          <a:srcRect l="39111" t="7289" r="30667" b="69021"/>
          <a:stretch>
            <a:fillRect/>
          </a:stretch>
        </p:blipFill>
        <p:spPr bwMode="auto">
          <a:xfrm>
            <a:off x="533400" y="3124200"/>
            <a:ext cx="409222" cy="381000"/>
          </a:xfrm>
          <a:prstGeom prst="rect">
            <a:avLst/>
          </a:prstGeom>
          <a:noFill/>
        </p:spPr>
      </p:pic>
      <p:pic>
        <p:nvPicPr>
          <p:cNvPr id="95" name="Picture 17" descr="http://www.earlychildhoodworksheets.com/clipart/fashion/mini-skirt.g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447800"/>
            <a:ext cx="432486" cy="504567"/>
          </a:xfrm>
          <a:prstGeom prst="rect">
            <a:avLst/>
          </a:prstGeom>
          <a:noFill/>
        </p:spPr>
      </p:pic>
      <p:pic>
        <p:nvPicPr>
          <p:cNvPr id="96" name="Picture 19" descr="http://comps.canstockphoto.com/can-stock-photo_csp12725250.jpg"/>
          <p:cNvPicPr>
            <a:picLocks noChangeAspect="1" noChangeArrowheads="1"/>
          </p:cNvPicPr>
          <p:nvPr/>
        </p:nvPicPr>
        <p:blipFill>
          <a:blip r:embed="rId10" cstate="print"/>
          <a:srcRect r="68000" b="54902"/>
          <a:stretch>
            <a:fillRect/>
          </a:stretch>
        </p:blipFill>
        <p:spPr bwMode="auto">
          <a:xfrm>
            <a:off x="4648200" y="1981200"/>
            <a:ext cx="432486" cy="360405"/>
          </a:xfrm>
          <a:prstGeom prst="rect">
            <a:avLst/>
          </a:prstGeom>
          <a:noFill/>
        </p:spPr>
      </p:pic>
      <p:pic>
        <p:nvPicPr>
          <p:cNvPr id="97" name="Picture 23" descr="http://www.artvex.com/content/Clip_Art/Clothing/Skirts/0011378.gif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514600"/>
            <a:ext cx="504568" cy="533400"/>
          </a:xfrm>
          <a:prstGeom prst="rect">
            <a:avLst/>
          </a:prstGeom>
          <a:noFill/>
        </p:spPr>
      </p:pic>
      <p:pic>
        <p:nvPicPr>
          <p:cNvPr id="98" name="Picture 25" descr="http://rusolclothing.com/wp-content/uploads/2014/08/kids-clothes-clipartset-of-vector-clothes-stock-photos---image--32487203-dcazbarp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 l="29017" t="33333" r="45084" b="49188"/>
          <a:stretch>
            <a:fillRect/>
          </a:stretch>
        </p:blipFill>
        <p:spPr bwMode="auto">
          <a:xfrm>
            <a:off x="4648200" y="3048000"/>
            <a:ext cx="528638" cy="457200"/>
          </a:xfrm>
          <a:prstGeom prst="rect">
            <a:avLst/>
          </a:prstGeom>
          <a:noFill/>
        </p:spPr>
      </p:pic>
      <p:pic>
        <p:nvPicPr>
          <p:cNvPr id="99" name="Picture 2" descr="http://www.earlychildhoodworksheets.com/clipart/fashion/high-heels.gif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1524000"/>
            <a:ext cx="405653" cy="405653"/>
          </a:xfrm>
          <a:prstGeom prst="rect">
            <a:avLst/>
          </a:prstGeom>
          <a:noFill/>
        </p:spPr>
      </p:pic>
      <p:pic>
        <p:nvPicPr>
          <p:cNvPr id="100" name="Picture 4" descr="http://us.123rf.com/400wm/400/400/forewer/forewer1109/forewer110900494/10530957-vector-beautiful-pair-of-shoes-with-high-heel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241" b="10345"/>
          <a:stretch>
            <a:fillRect/>
          </a:stretch>
        </p:blipFill>
        <p:spPr bwMode="auto">
          <a:xfrm>
            <a:off x="7010400" y="3124200"/>
            <a:ext cx="457200" cy="376518"/>
          </a:xfrm>
          <a:prstGeom prst="rect">
            <a:avLst/>
          </a:prstGeom>
          <a:noFill/>
        </p:spPr>
      </p:pic>
      <p:pic>
        <p:nvPicPr>
          <p:cNvPr id="101" name="Picture 8" descr="http://www.clker.com/cliparts/n/M/o/R/M/z/blue-shoe-md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34200" y="2514600"/>
            <a:ext cx="439271" cy="404166"/>
          </a:xfrm>
          <a:prstGeom prst="rect">
            <a:avLst/>
          </a:prstGeom>
          <a:noFill/>
        </p:spPr>
      </p:pic>
      <p:pic>
        <p:nvPicPr>
          <p:cNvPr id="102" name="Picture 10" descr="http://1.bp.blogspot.com/-7MCX-H3QLv8/ToJTLNzPo0I/AAAAAAABzZY/1MAVZ_AoPdA/s320/MQ-40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9701" y="1981200"/>
            <a:ext cx="396875" cy="381000"/>
          </a:xfrm>
          <a:prstGeom prst="rect">
            <a:avLst/>
          </a:prstGeom>
          <a:noFill/>
        </p:spPr>
      </p:pic>
      <p:sp>
        <p:nvSpPr>
          <p:cNvPr id="93" name="TextBox 92"/>
          <p:cNvSpPr txBox="1"/>
          <p:nvPr/>
        </p:nvSpPr>
        <p:spPr>
          <a:xfrm>
            <a:off x="2819400" y="3657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4 طرق</a:t>
            </a:r>
            <a:endParaRPr lang="en-US" sz="2800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953000" y="3657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4 طرق</a:t>
            </a:r>
            <a:endParaRPr lang="en-US" sz="2800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86600" y="37439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4 طرق</a:t>
            </a:r>
            <a:endParaRPr lang="en-US" sz="2800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114800" y="4419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b="1" dirty="0" smtClean="0">
                <a:effectLst>
                  <a:glow rad="228600">
                    <a:srgbClr val="FFDDFF">
                      <a:alpha val="40000"/>
                    </a:srgbClr>
                  </a:glow>
                </a:effectLst>
              </a:rPr>
              <a:t>في</a:t>
            </a:r>
            <a:endParaRPr lang="en-US" sz="2400" b="1" dirty="0">
              <a:effectLst>
                <a:glow rad="228600">
                  <a:srgbClr val="FFDDFF">
                    <a:alpha val="40000"/>
                  </a:srgbClr>
                </a:glow>
              </a:effectLst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172200" y="4419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b="1" dirty="0" smtClean="0">
                <a:effectLst>
                  <a:glow rad="228600">
                    <a:srgbClr val="FFDDFF">
                      <a:alpha val="40000"/>
                    </a:srgbClr>
                  </a:glow>
                </a:effectLst>
              </a:rPr>
              <a:t>في</a:t>
            </a:r>
            <a:endParaRPr lang="en-US" sz="2400" b="1" dirty="0">
              <a:effectLst>
                <a:glow rad="228600">
                  <a:srgbClr val="FFDDFF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4" grpId="0" animBg="1"/>
      <p:bldP spid="5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_LkTxPZXvwBc/S-wBxGXh0QI/AAAAAAAAC50/hL9UbyBmU9E/s1600/pnkdamaskchic.jpg"/>
          <p:cNvPicPr>
            <a:picLocks noChangeAspect="1" noChangeArrowheads="1"/>
          </p:cNvPicPr>
          <p:nvPr/>
        </p:nvPicPr>
        <p:blipFill>
          <a:blip r:embed="rId2" cstate="print"/>
          <a:srcRect l="7500" t="26099" r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5" name="Horizontal Scroll 174"/>
          <p:cNvSpPr/>
          <p:nvPr/>
        </p:nvSpPr>
        <p:spPr>
          <a:xfrm>
            <a:off x="2209800" y="4953000"/>
            <a:ext cx="3962400" cy="1752600"/>
          </a:xfrm>
          <a:prstGeom prst="horizontalScroll">
            <a:avLst/>
          </a:prstGeom>
          <a:solidFill>
            <a:schemeClr val="bg1">
              <a:lumMod val="85000"/>
            </a:schemeClr>
          </a:solidFill>
          <a:ln>
            <a:solidFill>
              <a:srgbClr val="B97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6858000" y="4724400"/>
            <a:ext cx="1371600" cy="1371600"/>
          </a:xfrm>
          <a:prstGeom prst="ellipse">
            <a:avLst/>
          </a:prstGeom>
          <a:solidFill>
            <a:srgbClr val="FFDDFF"/>
          </a:solidFill>
          <a:ln w="28575">
            <a:solidFill>
              <a:srgbClr val="723A5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Terminator 3"/>
          <p:cNvSpPr/>
          <p:nvPr/>
        </p:nvSpPr>
        <p:spPr>
          <a:xfrm>
            <a:off x="1371600" y="152400"/>
            <a:ext cx="6019800" cy="1066800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B97597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1524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 smtClean="0">
                <a:latin typeface="Microsoft Uighur" pitchFamily="2" charset="-78"/>
                <a:cs typeface="Microsoft Uighur" pitchFamily="2" charset="-78"/>
              </a:rPr>
              <a:t>عدد الأزياء التي يمكن عملها إذا تم تثبيت البطاقة الاولى(</a:t>
            </a:r>
            <a:r>
              <a:rPr lang="ar-AE" sz="3200" b="1" dirty="0" smtClean="0">
                <a:solidFill>
                  <a:srgbClr val="E81E83"/>
                </a:solidFill>
                <a:latin typeface="Microsoft Uighur" pitchFamily="2" charset="-78"/>
                <a:cs typeface="Microsoft Uighur" pitchFamily="2" charset="-78"/>
              </a:rPr>
              <a:t>القبعة</a:t>
            </a:r>
            <a:r>
              <a:rPr lang="ar-AE" sz="3200" b="1" dirty="0" smtClean="0">
                <a:latin typeface="Microsoft Uighur" pitchFamily="2" charset="-78"/>
                <a:cs typeface="Microsoft Uighur" pitchFamily="2" charset="-78"/>
              </a:rPr>
              <a:t>) و الأخيرة(</a:t>
            </a:r>
            <a:r>
              <a:rPr lang="ar-AE" sz="3200" b="1" dirty="0" smtClean="0">
                <a:solidFill>
                  <a:srgbClr val="E81E83"/>
                </a:solidFill>
                <a:latin typeface="Microsoft Uighur" pitchFamily="2" charset="-78"/>
                <a:cs typeface="Microsoft Uighur" pitchFamily="2" charset="-78"/>
              </a:rPr>
              <a:t>الحذاء </a:t>
            </a:r>
            <a:r>
              <a:rPr lang="ar-AE" sz="3200" b="1" dirty="0" smtClean="0">
                <a:latin typeface="Microsoft Uighur" pitchFamily="2" charset="-78"/>
                <a:cs typeface="Microsoft Uighur" pitchFamily="2" charset="-78"/>
              </a:rPr>
              <a:t>) : -</a:t>
            </a:r>
            <a:endParaRPr lang="en-US" sz="3200" b="1" dirty="0">
              <a:latin typeface="Microsoft Uighur" pitchFamily="2" charset="-78"/>
              <a:cs typeface="Microsoft Uighur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0" y="1676400"/>
            <a:ext cx="1219200" cy="14478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8575">
            <a:solidFill>
              <a:srgbClr val="FF99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743200" y="1676400"/>
            <a:ext cx="1219200" cy="14478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8575">
            <a:solidFill>
              <a:srgbClr val="FF99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191000" y="1676400"/>
            <a:ext cx="1219200" cy="14478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8575">
            <a:solidFill>
              <a:srgbClr val="FF99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715000" y="1676400"/>
            <a:ext cx="1219200" cy="14478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8575">
            <a:solidFill>
              <a:srgbClr val="FF99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28800" y="3276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b="1" dirty="0" smtClean="0"/>
              <a:t>1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00400" y="3200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b="1" dirty="0" smtClean="0"/>
              <a:t>4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724400" y="3200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b="1" dirty="0" smtClean="0"/>
              <a:t>4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172200" y="3276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b="1" dirty="0" smtClean="0"/>
              <a:t>1</a:t>
            </a:r>
            <a:endParaRPr lang="en-US" sz="2400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438400" y="3200400"/>
            <a:ext cx="381000" cy="381000"/>
          </a:xfrm>
          <a:prstGeom prst="line">
            <a:avLst/>
          </a:prstGeom>
          <a:ln>
            <a:solidFill>
              <a:srgbClr val="723A5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438400" y="3200400"/>
            <a:ext cx="304800" cy="381000"/>
          </a:xfrm>
          <a:prstGeom prst="line">
            <a:avLst/>
          </a:prstGeom>
          <a:ln>
            <a:solidFill>
              <a:srgbClr val="723A5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886200" y="3276600"/>
            <a:ext cx="304800" cy="381000"/>
          </a:xfrm>
          <a:prstGeom prst="line">
            <a:avLst/>
          </a:prstGeom>
          <a:ln>
            <a:solidFill>
              <a:srgbClr val="723A5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810000" y="3276600"/>
            <a:ext cx="381000" cy="381000"/>
          </a:xfrm>
          <a:prstGeom prst="line">
            <a:avLst/>
          </a:prstGeom>
          <a:ln>
            <a:solidFill>
              <a:srgbClr val="723A5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334000" y="3200400"/>
            <a:ext cx="304800" cy="381000"/>
          </a:xfrm>
          <a:prstGeom prst="line">
            <a:avLst/>
          </a:prstGeom>
          <a:ln>
            <a:solidFill>
              <a:srgbClr val="723A5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334000" y="3200400"/>
            <a:ext cx="304800" cy="381000"/>
          </a:xfrm>
          <a:prstGeom prst="line">
            <a:avLst/>
          </a:prstGeom>
          <a:ln>
            <a:solidFill>
              <a:srgbClr val="723A5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010400" y="30728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dirty="0" smtClean="0"/>
              <a:t>16=</a:t>
            </a:r>
            <a:endParaRPr lang="en-US" sz="3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191000" y="5943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b="1" dirty="0" smtClean="0"/>
              <a:t>طريقة </a:t>
            </a:r>
            <a:endParaRPr lang="en-US" sz="2400" b="1" dirty="0"/>
          </a:p>
        </p:txBody>
      </p:sp>
      <p:pic>
        <p:nvPicPr>
          <p:cNvPr id="112" name="Picture 2" descr="http://www.clipartguide.com/_small/1386-0903-0314-213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981200"/>
            <a:ext cx="975360" cy="853440"/>
          </a:xfrm>
          <a:prstGeom prst="rect">
            <a:avLst/>
          </a:prstGeom>
          <a:noFill/>
        </p:spPr>
      </p:pic>
      <p:pic>
        <p:nvPicPr>
          <p:cNvPr id="113" name="Picture 2" descr="http://www.earlychildhoodworksheets.com/clipart/fashion/high-heels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981200"/>
            <a:ext cx="853440" cy="853440"/>
          </a:xfrm>
          <a:prstGeom prst="rect">
            <a:avLst/>
          </a:prstGeom>
          <a:noFill/>
        </p:spPr>
      </p:pic>
      <p:pic>
        <p:nvPicPr>
          <p:cNvPr id="114" name="Picture 11" descr="http://us.123rf.com/400wm/400/400/deryacelik/deryacelik0902/deryacelik090200002/4237220-women-s-fashion-t-shirt-collection-se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lum contrast="10000"/>
          </a:blip>
          <a:srcRect l="36000" r="34000" b="56000"/>
          <a:stretch>
            <a:fillRect/>
          </a:stretch>
        </p:blipFill>
        <p:spPr bwMode="auto">
          <a:xfrm>
            <a:off x="2819400" y="1752600"/>
            <a:ext cx="468173" cy="575578"/>
          </a:xfrm>
          <a:prstGeom prst="rect">
            <a:avLst/>
          </a:prstGeom>
          <a:noFill/>
        </p:spPr>
      </p:pic>
      <p:pic>
        <p:nvPicPr>
          <p:cNvPr id="115" name="Picture 11" descr="http://us.123rf.com/400wm/400/400/deryacelik/deryacelik0902/deryacelik090200002/4237220-women-s-fashion-t-shirt-collection-se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t="56000" r="68000" b="6000"/>
          <a:stretch>
            <a:fillRect/>
          </a:stretch>
        </p:blipFill>
        <p:spPr bwMode="auto">
          <a:xfrm>
            <a:off x="3429000" y="2438400"/>
            <a:ext cx="468173" cy="440634"/>
          </a:xfrm>
          <a:prstGeom prst="rect">
            <a:avLst/>
          </a:prstGeom>
          <a:noFill/>
        </p:spPr>
      </p:pic>
      <p:pic>
        <p:nvPicPr>
          <p:cNvPr id="116" name="Picture 11" descr="http://us.123rf.com/400wm/400/400/deryacelik/deryacelik0902/deryacelik090200002/4237220-women-s-fashion-t-shirt-collection-se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000" t="6000" r="2000" b="56000"/>
          <a:stretch>
            <a:fillRect/>
          </a:stretch>
        </p:blipFill>
        <p:spPr bwMode="auto">
          <a:xfrm>
            <a:off x="2819400" y="2438400"/>
            <a:ext cx="440661" cy="470469"/>
          </a:xfrm>
          <a:prstGeom prst="rect">
            <a:avLst/>
          </a:prstGeom>
          <a:noFill/>
        </p:spPr>
      </p:pic>
      <p:pic>
        <p:nvPicPr>
          <p:cNvPr id="117" name="Picture 116" descr="http://us.123rf.com/400wm/400/400/deryacelik/deryacelik0902/deryacelik090200002/4237220-women-s-fashion-t-shirt-collection-set.jpg"/>
          <p:cNvPicPr>
            <a:picLocks noChangeAspect="1" noChangeArrowheads="1"/>
          </p:cNvPicPr>
          <p:nvPr/>
        </p:nvPicPr>
        <p:blipFill>
          <a:blip r:embed="rId6" cstate="print"/>
          <a:srcRect t="6000" r="70000" b="56000"/>
          <a:stretch>
            <a:fillRect/>
          </a:stretch>
        </p:blipFill>
        <p:spPr bwMode="auto">
          <a:xfrm>
            <a:off x="3429000" y="1828800"/>
            <a:ext cx="472902" cy="48768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30" name="Picture 17" descr="http://www.earlychildhoodworksheets.com/clipart/fashion/mini-skirt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1828800"/>
            <a:ext cx="487680" cy="568960"/>
          </a:xfrm>
          <a:prstGeom prst="rect">
            <a:avLst/>
          </a:prstGeom>
          <a:noFill/>
        </p:spPr>
      </p:pic>
      <p:pic>
        <p:nvPicPr>
          <p:cNvPr id="131" name="Picture 19" descr="http://comps.canstockphoto.com/can-stock-photo_csp12725250.jpg"/>
          <p:cNvPicPr>
            <a:picLocks noChangeAspect="1" noChangeArrowheads="1"/>
          </p:cNvPicPr>
          <p:nvPr/>
        </p:nvPicPr>
        <p:blipFill>
          <a:blip r:embed="rId8" cstate="print"/>
          <a:srcRect r="68000" b="54902"/>
          <a:stretch>
            <a:fillRect/>
          </a:stretch>
        </p:blipFill>
        <p:spPr bwMode="auto">
          <a:xfrm>
            <a:off x="4846320" y="1879600"/>
            <a:ext cx="487680" cy="406400"/>
          </a:xfrm>
          <a:prstGeom prst="rect">
            <a:avLst/>
          </a:prstGeom>
          <a:noFill/>
        </p:spPr>
      </p:pic>
      <p:pic>
        <p:nvPicPr>
          <p:cNvPr id="132" name="Picture 23" descr="http://www.artvex.com/content/Clip_Art/Clothing/Skirts/0011378.g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38400"/>
            <a:ext cx="568962" cy="601474"/>
          </a:xfrm>
          <a:prstGeom prst="rect">
            <a:avLst/>
          </a:prstGeom>
          <a:noFill/>
        </p:spPr>
      </p:pic>
      <p:pic>
        <p:nvPicPr>
          <p:cNvPr id="133" name="Picture 25" descr="http://rusolclothing.com/wp-content/uploads/2014/08/kids-clothes-clipartset-of-vector-clothes-stock-photos---image--32487203-dcazbarp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 l="29017" t="33333" r="45084" b="49188"/>
          <a:stretch>
            <a:fillRect/>
          </a:stretch>
        </p:blipFill>
        <p:spPr bwMode="auto">
          <a:xfrm>
            <a:off x="4724400" y="2438400"/>
            <a:ext cx="596102" cy="515548"/>
          </a:xfrm>
          <a:prstGeom prst="rect">
            <a:avLst/>
          </a:prstGeom>
          <a:noFill/>
        </p:spPr>
      </p:pic>
      <p:sp>
        <p:nvSpPr>
          <p:cNvPr id="168" name="TextBox 167"/>
          <p:cNvSpPr txBox="1"/>
          <p:nvPr/>
        </p:nvSpPr>
        <p:spPr>
          <a:xfrm>
            <a:off x="6858000" y="34831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 smtClean="0">
                <a:solidFill>
                  <a:srgbClr val="990033"/>
                </a:solidFill>
                <a:effectLst>
                  <a:glow rad="139700">
                    <a:schemeClr val="bg1">
                      <a:lumMod val="95000"/>
                      <a:alpha val="40000"/>
                    </a:schemeClr>
                  </a:glow>
                </a:effectLst>
                <a:latin typeface="Arabic Typesetting" pitchFamily="66" charset="-78"/>
              </a:rPr>
              <a:t>طريقة للبطاقة الواحدة</a:t>
            </a:r>
            <a:endParaRPr lang="en-US" sz="2000" b="1" dirty="0">
              <a:solidFill>
                <a:srgbClr val="990033"/>
              </a:solidFill>
              <a:effectLst>
                <a:glow rad="139700">
                  <a:schemeClr val="bg1">
                    <a:lumMod val="95000"/>
                    <a:alpha val="40000"/>
                  </a:schemeClr>
                </a:glow>
              </a:effectLst>
              <a:latin typeface="Arabic Typesetting" pitchFamily="66" charset="-78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781800" y="5004137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 smtClean="0">
                <a:latin typeface="Arabic Typesetting" pitchFamily="66" charset="-78"/>
              </a:rPr>
              <a:t>ونحن لدينا 4 بطاقات .</a:t>
            </a:r>
          </a:p>
          <a:p>
            <a:pPr algn="ctr"/>
            <a:r>
              <a:rPr lang="ar-AE" sz="2000" b="1" dirty="0" smtClean="0">
                <a:latin typeface="Arabic Typesetting" pitchFamily="66" charset="-78"/>
              </a:rPr>
              <a:t>-إذا :</a:t>
            </a:r>
          </a:p>
        </p:txBody>
      </p:sp>
      <p:cxnSp>
        <p:nvCxnSpPr>
          <p:cNvPr id="174" name="Straight Arrow Connector 173"/>
          <p:cNvCxnSpPr/>
          <p:nvPr/>
        </p:nvCxnSpPr>
        <p:spPr>
          <a:xfrm flipH="1">
            <a:off x="6248400" y="5562600"/>
            <a:ext cx="609600" cy="0"/>
          </a:xfrm>
          <a:prstGeom prst="straightConnector1">
            <a:avLst/>
          </a:prstGeom>
          <a:ln>
            <a:solidFill>
              <a:srgbClr val="723A5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7467600" y="3999131"/>
            <a:ext cx="0" cy="725269"/>
          </a:xfrm>
          <a:prstGeom prst="straightConnector1">
            <a:avLst/>
          </a:prstGeom>
          <a:ln>
            <a:solidFill>
              <a:srgbClr val="723A5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3124200" y="52578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dirty="0" smtClean="0"/>
              <a:t> 4   16  = </a:t>
            </a:r>
          </a:p>
          <a:p>
            <a:r>
              <a:rPr lang="ar-AE" sz="3200" dirty="0" smtClean="0"/>
              <a:t>64 = </a:t>
            </a:r>
            <a:endParaRPr lang="en-US" sz="3200" dirty="0"/>
          </a:p>
        </p:txBody>
      </p:sp>
      <p:cxnSp>
        <p:nvCxnSpPr>
          <p:cNvPr id="153" name="Straight Connector 152"/>
          <p:cNvCxnSpPr/>
          <p:nvPr/>
        </p:nvCxnSpPr>
        <p:spPr>
          <a:xfrm flipH="1">
            <a:off x="4343400" y="5486400"/>
            <a:ext cx="2286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4343400" y="5486400"/>
            <a:ext cx="2286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1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1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1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1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2" grpId="0" animBg="1"/>
      <p:bldP spid="4" grpId="0" animBg="1"/>
      <p:bldP spid="5" grpId="0"/>
      <p:bldP spid="70" grpId="0"/>
      <p:bldP spid="111" grpId="0"/>
      <p:bldP spid="168" grpId="0"/>
      <p:bldP spid="171" grpId="0"/>
      <p:bldP spid="1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rts-wallpapers.com/art-wallpaper-org/Fashion-Wallpapers/images/fashion-7770f.jpg"/>
          <p:cNvPicPr>
            <a:picLocks noChangeAspect="1" noChangeArrowheads="1"/>
          </p:cNvPicPr>
          <p:nvPr/>
        </p:nvPicPr>
        <p:blipFill>
          <a:blip r:embed="rId2" cstate="print"/>
          <a:srcRect l="12500" t="6250" r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75380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Rounded Rectangle 32"/>
          <p:cNvSpPr/>
          <p:nvPr/>
        </p:nvSpPr>
        <p:spPr>
          <a:xfrm>
            <a:off x="3048000" y="1447800"/>
            <a:ext cx="1524000" cy="2057400"/>
          </a:xfrm>
          <a:prstGeom prst="roundRect">
            <a:avLst/>
          </a:prstGeom>
          <a:gradFill flip="none" rotWithShape="1">
            <a:gsLst>
              <a:gs pos="1300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400000" scaled="0"/>
            <a:tileRect/>
          </a:gradFill>
          <a:ln w="38100">
            <a:solidFill>
              <a:srgbClr val="75380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724400" y="1447800"/>
            <a:ext cx="1524000" cy="2057400"/>
          </a:xfrm>
          <a:prstGeom prst="roundRect">
            <a:avLst/>
          </a:prstGeom>
          <a:gradFill flip="none" rotWithShape="1">
            <a:gsLst>
              <a:gs pos="1300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400000" scaled="0"/>
            <a:tileRect/>
          </a:gradFill>
          <a:ln w="38100">
            <a:solidFill>
              <a:srgbClr val="75380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6400800" y="1447800"/>
            <a:ext cx="1524000" cy="2057400"/>
          </a:xfrm>
          <a:prstGeom prst="roundRect">
            <a:avLst/>
          </a:prstGeom>
          <a:gradFill flip="none" rotWithShape="1">
            <a:gsLst>
              <a:gs pos="1300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400000" scaled="0"/>
            <a:tileRect/>
          </a:gradFill>
          <a:ln w="38100">
            <a:solidFill>
              <a:srgbClr val="75380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orizontal Scroll 42"/>
          <p:cNvSpPr/>
          <p:nvPr/>
        </p:nvSpPr>
        <p:spPr>
          <a:xfrm>
            <a:off x="2667000" y="4724400"/>
            <a:ext cx="42672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5380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Terminator 3"/>
          <p:cNvSpPr/>
          <p:nvPr/>
        </p:nvSpPr>
        <p:spPr>
          <a:xfrm>
            <a:off x="1676400" y="152400"/>
            <a:ext cx="6324600" cy="685800"/>
          </a:xfrm>
          <a:prstGeom prst="flowChartTerminator">
            <a:avLst/>
          </a:prstGeom>
          <a:ln>
            <a:solidFill>
              <a:srgbClr val="75380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228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icrosoft Uighur" pitchFamily="2" charset="-78"/>
                <a:cs typeface="Microsoft Uighur" pitchFamily="2" charset="-78"/>
              </a:rPr>
              <a:t>عدد الأزياء إذا كان كل جزء لا يشابه الآخر: -</a:t>
            </a:r>
            <a:endParaRPr lang="en-US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Microsoft Uighur" pitchFamily="2" charset="-78"/>
              <a:cs typeface="Microsoft Uighur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0" y="1447800"/>
            <a:ext cx="1524000" cy="2057400"/>
          </a:xfrm>
          <a:prstGeom prst="roundRect">
            <a:avLst/>
          </a:prstGeom>
          <a:gradFill flip="none" rotWithShape="1">
            <a:gsLst>
              <a:gs pos="1300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400000" scaled="0"/>
            <a:tileRect/>
          </a:gradFill>
          <a:ln w="38100">
            <a:solidFill>
              <a:srgbClr val="75380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5000" y="38201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4</a:t>
            </a:r>
            <a:endParaRPr lang="en-US" sz="2800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38201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3</a:t>
            </a:r>
            <a:endParaRPr lang="en-US" sz="2800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38201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</a:t>
            </a:r>
            <a:endParaRPr lang="en-US" sz="2800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37439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1</a:t>
            </a:r>
            <a:endParaRPr lang="en-US" sz="2800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14" name="Picture 2" descr="http://www.clipartguide.com/_small/1386-0903-0314-213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600200"/>
            <a:ext cx="685800" cy="685800"/>
          </a:xfrm>
          <a:prstGeom prst="rect">
            <a:avLst/>
          </a:prstGeom>
          <a:noFill/>
        </p:spPr>
      </p:pic>
      <p:pic>
        <p:nvPicPr>
          <p:cNvPr id="15" name="Picture 4" descr="http://images.clipartpanda.com/hat-clipart-4TbRM7ET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752600"/>
            <a:ext cx="722813" cy="609600"/>
          </a:xfrm>
          <a:prstGeom prst="rect">
            <a:avLst/>
          </a:prstGeom>
          <a:noFill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590800"/>
            <a:ext cx="685800" cy="77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http://thumb1.shutterstock.com/photos/display_pic_with_logo/615067/10551781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FFF"/>
              </a:clrFrom>
              <a:clrTo>
                <a:srgbClr val="F6FFFF">
                  <a:alpha val="0"/>
                </a:srgbClr>
              </a:clrTo>
            </a:clrChange>
            <a:lum bright="-10000" contrast="20000"/>
          </a:blip>
          <a:srcRect l="39111" t="7289" r="30667" b="69021"/>
          <a:stretch>
            <a:fillRect/>
          </a:stretch>
        </p:blipFill>
        <p:spPr bwMode="auto">
          <a:xfrm>
            <a:off x="2133600" y="2590800"/>
            <a:ext cx="762000" cy="685800"/>
          </a:xfrm>
          <a:prstGeom prst="rect">
            <a:avLst/>
          </a:prstGeom>
          <a:noFill/>
        </p:spPr>
      </p:pic>
      <p:pic>
        <p:nvPicPr>
          <p:cNvPr id="18" name="Picture 11" descr="http://us.123rf.com/400wm/400/400/deryacelik/deryacelik0902/deryacelik090200002/4237220-women-s-fashion-t-shirt-collection-se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lum contrast="10000"/>
          </a:blip>
          <a:srcRect l="36000" r="34000" b="56000"/>
          <a:stretch>
            <a:fillRect/>
          </a:stretch>
        </p:blipFill>
        <p:spPr bwMode="auto">
          <a:xfrm>
            <a:off x="3157538" y="1447800"/>
            <a:ext cx="728662" cy="895826"/>
          </a:xfrm>
          <a:prstGeom prst="rect">
            <a:avLst/>
          </a:prstGeom>
          <a:noFill/>
        </p:spPr>
      </p:pic>
      <p:pic>
        <p:nvPicPr>
          <p:cNvPr id="19" name="Picture 11" descr="http://us.123rf.com/400wm/400/400/deryacelik/deryacelik0902/deryacelik090200002/4237220-women-s-fashion-t-shirt-collection-se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t="56000" r="68000" b="6000"/>
          <a:stretch>
            <a:fillRect/>
          </a:stretch>
        </p:blipFill>
        <p:spPr bwMode="auto">
          <a:xfrm>
            <a:off x="3733800" y="2743200"/>
            <a:ext cx="728662" cy="685800"/>
          </a:xfrm>
          <a:prstGeom prst="rect">
            <a:avLst/>
          </a:prstGeom>
          <a:noFill/>
        </p:spPr>
      </p:pic>
      <p:pic>
        <p:nvPicPr>
          <p:cNvPr id="20" name="Picture 11" descr="http://us.123rf.com/400wm/400/400/deryacelik/deryacelik0902/deryacelik090200002/4237220-women-s-fashion-t-shirt-collection-se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000" t="6000" r="2000" b="56000"/>
          <a:stretch>
            <a:fillRect/>
          </a:stretch>
        </p:blipFill>
        <p:spPr bwMode="auto">
          <a:xfrm>
            <a:off x="3124158" y="2743200"/>
            <a:ext cx="685842" cy="732235"/>
          </a:xfrm>
          <a:prstGeom prst="rect">
            <a:avLst/>
          </a:prstGeom>
          <a:noFill/>
        </p:spPr>
      </p:pic>
      <p:pic>
        <p:nvPicPr>
          <p:cNvPr id="22" name="Picture 17" descr="http://www.earlychildhoodworksheets.com/clipart/fashion/mini-skirt.g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600200"/>
            <a:ext cx="685800" cy="800100"/>
          </a:xfrm>
          <a:prstGeom prst="rect">
            <a:avLst/>
          </a:prstGeom>
          <a:noFill/>
        </p:spPr>
      </p:pic>
      <p:pic>
        <p:nvPicPr>
          <p:cNvPr id="24" name="Picture 23" descr="http://www.artvex.com/content/Clip_Art/Clothing/Skirts/0011378.g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2832" y="2573383"/>
            <a:ext cx="809368" cy="855617"/>
          </a:xfrm>
          <a:prstGeom prst="rect">
            <a:avLst/>
          </a:prstGeom>
          <a:noFill/>
        </p:spPr>
      </p:pic>
      <p:pic>
        <p:nvPicPr>
          <p:cNvPr id="26" name="Picture 4" descr="http://us.123rf.com/400wm/400/400/forewer/forewer1109/forewer110900494/10530957-vector-beautiful-pair-of-shoes-with-high-hee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241" b="10345"/>
          <a:stretch>
            <a:fillRect/>
          </a:stretch>
        </p:blipFill>
        <p:spPr bwMode="auto">
          <a:xfrm>
            <a:off x="6678386" y="2133600"/>
            <a:ext cx="1017814" cy="838200"/>
          </a:xfrm>
          <a:prstGeom prst="rect">
            <a:avLst/>
          </a:prstGeom>
          <a:noFill/>
        </p:spPr>
      </p:pic>
      <p:cxnSp>
        <p:nvCxnSpPr>
          <p:cNvPr id="27" name="Straight Connector 26"/>
          <p:cNvCxnSpPr/>
          <p:nvPr/>
        </p:nvCxnSpPr>
        <p:spPr>
          <a:xfrm>
            <a:off x="2819400" y="3810000"/>
            <a:ext cx="533400" cy="4572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819400" y="3810000"/>
            <a:ext cx="457200" cy="4572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419600" y="3810000"/>
            <a:ext cx="533400" cy="4572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419600" y="3810000"/>
            <a:ext cx="457200" cy="4572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943600" y="3810000"/>
            <a:ext cx="533400" cy="4572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943600" y="3810000"/>
            <a:ext cx="457200" cy="4572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0" y="51054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24 = !4 =</a:t>
            </a:r>
            <a:endParaRPr lang="en-US" sz="44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86400" y="5257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طريقة </a:t>
            </a:r>
            <a:endParaRPr lang="en-US" sz="24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" grpId="0" animBg="1"/>
      <p:bldP spid="5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51756" t="28022" r="23646" b="12637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everything2.cc/images/2/%D8%B5%D9%88%D8%B1%D8%A9__%D8%AE%D9%84%D9%81%D9%8A%D8%A7%D8%AA_%D9%82%D9%84%D9%88%D8%A8%D8%B5%D9%88%D8%B1_w.jpg"/>
          <p:cNvPicPr>
            <a:picLocks noChangeAspect="1" noChangeArrowheads="1"/>
          </p:cNvPicPr>
          <p:nvPr/>
        </p:nvPicPr>
        <p:blipFill>
          <a:blip r:embed="rId2" cstate="print"/>
          <a:srcRect l="5833" t="27342" b="45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E81E8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14400" y="1905000"/>
            <a:ext cx="2362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accent6">
                      <a:lumMod val="20000"/>
                      <a:lumOff val="8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أحببنا في الاستقصاء :</a:t>
            </a:r>
            <a:endParaRPr lang="en-US" sz="5400" dirty="0">
              <a:ln w="18415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20000"/>
                    <a:lumOff val="80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Heart 5"/>
          <p:cNvSpPr/>
          <p:nvPr/>
        </p:nvSpPr>
        <p:spPr>
          <a:xfrm rot="390242">
            <a:off x="6203711" y="219894"/>
            <a:ext cx="2667000" cy="2286000"/>
          </a:xfrm>
          <a:prstGeom prst="heart">
            <a:avLst/>
          </a:prstGeom>
          <a:gradFill>
            <a:gsLst>
              <a:gs pos="29000">
                <a:srgbClr val="FF99CC">
                  <a:alpha val="89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57150">
            <a:solidFill>
              <a:srgbClr val="CA066D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9" name="Heart 8"/>
          <p:cNvSpPr/>
          <p:nvPr/>
        </p:nvSpPr>
        <p:spPr>
          <a:xfrm rot="20542585">
            <a:off x="4392267" y="2126084"/>
            <a:ext cx="2667000" cy="2286000"/>
          </a:xfrm>
          <a:prstGeom prst="heart">
            <a:avLst/>
          </a:prstGeom>
          <a:gradFill>
            <a:gsLst>
              <a:gs pos="29000">
                <a:srgbClr val="FF99CC">
                  <a:alpha val="89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57150">
            <a:solidFill>
              <a:srgbClr val="CA066D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 rot="1176620">
            <a:off x="6090207" y="4116106"/>
            <a:ext cx="2667000" cy="2484438"/>
          </a:xfrm>
          <a:prstGeom prst="heart">
            <a:avLst/>
          </a:prstGeom>
          <a:gradFill>
            <a:gsLst>
              <a:gs pos="29000">
                <a:srgbClr val="FF99CC">
                  <a:alpha val="89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57150">
            <a:solidFill>
              <a:srgbClr val="CA066D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77000" y="684074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ar-AE" b="1" dirty="0" smtClean="0">
                <a:latin typeface="Arabic Typesetting" pitchFamily="66" charset="-78"/>
              </a:rPr>
              <a:t>أنه لم يستخدم أسئلة مباشرة و مملة . بل لقد طرح الأسئلة من خلال تقريب الدرس من حياتنا كالسيارات و </a:t>
            </a:r>
          </a:p>
          <a:p>
            <a:pPr algn="ctr">
              <a:buFontTx/>
              <a:buChar char="-"/>
            </a:pPr>
            <a:r>
              <a:rPr lang="ar-AE" b="1" dirty="0" smtClean="0">
                <a:latin typeface="Arabic Typesetting" pitchFamily="66" charset="-78"/>
              </a:rPr>
              <a:t>الملابس</a:t>
            </a:r>
            <a:endParaRPr lang="en-US" b="1" dirty="0">
              <a:latin typeface="Arabic Typesetting" pitchFamily="66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 rot="21047444">
            <a:off x="4710097" y="2702983"/>
            <a:ext cx="1859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ar-AE" b="1" dirty="0" smtClean="0">
                <a:latin typeface="Arabic Typesetting" pitchFamily="66" charset="-78"/>
              </a:rPr>
              <a:t>- أنه جعلنا نستخدم الكتب و النماذج في عرض البيانات و النتائج.</a:t>
            </a:r>
            <a:endParaRPr lang="en-US" b="1" dirty="0">
              <a:latin typeface="Arabic Typesetting" pitchFamily="66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 rot="885243">
            <a:off x="6361994" y="4737093"/>
            <a:ext cx="22533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ar-AE" b="1" dirty="0" smtClean="0">
                <a:latin typeface="Arabic Typesetting" pitchFamily="66" charset="-78"/>
              </a:rPr>
              <a:t>- أنه أعطانا فكرة استغلال عدد صغير من الملابس وجعل طرق لباس كل منها عديدة بحيث لا نشتكي من قلة ملابسنا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0482" name="Picture 2" descr="http://img132.imageshack.us/img132/1346/1920000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5542" r="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463871" y="533400"/>
            <a:ext cx="32880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الصعوبات التي </a:t>
            </a:r>
            <a:endParaRPr lang="en-US" sz="4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081" y="533400"/>
            <a:ext cx="24256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واجهنــاهــا</a:t>
            </a:r>
            <a:endParaRPr lang="en-US" sz="4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1676400"/>
            <a:ext cx="297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الصعوبة الوحيدة التي واجهناها هي تغيير الوضوع من موضوع السيارات و اختيار موضوع آخر فذلك تطلب منا وقتا .</a:t>
            </a:r>
            <a:endParaRPr lang="en-US" sz="3200" b="1" dirty="0">
              <a:ln>
                <a:solidFill>
                  <a:schemeClr val="bg1">
                    <a:lumMod val="50000"/>
                  </a:schemeClr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247</Words>
  <Application>Microsoft Office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11</cp:revision>
  <dcterms:created xsi:type="dcterms:W3CDTF">2014-10-06T09:19:23Z</dcterms:created>
  <dcterms:modified xsi:type="dcterms:W3CDTF">2014-10-11T05:41:48Z</dcterms:modified>
</cp:coreProperties>
</file>