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72" r:id="rId4"/>
    <p:sldId id="273" r:id="rId5"/>
    <p:sldId id="278" r:id="rId6"/>
    <p:sldId id="295" r:id="rId7"/>
    <p:sldId id="291" r:id="rId8"/>
    <p:sldId id="277" r:id="rId9"/>
    <p:sldId id="298" r:id="rId10"/>
    <p:sldId id="299" r:id="rId11"/>
    <p:sldId id="301" r:id="rId12"/>
    <p:sldId id="300" r:id="rId13"/>
    <p:sldId id="302" r:id="rId14"/>
    <p:sldId id="303" r:id="rId15"/>
    <p:sldId id="304" r:id="rId16"/>
    <p:sldId id="259" r:id="rId17"/>
    <p:sldId id="292" r:id="rId18"/>
    <p:sldId id="293" r:id="rId19"/>
    <p:sldId id="294" r:id="rId20"/>
  </p:sldIdLst>
  <p:sldSz cx="9144000" cy="6858000" type="screen4x3"/>
  <p:notesSz cx="6854825" cy="9713913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modifyVerifier cryptProviderType="rsaFull" cryptAlgorithmClass="hash" cryptAlgorithmType="typeAny" cryptAlgorithmSid="4" spinCount="100000" saltData="DH+wCop2z9/VyOkgJqoexg==" hashData="Isv4NDihGrwlKqnKsxQzPFhLnx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DE"/>
    <a:srgbClr val="9FDFFF"/>
    <a:srgbClr val="CDC800"/>
    <a:srgbClr val="CC00CC"/>
    <a:srgbClr val="00FF00"/>
    <a:srgbClr val="CC3300"/>
    <a:srgbClr val="E2AC00"/>
    <a:srgbClr val="E3DA1D"/>
    <a:srgbClr val="FFB3D9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4380"/>
    <p:restoredTop sz="99029" autoAdjust="0"/>
  </p:normalViewPr>
  <p:slideViewPr>
    <p:cSldViewPr>
      <p:cViewPr>
        <p:scale>
          <a:sx n="70" d="100"/>
          <a:sy n="70" d="100"/>
        </p:scale>
        <p:origin x="-114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0424" cy="4856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2815" y="1"/>
            <a:ext cx="2970424" cy="4856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98842-CEAF-4666-A635-F009CD3C6F22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6532"/>
            <a:ext cx="2970424" cy="4856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2815" y="9226532"/>
            <a:ext cx="2970424" cy="4856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93CAE-31ED-4153-A5E4-E368051DC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4401" y="1"/>
            <a:ext cx="2970424" cy="48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7" y="1"/>
            <a:ext cx="2970424" cy="48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4575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3" y="4614111"/>
            <a:ext cx="5483860" cy="437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4401" y="9226532"/>
            <a:ext cx="2970424" cy="48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7" y="9226532"/>
            <a:ext cx="2970424" cy="48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C4EA33F9-83E3-4CFC-9713-54BC8B76041F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A33F9-83E3-4CFC-9713-54BC8B76041F}" type="slidenum">
              <a:rPr lang="ar-SA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C5D10-9C4A-4943-B34A-E393F15605FD}" type="slidenum">
              <a:rPr lang="ar-SA"/>
              <a:pPr/>
              <a:t>16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05000"/>
            <a:ext cx="6629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886200"/>
            <a:ext cx="5486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72A121-43ED-423F-BADA-B978E184E69B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3087" name="AutoShape 15"/>
          <p:cNvSpPr>
            <a:spLocks noChangeArrowheads="1"/>
          </p:cNvSpPr>
          <p:nvPr userDrawn="1"/>
        </p:nvSpPr>
        <p:spPr bwMode="auto">
          <a:xfrm rot="-5400000">
            <a:off x="4800600" y="2133600"/>
            <a:ext cx="76200" cy="861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3088" name="Group 16"/>
          <p:cNvGrpSpPr>
            <a:grpSpLocks/>
          </p:cNvGrpSpPr>
          <p:nvPr userDrawn="1"/>
        </p:nvGrpSpPr>
        <p:grpSpPr bwMode="auto">
          <a:xfrm>
            <a:off x="533400" y="0"/>
            <a:ext cx="381000" cy="6400800"/>
            <a:chOff x="371" y="131"/>
            <a:chExt cx="960" cy="10440"/>
          </a:xfrm>
        </p:grpSpPr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>
              <a:off x="851" y="131"/>
              <a:ext cx="480" cy="99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>
              <a:off x="611" y="131"/>
              <a:ext cx="480" cy="100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>
              <a:off x="491" y="131"/>
              <a:ext cx="360" cy="102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72F">
                    <a:gamma/>
                    <a:shade val="46275"/>
                    <a:invGamma/>
                  </a:srgbClr>
                </a:gs>
                <a:gs pos="50000">
                  <a:srgbClr val="FF972F"/>
                </a:gs>
                <a:gs pos="100000">
                  <a:srgbClr val="FF972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>
              <a:off x="371" y="131"/>
              <a:ext cx="240" cy="104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>
                    <a:gamma/>
                    <a:shade val="46275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 descr="sing_aziza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6096000"/>
            <a:ext cx="668261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4E118-FC13-4385-95F4-B555C520BDC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676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304800"/>
            <a:ext cx="4876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D89E0-BA4B-437E-AF0F-550BA203926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5D3EC-F354-4E1B-9079-84FF9038D07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54F7C-B828-48A4-8602-C05BDFE00AD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3276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276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50843-4C15-4521-8FE5-9CDA18710DF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0137E-8436-43D9-ABA6-ECEAA77D060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E0CC7-59F3-4C17-B37A-F2062809A20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4B3E0-AA62-4FA8-9D77-E92373AAD7B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C7CF5-DCFE-4E07-B294-FA1E7445B62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6415E-CCCD-4D94-A0CF-E9890DD426B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3048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600200"/>
            <a:ext cx="6705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CAFA2BBA-D51B-45C7-8ED8-43D90AC72224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 rot="-5400000">
            <a:off x="5257800" y="2590800"/>
            <a:ext cx="76200" cy="769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1447800" y="0"/>
            <a:ext cx="381000" cy="6400800"/>
            <a:chOff x="371" y="131"/>
            <a:chExt cx="960" cy="10440"/>
          </a:xfrm>
        </p:grpSpPr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851" y="131"/>
              <a:ext cx="480" cy="99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611" y="131"/>
              <a:ext cx="480" cy="100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491" y="131"/>
              <a:ext cx="360" cy="102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72F">
                    <a:gamma/>
                    <a:shade val="46275"/>
                    <a:invGamma/>
                  </a:srgbClr>
                </a:gs>
                <a:gs pos="50000">
                  <a:srgbClr val="FF972F"/>
                </a:gs>
                <a:gs pos="100000">
                  <a:srgbClr val="FF972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371" y="131"/>
              <a:ext cx="240" cy="104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>
                    <a:gamma/>
                    <a:shade val="46275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9" name="Picture 15" descr="شعار رياضيات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676400"/>
            <a:ext cx="1128713" cy="1371600"/>
          </a:xfrm>
          <a:prstGeom prst="rect">
            <a:avLst/>
          </a:prstGeom>
          <a:noFill/>
        </p:spPr>
      </p:pic>
      <p:pic>
        <p:nvPicPr>
          <p:cNvPr id="15" name="Picture 14" descr="sing_aziza_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28600" y="5715000"/>
            <a:ext cx="1142999" cy="9173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</p:bldLst>
  </p:timing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6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6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0.bin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slide" Target="slide13.xml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ftschools.com/math/algebra_2/conic_sections/" TargetMode="External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6.png"/><Relationship Id="rId7" Type="http://schemas.openxmlformats.org/officeDocument/2006/relationships/image" Target="../media/image28.gi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ee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7315200" cy="63436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28800" y="147935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AE" b="1" dirty="0" smtClean="0"/>
              <a:t> </a:t>
            </a:r>
            <a:r>
              <a:rPr lang="ar-AE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الصورة القياسية لمعادلة القطع </a:t>
            </a:r>
            <a:r>
              <a:rPr lang="ar-SA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الزائد</a:t>
            </a:r>
            <a:r>
              <a:rPr lang="ar-AE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الذي مركزه </a:t>
            </a:r>
            <a:r>
              <a:rPr lang="en-US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( 0 , 0 )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748903"/>
          <a:ext cx="7848600" cy="5486400"/>
        </p:xfrm>
        <a:graphic>
          <a:graphicData uri="http://schemas.openxmlformats.org/drawingml/2006/table">
            <a:tbl>
              <a:tblPr rtl="1"/>
              <a:tblGrid>
                <a:gridCol w="2308550"/>
                <a:gridCol w="2888972"/>
                <a:gridCol w="2651078"/>
              </a:tblGrid>
              <a:tr h="22860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400" b="1" dirty="0">
                          <a:latin typeface="Times New Roman"/>
                          <a:ea typeface="Times New Roman"/>
                          <a:cs typeface="Arial"/>
                        </a:rPr>
                        <a:t>شكل القطع</a:t>
                      </a:r>
                      <a:endParaRPr lang="en-US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AE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400" b="1" dirty="0">
                          <a:latin typeface="Times New Roman"/>
                          <a:ea typeface="Times New Roman"/>
                          <a:cs typeface="Arial"/>
                        </a:rPr>
                        <a:t>معادلة القطع</a:t>
                      </a:r>
                      <a:endParaRPr lang="en-US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AE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400" b="1" dirty="0">
                          <a:latin typeface="Times New Roman"/>
                          <a:ea typeface="Times New Roman"/>
                          <a:cs typeface="Arial"/>
                        </a:rPr>
                        <a:t>البؤرتان </a:t>
                      </a:r>
                      <a:endParaRPr lang="en-US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dirty="0"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Arial"/>
                        </a:rPr>
                        <a:t> ±c </a:t>
                      </a:r>
                      <a:r>
                        <a:rPr lang="el-GR" sz="2800" b="1" dirty="0"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Arial"/>
                        </a:rPr>
                        <a:t> 0 </a:t>
                      </a:r>
                      <a:r>
                        <a:rPr lang="el-GR" sz="2800" b="1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dirty="0"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Arial"/>
                        </a:rPr>
                        <a:t> 0 </a:t>
                      </a:r>
                      <a:r>
                        <a:rPr lang="el-GR" sz="2800" b="1" dirty="0"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Arial"/>
                        </a:rPr>
                        <a:t> ±c </a:t>
                      </a:r>
                      <a:r>
                        <a:rPr lang="el-GR" sz="2800" b="1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674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400" b="1" dirty="0">
                          <a:latin typeface="Times New Roman"/>
                          <a:ea typeface="Times New Roman"/>
                          <a:cs typeface="Arial"/>
                        </a:rPr>
                        <a:t>طرفا المحور القاطع  </a:t>
                      </a:r>
                      <a:endParaRPr lang="en-US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dirty="0"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Arial"/>
                        </a:rPr>
                        <a:t> ±a </a:t>
                      </a:r>
                      <a:r>
                        <a:rPr lang="el-GR" sz="2800" b="1" dirty="0"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Arial"/>
                        </a:rPr>
                        <a:t> 0 </a:t>
                      </a:r>
                      <a:r>
                        <a:rPr lang="el-GR" sz="2800" b="1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800" b="1" dirty="0"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Arial"/>
                        </a:rPr>
                        <a:t> 0 </a:t>
                      </a:r>
                      <a:r>
                        <a:rPr lang="el-GR" sz="2800" b="1" dirty="0"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Arial"/>
                        </a:rPr>
                        <a:t> ±a </a:t>
                      </a:r>
                      <a:r>
                        <a:rPr lang="el-GR" sz="2800" b="1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5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400" b="1" dirty="0">
                          <a:latin typeface="Times New Roman"/>
                          <a:ea typeface="Times New Roman"/>
                          <a:cs typeface="Arial"/>
                        </a:rPr>
                        <a:t>الخطان التقاربيان</a:t>
                      </a:r>
                      <a:endParaRPr lang="en-US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AE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AE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90" t="17880" r="17986" b="9271"/>
          <a:stretch>
            <a:fillRect/>
          </a:stretch>
        </p:blipFill>
        <p:spPr bwMode="auto">
          <a:xfrm>
            <a:off x="3962400" y="977503"/>
            <a:ext cx="2057400" cy="1495425"/>
          </a:xfrm>
          <a:prstGeom prst="rect">
            <a:avLst/>
          </a:prstGeom>
          <a:noFill/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60" t="8571" r="27692" b="4572"/>
          <a:stretch>
            <a:fillRect/>
          </a:stretch>
        </p:blipFill>
        <p:spPr bwMode="auto">
          <a:xfrm>
            <a:off x="1295400" y="825103"/>
            <a:ext cx="1990725" cy="1895475"/>
          </a:xfrm>
          <a:prstGeom prst="rect">
            <a:avLst/>
          </a:prstGeom>
          <a:noFill/>
        </p:spPr>
      </p:pic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4191000" y="3034902"/>
          <a:ext cx="1981200" cy="838201"/>
        </p:xfrm>
        <a:graphic>
          <a:graphicData uri="http://schemas.openxmlformats.org/presentationml/2006/ole">
            <p:oleObj spid="_x0000_s83972" name="Equation" r:id="rId6" imgW="774364" imgH="418918" progId="Equation.3">
              <p:embed/>
            </p:oleObj>
          </a:graphicData>
        </a:graphic>
      </p:graphicFrame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1495425" y="3035300"/>
          <a:ext cx="1884363" cy="866775"/>
        </p:xfrm>
        <a:graphic>
          <a:graphicData uri="http://schemas.openxmlformats.org/presentationml/2006/ole">
            <p:oleObj spid="_x0000_s83971" name="Equation" r:id="rId7" imgW="736560" imgH="419040" progId="Equation.3">
              <p:embed/>
            </p:oleObj>
          </a:graphicData>
        </a:graphic>
      </p:graphicFrame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4191000" y="5320903"/>
          <a:ext cx="1905000" cy="927497"/>
        </p:xfrm>
        <a:graphic>
          <a:graphicData uri="http://schemas.openxmlformats.org/presentationml/2006/ole">
            <p:oleObj spid="_x0000_s83970" name="Equation" r:id="rId8" imgW="609336" imgH="393529" progId="Equation.3">
              <p:embed/>
            </p:oleObj>
          </a:graphicData>
        </a:graphic>
      </p:graphicFrame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1371600" y="5320903"/>
          <a:ext cx="1828800" cy="829865"/>
        </p:xfrm>
        <a:graphic>
          <a:graphicData uri="http://schemas.openxmlformats.org/presentationml/2006/ole">
            <p:oleObj spid="_x0000_s83969" name="Equation" r:id="rId9" imgW="609336" imgH="393529" progId="Equation.3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 bwMode="auto">
          <a:xfrm>
            <a:off x="1219200" y="5334000"/>
            <a:ext cx="2438400" cy="76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038600" y="5410200"/>
            <a:ext cx="2438400" cy="76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295400" y="4724400"/>
            <a:ext cx="22098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114800" y="4724400"/>
            <a:ext cx="22098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810000" y="3048000"/>
            <a:ext cx="2667000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143000" y="3048000"/>
            <a:ext cx="2590800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962400" y="4114800"/>
            <a:ext cx="25908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219200" y="4114800"/>
            <a:ext cx="24384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24200" y="152400"/>
            <a:ext cx="3651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القطع </a:t>
            </a:r>
            <a:r>
              <a:rPr lang="ar-SA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الزائد</a:t>
            </a:r>
            <a:r>
              <a:rPr lang="ar-AE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الذي مركزه </a:t>
            </a:r>
            <a:r>
              <a:rPr lang="en-US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h , k 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762000"/>
          <a:ext cx="7848600" cy="5468495"/>
        </p:xfrm>
        <a:graphic>
          <a:graphicData uri="http://schemas.openxmlformats.org/drawingml/2006/table">
            <a:tbl>
              <a:tblPr rtl="1"/>
              <a:tblGrid>
                <a:gridCol w="2010960"/>
                <a:gridCol w="3022790"/>
                <a:gridCol w="2814850"/>
              </a:tblGrid>
              <a:tr h="20574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400" b="1" dirty="0">
                          <a:latin typeface="Times New Roman"/>
                          <a:ea typeface="Times New Roman"/>
                          <a:cs typeface="Arial"/>
                        </a:rPr>
                        <a:t>شكل القطع</a:t>
                      </a:r>
                      <a:endParaRPr lang="en-US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400" b="1" dirty="0">
                          <a:latin typeface="Times New Roman"/>
                          <a:ea typeface="Times New Roman"/>
                          <a:cs typeface="Arial"/>
                        </a:rPr>
                        <a:t>معادلة القطع</a:t>
                      </a:r>
                      <a:endParaRPr lang="en-US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AE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400" b="1" dirty="0">
                          <a:latin typeface="Times New Roman"/>
                          <a:ea typeface="Times New Roman"/>
                          <a:cs typeface="Arial"/>
                        </a:rPr>
                        <a:t>البؤرتان </a:t>
                      </a:r>
                      <a:endParaRPr lang="en-US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Arial"/>
                        </a:rPr>
                        <a:t>( h ± c , k ) 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Arial"/>
                        </a:rPr>
                        <a:t>( h , k ± c ) 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000" b="1" dirty="0">
                          <a:latin typeface="Times New Roman"/>
                          <a:ea typeface="Times New Roman"/>
                          <a:cs typeface="Arial"/>
                        </a:rPr>
                        <a:t>طرفا المحور القاطع </a:t>
                      </a:r>
                      <a:r>
                        <a:rPr lang="ar-AE" sz="2400" b="1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Arial"/>
                        </a:rPr>
                        <a:t>( h ± a , k ) </a:t>
                      </a:r>
                      <a:endParaRPr lang="en-US" sz="1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Arial"/>
                        </a:rPr>
                        <a:t>( h , k ± a ) 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29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400" b="1" dirty="0">
                          <a:latin typeface="Times New Roman"/>
                          <a:ea typeface="Times New Roman"/>
                          <a:cs typeface="Arial"/>
                        </a:rPr>
                        <a:t>الخطان التقاربيان</a:t>
                      </a:r>
                      <a:endParaRPr lang="en-US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AE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AE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12" t="30449" r="18645" b="6731"/>
          <a:stretch>
            <a:fillRect/>
          </a:stretch>
        </p:blipFill>
        <p:spPr bwMode="auto">
          <a:xfrm>
            <a:off x="3962400" y="914400"/>
            <a:ext cx="2714625" cy="1866900"/>
          </a:xfrm>
          <a:prstGeom prst="rect">
            <a:avLst/>
          </a:prstGeom>
          <a:noFill/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512" t="16760" r="28938" b="16202"/>
          <a:stretch>
            <a:fillRect/>
          </a:stretch>
        </p:blipFill>
        <p:spPr bwMode="auto">
          <a:xfrm>
            <a:off x="1295400" y="838200"/>
            <a:ext cx="2219325" cy="1714500"/>
          </a:xfrm>
          <a:prstGeom prst="rect">
            <a:avLst/>
          </a:prstGeom>
          <a:noFill/>
        </p:spPr>
      </p:pic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1184275" y="3048000"/>
          <a:ext cx="2239963" cy="685800"/>
        </p:xfrm>
        <a:graphic>
          <a:graphicData uri="http://schemas.openxmlformats.org/presentationml/2006/ole">
            <p:oleObj spid="_x0000_s82948" name="Equation" r:id="rId6" imgW="1371600" imgH="419040" progId="Equation.3">
              <p:embed/>
            </p:oleObj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4232275" y="3048000"/>
          <a:ext cx="2238375" cy="685800"/>
        </p:xfrm>
        <a:graphic>
          <a:graphicData uri="http://schemas.openxmlformats.org/presentationml/2006/ole">
            <p:oleObj spid="_x0000_s82947" name="Equation" r:id="rId7" imgW="1371600" imgH="419040" progId="Equation.3">
              <p:embed/>
            </p:oleObj>
          </a:graphicData>
        </a:graphic>
      </p:graphicFrame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4038600" y="5181600"/>
          <a:ext cx="2473710" cy="838200"/>
        </p:xfrm>
        <a:graphic>
          <a:graphicData uri="http://schemas.openxmlformats.org/presentationml/2006/ole">
            <p:oleObj spid="_x0000_s82946" name="Equation" r:id="rId8" imgW="1155700" imgH="393700" progId="Equation.3">
              <p:embed/>
            </p:oleObj>
          </a:graphicData>
        </a:graphic>
      </p:graphicFrame>
      <p:graphicFrame>
        <p:nvGraphicFramePr>
          <p:cNvPr id="82945" name="Object 1"/>
          <p:cNvGraphicFramePr>
            <a:graphicFrameLocks noChangeAspect="1"/>
          </p:cNvGraphicFramePr>
          <p:nvPr/>
        </p:nvGraphicFramePr>
        <p:xfrm>
          <a:off x="1143000" y="5181600"/>
          <a:ext cx="2473711" cy="838200"/>
        </p:xfrm>
        <a:graphic>
          <a:graphicData uri="http://schemas.openxmlformats.org/presentationml/2006/ole">
            <p:oleObj spid="_x0000_s82945" name="Equation" r:id="rId9" imgW="1155700" imgH="393700" progId="Equation.3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 bwMode="auto">
          <a:xfrm>
            <a:off x="1143000" y="5181600"/>
            <a:ext cx="2438400" cy="76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962400" y="5257800"/>
            <a:ext cx="2438400" cy="76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295400" y="4495800"/>
            <a:ext cx="22098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038600" y="4495800"/>
            <a:ext cx="22098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962400" y="2895600"/>
            <a:ext cx="2667000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990600" y="2895600"/>
            <a:ext cx="2590800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962400" y="3886200"/>
            <a:ext cx="25908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143000" y="3886200"/>
            <a:ext cx="24384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20148777">
            <a:off x="7762450" y="232885"/>
            <a:ext cx="1249258" cy="524831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ar-AE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24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43000" y="228600"/>
            <a:ext cx="6496052" cy="1600200"/>
            <a:chOff x="1143000" y="381000"/>
            <a:chExt cx="6496052" cy="1600200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143000" y="381000"/>
              <a:ext cx="6496052" cy="1455014"/>
            </a:xfrm>
            <a:prstGeom prst="rect">
              <a:avLst/>
            </a:prstGeom>
            <a:noFill/>
            <a:ln w="12700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200000"/>
                </a:lnSpc>
                <a:spcBef>
                  <a:spcPct val="50000"/>
                </a:spcBef>
              </a:pPr>
              <a:r>
                <a:rPr lang="ar-AE" sz="2400" b="1" u="none" dirty="0">
                  <a:latin typeface="Arial" charset="0"/>
                </a:rPr>
                <a:t>عيّن بؤرتي وطرفي المحور القاطع  وطولي المحورين للقطع الزائد </a:t>
              </a: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5029200" y="1066800"/>
            <a:ext cx="1663700" cy="914400"/>
          </p:xfrm>
          <a:graphic>
            <a:graphicData uri="http://schemas.openxmlformats.org/presentationml/2006/ole">
              <p:oleObj spid="_x0000_s81922" name="Equation" r:id="rId5" imgW="736560" imgH="419040" progId="Equation.3">
                <p:embed/>
              </p:oleObj>
            </a:graphicData>
          </a:graphic>
        </p:graphicFrame>
      </p:grpSp>
      <p:sp>
        <p:nvSpPr>
          <p:cNvPr id="17" name="AutoShap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20148777">
            <a:off x="7842060" y="1985485"/>
            <a:ext cx="1249258" cy="524831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ar-AE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24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219200" y="2057400"/>
            <a:ext cx="6400800" cy="1060450"/>
            <a:chOff x="1295400" y="2209800"/>
            <a:chExt cx="6400800" cy="1060450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295400" y="2209800"/>
              <a:ext cx="6400800" cy="937949"/>
            </a:xfrm>
            <a:prstGeom prst="rect">
              <a:avLst/>
            </a:prstGeom>
            <a:noFill/>
            <a:ln w="12700" algn="ctr">
              <a:noFill/>
              <a:prstDash val="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50000"/>
                </a:spcBef>
              </a:pPr>
              <a:r>
                <a:rPr lang="ar-AE" sz="2400" b="1" u="none" dirty="0">
                  <a:latin typeface="Arial" charset="0"/>
                </a:rPr>
                <a:t>جد معادلة القطع الزائد الذي طول محوره المرافق </a:t>
              </a:r>
              <a:r>
                <a:rPr lang="en-US" sz="2400" b="1" u="none" dirty="0" smtClean="0">
                  <a:latin typeface="Arial" charset="0"/>
                </a:rPr>
                <a:t>4</a:t>
              </a:r>
              <a:r>
                <a:rPr lang="ar-AE" sz="2400" b="1" u="none" dirty="0" smtClean="0">
                  <a:latin typeface="Arial" charset="0"/>
                </a:rPr>
                <a:t>، </a:t>
              </a:r>
              <a:r>
                <a:rPr lang="ar-AE" sz="2400" b="1" u="none" dirty="0">
                  <a:latin typeface="Arial" charset="0"/>
                </a:rPr>
                <a:t>وبؤرتاه </a:t>
              </a:r>
              <a:r>
                <a:rPr lang="ar-AE" sz="2400" b="1" u="none" dirty="0" smtClean="0">
                  <a:latin typeface="Arial" charset="0"/>
                </a:rPr>
                <a:t>هما</a:t>
              </a:r>
              <a:r>
                <a:rPr lang="en-US" sz="2400" b="1" u="none" dirty="0" smtClean="0">
                  <a:latin typeface="Arial" charset="0"/>
                </a:rPr>
                <a:t> </a:t>
              </a:r>
              <a:r>
                <a:rPr lang="ar-AE" sz="2400" b="1" u="none" dirty="0" smtClean="0">
                  <a:latin typeface="Arial" charset="0"/>
                </a:rPr>
                <a:t>النقطتان                   </a:t>
              </a:r>
              <a:endParaRPr lang="en-US" sz="2400" b="1" u="none" dirty="0">
                <a:latin typeface="Arial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4876800" y="2667000"/>
            <a:ext cx="1333500" cy="603250"/>
          </p:xfrm>
          <a:graphic>
            <a:graphicData uri="http://schemas.openxmlformats.org/presentationml/2006/ole">
              <p:oleObj spid="_x0000_s81925" name="Equation" r:id="rId6" imgW="533160" imgH="241200" progId="Equation.3">
                <p:embed/>
              </p:oleObj>
            </a:graphicData>
          </a:graphic>
        </p:graphicFrame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752600" y="3657600"/>
            <a:ext cx="5446712" cy="2031325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AE" sz="2000" b="1" u="none" dirty="0">
                <a:latin typeface="Arial" charset="0"/>
              </a:rPr>
              <a:t>قطع زائد بؤرتاه  </a:t>
            </a:r>
            <a:r>
              <a:rPr lang="en-US" sz="2000" b="1" u="none" dirty="0" smtClean="0">
                <a:latin typeface="Arial" charset="0"/>
              </a:rPr>
              <a:t>(5,0) , (-5,0)</a:t>
            </a:r>
            <a:r>
              <a:rPr lang="ar-AE" sz="2000" b="1" u="none" dirty="0" smtClean="0">
                <a:latin typeface="Arial" charset="0"/>
              </a:rPr>
              <a:t>  ورأساه</a:t>
            </a:r>
            <a:r>
              <a:rPr lang="en-US" sz="2000" b="1" u="none" dirty="0" smtClean="0">
                <a:latin typeface="Arial" charset="0"/>
              </a:rPr>
              <a:t>(3,0) , (-3,0)  </a:t>
            </a:r>
            <a:r>
              <a:rPr lang="ar-AE" sz="2000" b="1" u="none" dirty="0" smtClean="0">
                <a:latin typeface="Arial" charset="0"/>
              </a:rPr>
              <a:t>                        </a:t>
            </a:r>
            <a:endParaRPr lang="ar-AE" sz="2000" b="1" u="none" dirty="0">
              <a:latin typeface="Arial" charset="0"/>
            </a:endParaRP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sz="2000" b="1" u="none" dirty="0">
                <a:latin typeface="Arial" charset="0"/>
              </a:rPr>
              <a:t>1</a:t>
            </a:r>
            <a:r>
              <a:rPr lang="ar-AE" sz="2000" b="1" u="none" dirty="0">
                <a:latin typeface="Arial" charset="0"/>
              </a:rPr>
              <a:t> ) أوجد معادلة القطع الزائد بالصورة القياسية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sz="2000" b="1" u="none" dirty="0">
                <a:latin typeface="Arial" charset="0"/>
              </a:rPr>
              <a:t>2</a:t>
            </a:r>
            <a:r>
              <a:rPr lang="ar-AE" sz="2000" b="1" u="none" dirty="0">
                <a:latin typeface="Arial" charset="0"/>
              </a:rPr>
              <a:t> ) معادلة كلا من الخطين التقاربيين 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en-US" sz="2000" b="1" u="none" dirty="0">
                <a:latin typeface="Arial" charset="0"/>
              </a:rPr>
              <a:t>3</a:t>
            </a:r>
            <a:r>
              <a:rPr lang="ar-AE" sz="2000" b="1" u="none" dirty="0">
                <a:latin typeface="Arial" charset="0"/>
              </a:rPr>
              <a:t> ) ارسم المنحنى البياني للقطع الزائد</a:t>
            </a:r>
          </a:p>
        </p:txBody>
      </p:sp>
      <p:sp>
        <p:nvSpPr>
          <p:cNvPr id="25" name="AutoShap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20148777">
            <a:off x="7842059" y="3509484"/>
            <a:ext cx="1249258" cy="524831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ar-AE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24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3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810000" y="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تدريبات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AutoShap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507294" y="1066800"/>
            <a:ext cx="1079494" cy="571309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ar-AE" sz="2000" b="1" u="none">
                <a:solidFill>
                  <a:schemeClr val="bg1"/>
                </a:solidFill>
              </a:rPr>
              <a:t>تدريب </a:t>
            </a:r>
            <a:r>
              <a:rPr lang="en-US" sz="2000" b="1" u="none">
                <a:solidFill>
                  <a:schemeClr val="bg1"/>
                </a:solidFill>
              </a:rPr>
              <a:t>( 1)</a:t>
            </a:r>
          </a:p>
        </p:txBody>
      </p:sp>
      <p:sp>
        <p:nvSpPr>
          <p:cNvPr id="24" name="AutoShap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35857" y="3281363"/>
            <a:ext cx="1079493" cy="571355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ar-AE" sz="2000" b="1" u="none">
                <a:solidFill>
                  <a:schemeClr val="bg1"/>
                </a:solidFill>
              </a:rPr>
              <a:t>تدريب </a:t>
            </a:r>
            <a:r>
              <a:rPr lang="en-US" sz="2000" b="1" u="none">
                <a:solidFill>
                  <a:schemeClr val="bg1"/>
                </a:solidFill>
              </a:rPr>
              <a:t>( 2)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190646" y="3276600"/>
            <a:ext cx="6200754" cy="1163395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AE" sz="2400" b="1" u="none" dirty="0">
                <a:latin typeface="Arial" charset="0"/>
              </a:rPr>
              <a:t>هل المعادلة  </a:t>
            </a:r>
            <a:r>
              <a:rPr lang="en-US" sz="2400" b="1" u="none" dirty="0" smtClean="0">
                <a:latin typeface="Arial" charset="0"/>
              </a:rPr>
              <a:t>y</a:t>
            </a:r>
            <a:r>
              <a:rPr lang="en-US" sz="2400" b="1" u="none" baseline="30000" dirty="0" smtClean="0">
                <a:latin typeface="Arial" charset="0"/>
              </a:rPr>
              <a:t>2</a:t>
            </a:r>
            <a:r>
              <a:rPr lang="en-US" sz="2400" b="1" u="none" dirty="0" smtClean="0">
                <a:latin typeface="Arial" charset="0"/>
              </a:rPr>
              <a:t> -4x</a:t>
            </a:r>
            <a:r>
              <a:rPr lang="en-US" sz="2400" b="1" baseline="30000" dirty="0" smtClean="0">
                <a:latin typeface="Arial" charset="0"/>
              </a:rPr>
              <a:t>2</a:t>
            </a:r>
            <a:r>
              <a:rPr lang="en-US" sz="2400" b="1" u="none" dirty="0" smtClean="0">
                <a:latin typeface="Arial" charset="0"/>
              </a:rPr>
              <a:t> -4y -8x-4=0 </a:t>
            </a:r>
            <a:r>
              <a:rPr lang="ar-AE" sz="2400" b="1" u="none" dirty="0" smtClean="0">
                <a:latin typeface="Arial" charset="0"/>
              </a:rPr>
              <a:t>  </a:t>
            </a:r>
            <a:r>
              <a:rPr lang="ar-AE" sz="2400" b="1" u="none" dirty="0">
                <a:latin typeface="Arial" charset="0"/>
              </a:rPr>
              <a:t>هي لقطع زائد ؟ 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AE" sz="2400" b="1" u="none" dirty="0">
                <a:latin typeface="Arial" charset="0"/>
              </a:rPr>
              <a:t>   إذا أجبت بنعم ، فما هي الصورة القياسية لمعادلة القطع ؟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371600" y="914400"/>
            <a:ext cx="5895954" cy="1913011"/>
            <a:chOff x="1371600" y="1219200"/>
            <a:chExt cx="5895954" cy="1913011"/>
          </a:xfrm>
        </p:grpSpPr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1371600" y="1295400"/>
              <a:ext cx="5895954" cy="1836811"/>
            </a:xfrm>
            <a:prstGeom prst="rect">
              <a:avLst/>
            </a:prstGeom>
            <a:noFill/>
            <a:ln w="12700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50000"/>
                </a:spcBef>
              </a:pPr>
              <a:r>
                <a:rPr lang="ar-AE" sz="1800" b="1" u="none" dirty="0">
                  <a:latin typeface="Arial" charset="0"/>
                </a:rPr>
                <a:t>قطع زائد معادلته                                         ،   أوجد ما يلي : </a:t>
              </a:r>
            </a:p>
            <a:p>
              <a:pPr algn="r">
                <a:lnSpc>
                  <a:spcPct val="120000"/>
                </a:lnSpc>
                <a:spcBef>
                  <a:spcPct val="50000"/>
                </a:spcBef>
              </a:pPr>
              <a:r>
                <a:rPr lang="en-US" sz="1800" b="1" u="none" dirty="0">
                  <a:latin typeface="Arial" charset="0"/>
                </a:rPr>
                <a:t>1</a:t>
              </a:r>
              <a:r>
                <a:rPr lang="ar-AE" sz="1800" b="1" u="none" dirty="0">
                  <a:latin typeface="Arial" charset="0"/>
                </a:rPr>
                <a:t> ) المركز  والرأسين والبؤرتين</a:t>
              </a:r>
            </a:p>
            <a:p>
              <a:pPr algn="r">
                <a:lnSpc>
                  <a:spcPct val="120000"/>
                </a:lnSpc>
                <a:spcBef>
                  <a:spcPct val="50000"/>
                </a:spcBef>
              </a:pPr>
              <a:r>
                <a:rPr lang="en-US" sz="1800" b="1" u="none" dirty="0">
                  <a:latin typeface="Arial" charset="0"/>
                </a:rPr>
                <a:t>2</a:t>
              </a:r>
              <a:r>
                <a:rPr lang="ar-AE" sz="1800" b="1" u="none" dirty="0">
                  <a:latin typeface="Arial" charset="0"/>
                </a:rPr>
                <a:t> ) معادلة كل من المحور القاطع والمحور المرافق  وطول كلا منهما</a:t>
              </a:r>
            </a:p>
            <a:p>
              <a:pPr algn="r">
                <a:lnSpc>
                  <a:spcPct val="120000"/>
                </a:lnSpc>
                <a:spcBef>
                  <a:spcPct val="50000"/>
                </a:spcBef>
              </a:pPr>
              <a:r>
                <a:rPr lang="en-US" sz="1800" b="1" u="none" dirty="0">
                  <a:latin typeface="Arial" charset="0"/>
                </a:rPr>
                <a:t>3</a:t>
              </a:r>
              <a:r>
                <a:rPr lang="ar-AE" sz="1800" b="1" u="none" dirty="0">
                  <a:latin typeface="Arial" charset="0"/>
                </a:rPr>
                <a:t> ) الخطيين التقاربيين </a:t>
              </a:r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/>
          </p:nvGraphicFramePr>
          <p:xfrm>
            <a:off x="3581400" y="1219200"/>
            <a:ext cx="2133600" cy="590550"/>
          </p:xfrm>
          <a:graphic>
            <a:graphicData uri="http://schemas.openxmlformats.org/presentationml/2006/ole">
              <p:oleObj spid="_x0000_s85001" name="Equation" r:id="rId5" imgW="1333440" imgH="419040" progId="Equation.3">
                <p:embed/>
              </p:oleObj>
            </a:graphicData>
          </a:graphic>
        </p:graphicFrame>
      </p:grpSp>
      <p:sp>
        <p:nvSpPr>
          <p:cNvPr id="30" name="AutoShap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35857" y="4743450"/>
            <a:ext cx="1079493" cy="571782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ar-AE" sz="2000" b="1" u="none">
                <a:solidFill>
                  <a:schemeClr val="bg1"/>
                </a:solidFill>
              </a:rPr>
              <a:t>تدريب </a:t>
            </a:r>
            <a:r>
              <a:rPr lang="en-US" sz="2000" b="1" u="none">
                <a:solidFill>
                  <a:schemeClr val="bg1"/>
                </a:solidFill>
              </a:rPr>
              <a:t>( 3)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066800" y="4724400"/>
            <a:ext cx="6200753" cy="978729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AE" sz="2400" b="1" u="none" dirty="0">
                <a:latin typeface="Arial" charset="0"/>
              </a:rPr>
              <a:t>جد معادلة القطع الزائد  الذي مركزه  </a:t>
            </a:r>
            <a:r>
              <a:rPr lang="en-US" sz="2400" b="1" u="none" dirty="0" smtClean="0">
                <a:latin typeface="Arial" charset="0"/>
              </a:rPr>
              <a:t>(2,-4)</a:t>
            </a:r>
            <a:r>
              <a:rPr lang="ar-AE" sz="2400" b="1" u="none" dirty="0" smtClean="0">
                <a:latin typeface="Arial" charset="0"/>
              </a:rPr>
              <a:t> </a:t>
            </a:r>
            <a:r>
              <a:rPr lang="ar-AE" sz="2400" b="1" u="none" dirty="0">
                <a:latin typeface="Arial" charset="0"/>
              </a:rPr>
              <a:t>وإحدى بؤرتيه </a:t>
            </a:r>
            <a:r>
              <a:rPr lang="ar-AE" sz="2400" b="1" u="none" dirty="0" smtClean="0">
                <a:latin typeface="Arial" charset="0"/>
              </a:rPr>
              <a:t>النقطة</a:t>
            </a:r>
            <a:r>
              <a:rPr lang="ar-SA" sz="2400" b="1" u="none" dirty="0" smtClean="0">
                <a:latin typeface="Arial" charset="0"/>
              </a:rPr>
              <a:t> </a:t>
            </a:r>
            <a:r>
              <a:rPr lang="en-US" sz="2400" b="1" u="none" dirty="0" smtClean="0">
                <a:latin typeface="Arial" charset="0"/>
              </a:rPr>
              <a:t> (7,-4) </a:t>
            </a:r>
            <a:r>
              <a:rPr lang="ar-AE" sz="2400" b="1" u="none" dirty="0" smtClean="0">
                <a:latin typeface="Arial" charset="0"/>
              </a:rPr>
              <a:t>وطول </a:t>
            </a:r>
            <a:r>
              <a:rPr lang="ar-AE" sz="2400" b="1" u="none" dirty="0">
                <a:latin typeface="Arial" charset="0"/>
              </a:rPr>
              <a:t>محوره القاطع  </a:t>
            </a:r>
            <a:r>
              <a:rPr lang="en-US" sz="2400" b="1" u="none" dirty="0" smtClean="0">
                <a:latin typeface="Arial" charset="0"/>
              </a:rPr>
              <a:t>8</a:t>
            </a:r>
            <a:r>
              <a:rPr lang="ar-AE" sz="2400" b="1" u="none" dirty="0" smtClean="0">
                <a:latin typeface="Arial" charset="0"/>
              </a:rPr>
              <a:t> </a:t>
            </a:r>
            <a:r>
              <a:rPr lang="ar-AE" sz="2400" b="1" u="none" dirty="0">
                <a:latin typeface="Arial" charset="0"/>
              </a:rPr>
              <a:t>وحدات 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24" grpId="0" animBg="1"/>
      <p:bldP spid="27" grpId="0"/>
      <p:bldP spid="30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438400" y="152400"/>
            <a:ext cx="4414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الصورة العامة لمعادلة القطوع المخروطية </a:t>
            </a:r>
            <a:endParaRPr lang="en-US" sz="2400" b="1" u="sng" dirty="0" smtClean="0">
              <a:solidFill>
                <a:srgbClr val="95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676400" y="762000"/>
          <a:ext cx="5715000" cy="571500"/>
        </p:xfrm>
        <a:graphic>
          <a:graphicData uri="http://schemas.openxmlformats.org/presentationml/2006/ole">
            <p:oleObj spid="_x0000_s86019" name="Equation" r:id="rId4" imgW="2184400" imgH="203200" progId="">
              <p:embed/>
            </p:oleObj>
          </a:graphicData>
        </a:graphic>
      </p:graphicFrame>
      <p:graphicFrame>
        <p:nvGraphicFramePr>
          <p:cNvPr id="14" name="جدول 11"/>
          <p:cNvGraphicFramePr>
            <a:graphicFrameLocks noGrp="1"/>
          </p:cNvGraphicFramePr>
          <p:nvPr/>
        </p:nvGraphicFramePr>
        <p:xfrm>
          <a:off x="1295400" y="1676400"/>
          <a:ext cx="7315200" cy="41104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38400"/>
                <a:gridCol w="2438400"/>
                <a:gridCol w="2438400"/>
              </a:tblGrid>
              <a:tr h="500067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القطع المخروطي</a:t>
                      </a:r>
                      <a:endParaRPr lang="ar-AE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AE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المعادلة وشروطها </a:t>
                      </a:r>
                      <a:endParaRPr lang="ar-AE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4850">
                <a:tc rowSpan="2">
                  <a:txBody>
                    <a:bodyPr/>
                    <a:lstStyle/>
                    <a:p>
                      <a:pPr algn="ctr" rtl="1"/>
                      <a:r>
                        <a:rPr lang="ar-AE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القطع المكافئ </a:t>
                      </a:r>
                      <a:endParaRPr lang="ar-AE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D08B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r>
                        <a:rPr lang="ar-AE" sz="2000" b="1" dirty="0" smtClean="0"/>
                        <a:t>  </a:t>
                      </a:r>
                      <a:r>
                        <a:rPr lang="en-US" sz="2000" b="1" dirty="0" smtClean="0"/>
                        <a:t>A = 0</a:t>
                      </a:r>
                      <a:r>
                        <a:rPr lang="ar-AE" sz="2000" b="1" dirty="0" smtClean="0"/>
                        <a:t>  أو  </a:t>
                      </a:r>
                      <a:r>
                        <a:rPr lang="en-US" sz="2000" b="1" dirty="0" smtClean="0"/>
                        <a:t>C = 0</a:t>
                      </a:r>
                      <a:r>
                        <a:rPr lang="ar-AE" sz="2000" b="1" dirty="0" smtClean="0"/>
                        <a:t>  وليس كليهما </a:t>
                      </a:r>
                      <a:endParaRPr lang="ar-AE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 anchor="ctr"/>
                </a:tc>
              </a:tr>
              <a:tr h="928694">
                <a:tc vMerge="1"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ar-AE" sz="2000" b="1" dirty="0" smtClean="0"/>
                        <a:t>يكون القطع المكافئ</a:t>
                      </a:r>
                      <a:r>
                        <a:rPr lang="ar-AE" sz="2000" b="1" baseline="0" dirty="0" smtClean="0"/>
                        <a:t> أفقيا </a:t>
                      </a:r>
                    </a:p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ar-AE" sz="2000" b="1" baseline="0" dirty="0" smtClean="0"/>
                        <a:t> إذا كان</a:t>
                      </a:r>
                      <a:r>
                        <a:rPr lang="ar-SA" sz="2000" b="1" baseline="0" dirty="0" smtClean="0"/>
                        <a:t> </a:t>
                      </a:r>
                      <a:r>
                        <a:rPr lang="en-US" sz="2000" b="1" baseline="0" dirty="0" smtClean="0"/>
                        <a:t>A = 0 </a:t>
                      </a:r>
                      <a:endParaRPr lang="ar-AE" sz="2000" b="1" dirty="0"/>
                    </a:p>
                  </a:txBody>
                  <a:tcPr marT="10800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ar-AE" sz="2000" b="1" dirty="0" smtClean="0"/>
                        <a:t>يكون القطع المكافئ</a:t>
                      </a:r>
                      <a:r>
                        <a:rPr lang="ar-AE" sz="2000" b="1" baseline="0" dirty="0" smtClean="0"/>
                        <a:t> رأسياً</a:t>
                      </a:r>
                    </a:p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ar-AE" sz="2000" b="1" baseline="0" dirty="0" smtClean="0"/>
                        <a:t> إذا كان  </a:t>
                      </a:r>
                      <a:r>
                        <a:rPr lang="en-US" sz="2000" b="1" baseline="0" dirty="0" smtClean="0"/>
                        <a:t>C = 0</a:t>
                      </a:r>
                      <a:endParaRPr lang="ar-AE" sz="2000" b="1" dirty="0"/>
                    </a:p>
                  </a:txBody>
                  <a:tcPr marT="108000" anchor="ctr"/>
                </a:tc>
              </a:tr>
              <a:tr h="507369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الدائرة </a:t>
                      </a:r>
                      <a:endParaRPr lang="ar-AE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D08B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A = C   , B = 0 </a:t>
                      </a:r>
                      <a:endParaRPr lang="ar-AE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 anchor="ctr"/>
                </a:tc>
              </a:tr>
              <a:tr h="507369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القطع الناقص</a:t>
                      </a:r>
                      <a:endParaRPr lang="ar-AE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D08B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r>
                        <a:rPr lang="ar-AE" sz="2000" b="1" dirty="0" smtClean="0"/>
                        <a:t>إذا كان </a:t>
                      </a:r>
                      <a:r>
                        <a:rPr lang="en-US" sz="2000" b="1" dirty="0" smtClean="0"/>
                        <a:t>A</a:t>
                      </a:r>
                      <a:r>
                        <a:rPr lang="ar-AE" sz="2000" b="1" dirty="0" smtClean="0"/>
                        <a:t> و</a:t>
                      </a:r>
                      <a:r>
                        <a:rPr lang="ar-AE" sz="2000" b="1" baseline="0" dirty="0" smtClean="0"/>
                        <a:t> </a:t>
                      </a:r>
                      <a:r>
                        <a:rPr lang="en-US" sz="2000" b="1" baseline="0" dirty="0" smtClean="0"/>
                        <a:t>C</a:t>
                      </a:r>
                      <a:r>
                        <a:rPr lang="ar-AE" sz="2000" b="1" baseline="0" dirty="0" smtClean="0"/>
                        <a:t> لهما نفس الإشارة </a:t>
                      </a:r>
                      <a:r>
                        <a:rPr lang="en-US" sz="2000" b="1" baseline="0" dirty="0" smtClean="0"/>
                        <a:t>( AC &gt; 0 ) </a:t>
                      </a:r>
                      <a:r>
                        <a:rPr lang="ar-AE" sz="2000" b="1" baseline="0" dirty="0" smtClean="0"/>
                        <a:t>  </a:t>
                      </a:r>
                      <a:endParaRPr lang="ar-AE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 anchor="ctr"/>
                </a:tc>
              </a:tr>
              <a:tr h="507369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القطع الزائد</a:t>
                      </a:r>
                      <a:endParaRPr lang="ar-AE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D08B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 smtClean="0"/>
                        <a:t>   إذا كان </a:t>
                      </a:r>
                      <a:r>
                        <a:rPr lang="en-US" sz="2000" b="1" dirty="0" smtClean="0"/>
                        <a:t>A</a:t>
                      </a:r>
                      <a:r>
                        <a:rPr lang="ar-AE" sz="2000" b="1" dirty="0" smtClean="0"/>
                        <a:t> و</a:t>
                      </a:r>
                      <a:r>
                        <a:rPr lang="ar-AE" sz="2000" b="1" baseline="0" dirty="0" smtClean="0"/>
                        <a:t> </a:t>
                      </a:r>
                      <a:r>
                        <a:rPr lang="en-US" sz="2000" b="1" baseline="0" dirty="0" smtClean="0"/>
                        <a:t>C</a:t>
                      </a:r>
                      <a:r>
                        <a:rPr lang="ar-AE" sz="2000" b="1" baseline="0" dirty="0" smtClean="0"/>
                        <a:t>  مختلفين بالإشارة </a:t>
                      </a:r>
                      <a:r>
                        <a:rPr lang="en-US" sz="2000" b="1" baseline="0" dirty="0" smtClean="0"/>
                        <a:t>( AC 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2000" b="1" baseline="0" dirty="0" smtClean="0"/>
                        <a:t> 0 ) </a:t>
                      </a:r>
                      <a:endParaRPr lang="ar-AE" sz="2000" b="1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43000" y="914400"/>
            <a:ext cx="7239000" cy="427746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AE" sz="2000" b="1" u="none" dirty="0">
                <a:latin typeface="Arial" charset="0"/>
              </a:rPr>
              <a:t>عيّن نوع القطع المخروطي الذي </a:t>
            </a:r>
            <a:r>
              <a:rPr lang="ar-AE" sz="2000" b="1" u="none" dirty="0" smtClean="0">
                <a:latin typeface="Arial" charset="0"/>
              </a:rPr>
              <a:t>معادلته</a:t>
            </a:r>
            <a:r>
              <a:rPr lang="ar-SA" sz="2000" b="1" u="none" dirty="0" smtClean="0">
                <a:latin typeface="Arial" charset="0"/>
              </a:rPr>
              <a:t> </a:t>
            </a:r>
            <a:r>
              <a:rPr lang="en-US" sz="2000" b="1" u="none" dirty="0" smtClean="0">
                <a:latin typeface="Arial" charset="0"/>
              </a:rPr>
              <a:t>7x</a:t>
            </a:r>
            <a:r>
              <a:rPr lang="en-US" sz="2000" b="1" u="none" baseline="30000" dirty="0" smtClean="0">
                <a:latin typeface="Arial" charset="0"/>
              </a:rPr>
              <a:t>2</a:t>
            </a:r>
            <a:r>
              <a:rPr lang="en-US" sz="2000" b="1" u="none" dirty="0" smtClean="0">
                <a:latin typeface="Arial" charset="0"/>
              </a:rPr>
              <a:t> – 9y</a:t>
            </a:r>
            <a:r>
              <a:rPr lang="en-US" sz="2000" b="1" baseline="30000" dirty="0" smtClean="0">
                <a:latin typeface="Arial" charset="0"/>
              </a:rPr>
              <a:t>2 </a:t>
            </a:r>
            <a:r>
              <a:rPr lang="en-US" sz="2000" b="1" u="none" dirty="0" smtClean="0">
                <a:latin typeface="Arial" charset="0"/>
              </a:rPr>
              <a:t>-14x -54y – 137 = 0 </a:t>
            </a:r>
            <a:r>
              <a:rPr lang="ar-AE" sz="2000" b="1" u="none" dirty="0" smtClean="0">
                <a:latin typeface="Arial" charset="0"/>
              </a:rPr>
              <a:t> </a:t>
            </a:r>
            <a:endParaRPr lang="ar-AE" sz="2000" b="1" u="none" dirty="0">
              <a:latin typeface="Arial" charset="0"/>
            </a:endParaRP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1981200" y="1828800"/>
            <a:ext cx="5519738" cy="426404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square" tIns="10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2400" b="1" u="none" dirty="0">
                <a:latin typeface="Arial" charset="0"/>
              </a:rPr>
              <a:t>الصورة العامة لمعادلة القطوع المخروطية هي </a:t>
            </a:r>
            <a:endParaRPr lang="en-US" sz="2400" b="1" u="none" dirty="0">
              <a:latin typeface="Arial" charset="0"/>
            </a:endParaRPr>
          </a:p>
        </p:txBody>
      </p:sp>
      <p:sp>
        <p:nvSpPr>
          <p:cNvPr id="10" name="Text Box 37"/>
          <p:cNvSpPr txBox="1">
            <a:spLocks noChangeArrowheads="1"/>
          </p:cNvSpPr>
          <p:nvPr/>
        </p:nvSpPr>
        <p:spPr bwMode="auto">
          <a:xfrm>
            <a:off x="1676400" y="3352800"/>
            <a:ext cx="6629400" cy="426404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square" tIns="10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2400" b="1" u="none" dirty="0">
                <a:latin typeface="Arial" charset="0"/>
              </a:rPr>
              <a:t>بمقارنة معادلة القطع المخروطي مع الصورة العامة  ، نجد أن :  </a:t>
            </a:r>
            <a:endParaRPr lang="en-US" sz="2400" b="1" u="none" dirty="0">
              <a:latin typeface="Arial" charset="0"/>
            </a:endParaRP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8077200" y="1447800"/>
            <a:ext cx="720725" cy="500062"/>
          </a:xfrm>
          <a:prstGeom prst="octagon">
            <a:avLst>
              <a:gd name="adj" fmla="val 29287"/>
            </a:avLst>
          </a:prstGeom>
          <a:solidFill>
            <a:schemeClr val="accent1">
              <a:lumMod val="75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ar-AE" sz="2400" b="1" u="none" dirty="0">
                <a:solidFill>
                  <a:schemeClr val="tx2"/>
                </a:solidFill>
                <a:cs typeface="Arial" pitchFamily="34" charset="0"/>
              </a:rPr>
              <a:t>الحل</a:t>
            </a:r>
            <a:endParaRPr lang="en-US" sz="2400" b="1" u="none" dirty="0">
              <a:solidFill>
                <a:schemeClr val="tx2"/>
              </a:solidFill>
              <a:cs typeface="Arial" pitchFamily="34" charset="0"/>
            </a:endParaRP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2590800" y="2514600"/>
          <a:ext cx="4786312" cy="428625"/>
        </p:xfrm>
        <a:graphic>
          <a:graphicData uri="http://schemas.openxmlformats.org/presentationml/2006/ole">
            <p:oleObj spid="_x0000_s87044" name="Equation" r:id="rId4" imgW="2184400" imgH="203200" progId="">
              <p:embed/>
            </p:oleObj>
          </a:graphicData>
        </a:graphic>
      </p:graphicFrame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990600" y="5638800"/>
            <a:ext cx="7924800" cy="426404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square" tIns="10800">
            <a:spAutoFit/>
          </a:bodyPr>
          <a:lstStyle/>
          <a:p>
            <a:pPr>
              <a:spcBef>
                <a:spcPct val="50000"/>
              </a:spcBef>
            </a:pPr>
            <a:r>
              <a:rPr lang="ar-AE" sz="2400" b="1" u="none" dirty="0">
                <a:latin typeface="Arial" charset="0"/>
              </a:rPr>
              <a:t>إذن المعادلة </a:t>
            </a:r>
            <a:r>
              <a:rPr lang="en-US" sz="2400" b="1" dirty="0" smtClean="0">
                <a:latin typeface="Arial" charset="0"/>
              </a:rPr>
              <a:t>7x</a:t>
            </a:r>
            <a:r>
              <a:rPr lang="en-US" sz="2400" b="1" baseline="30000" dirty="0" smtClean="0">
                <a:latin typeface="Arial" charset="0"/>
              </a:rPr>
              <a:t>2</a:t>
            </a:r>
            <a:r>
              <a:rPr lang="en-US" sz="2400" b="1" dirty="0" smtClean="0">
                <a:latin typeface="Arial" charset="0"/>
              </a:rPr>
              <a:t> – 9y</a:t>
            </a:r>
            <a:r>
              <a:rPr lang="en-US" sz="2400" b="1" baseline="30000" dirty="0" smtClean="0">
                <a:latin typeface="Arial" charset="0"/>
              </a:rPr>
              <a:t>2 </a:t>
            </a:r>
            <a:r>
              <a:rPr lang="en-US" sz="2400" b="1" dirty="0" smtClean="0">
                <a:latin typeface="Arial" charset="0"/>
              </a:rPr>
              <a:t>-14x -54y – 137 = 0</a:t>
            </a:r>
            <a:r>
              <a:rPr lang="ar-AE" sz="2400" b="1" u="none" dirty="0" smtClean="0">
                <a:latin typeface="Arial" charset="0"/>
              </a:rPr>
              <a:t>   </a:t>
            </a:r>
            <a:r>
              <a:rPr lang="ar-AE" sz="2400" b="1" u="none" dirty="0">
                <a:latin typeface="Arial" charset="0"/>
              </a:rPr>
              <a:t>هي معادلة لقطع زائد </a:t>
            </a:r>
            <a:endParaRPr lang="en-US" sz="2400" b="1" u="none" dirty="0">
              <a:latin typeface="Arial" charset="0"/>
            </a:endParaRPr>
          </a:p>
        </p:txBody>
      </p:sp>
      <p:sp>
        <p:nvSpPr>
          <p:cNvPr id="18" name="AutoShap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20148777">
            <a:off x="7762450" y="232885"/>
            <a:ext cx="1249258" cy="524831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ar-AE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24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2895600" y="4191000"/>
            <a:ext cx="4071938" cy="1134290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tIns="10800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 b="1" u="none" dirty="0" smtClean="0">
                <a:latin typeface="Arial" charset="0"/>
              </a:rPr>
              <a:t>A = 7   ,    C = -9  </a:t>
            </a:r>
          </a:p>
          <a:p>
            <a:pPr algn="l" rtl="0">
              <a:spcBef>
                <a:spcPct val="50000"/>
              </a:spcBef>
            </a:pPr>
            <a:r>
              <a:rPr lang="en-US" sz="2800" b="1" dirty="0" smtClean="0">
                <a:latin typeface="Arial" charset="0"/>
              </a:rPr>
              <a:t>A × C = - 63 &lt; 0 </a:t>
            </a:r>
            <a:endParaRPr lang="en-US" sz="2800" b="1" u="none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828800" y="533400"/>
            <a:ext cx="70104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AE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L-Hor" pitchFamily="2" charset="-78"/>
              </a:rPr>
              <a:t>أرجو أن يتحقق تمام الاستفادة من هذا العمل المتواضع</a:t>
            </a:r>
            <a:br>
              <a:rPr lang="ar-AE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L-Hor" pitchFamily="2" charset="-78"/>
              </a:rPr>
            </a:br>
            <a:r>
              <a:rPr lang="ar-AE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L-Hor" pitchFamily="2" charset="-78"/>
              </a:rPr>
              <a:t>ولا تنسونا من صالح دعاءكم</a:t>
            </a:r>
            <a:endParaRPr lang="en-US" sz="48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AL-Hor" pitchFamily="2" charset="-78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362200" y="4114800"/>
            <a:ext cx="27860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AE" sz="4400" b="1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assam Ostorah" pitchFamily="2" charset="-78"/>
              </a:rPr>
              <a:t>عزيزة زهران </a:t>
            </a:r>
            <a:endParaRPr lang="en-US" sz="4400" b="1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Bassam Ostorah" pitchFamily="2" charset="-78"/>
            </a:endParaRPr>
          </a:p>
        </p:txBody>
      </p:sp>
      <p:pic>
        <p:nvPicPr>
          <p:cNvPr id="59396" name="Picture 4" descr="butterfly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07205">
            <a:off x="4724400" y="3048000"/>
            <a:ext cx="781050" cy="781050"/>
          </a:xfrm>
          <a:prstGeom prst="rect">
            <a:avLst/>
          </a:prstGeom>
          <a:noFill/>
        </p:spPr>
      </p:pic>
      <p:pic>
        <p:nvPicPr>
          <p:cNvPr id="59397" name="Picture 5" descr="butterfly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82053">
            <a:off x="3276600" y="2971800"/>
            <a:ext cx="917575" cy="917575"/>
          </a:xfrm>
          <a:prstGeom prst="rect">
            <a:avLst/>
          </a:prstGeom>
          <a:noFill/>
        </p:spPr>
      </p:pic>
      <p:pic>
        <p:nvPicPr>
          <p:cNvPr id="59398" name="Picture 6" descr="butterfly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88295">
            <a:off x="2057400" y="3048000"/>
            <a:ext cx="887413" cy="887413"/>
          </a:xfrm>
          <a:prstGeom prst="rect">
            <a:avLst/>
          </a:prstGeom>
          <a:noFill/>
        </p:spPr>
      </p:pic>
      <p:pic>
        <p:nvPicPr>
          <p:cNvPr id="59399" name="Picture 7" descr="butterfly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89928">
            <a:off x="6096000" y="3124200"/>
            <a:ext cx="673100" cy="673100"/>
          </a:xfrm>
          <a:prstGeom prst="rect">
            <a:avLst/>
          </a:prstGeom>
          <a:noFill/>
        </p:spPr>
      </p:pic>
      <p:pic>
        <p:nvPicPr>
          <p:cNvPr id="59400" name="Picture 8" descr="butterfly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93013">
            <a:off x="7315200" y="3200400"/>
            <a:ext cx="762000" cy="762000"/>
          </a:xfrm>
          <a:prstGeom prst="rect">
            <a:avLst/>
          </a:prstGeom>
          <a:noFill/>
        </p:spPr>
      </p:pic>
      <p:pic>
        <p:nvPicPr>
          <p:cNvPr id="59401" name="Picture 9" descr="munth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638800"/>
            <a:ext cx="1150938" cy="6286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2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4" grpId="1"/>
      <p:bldP spid="59395" grpId="0"/>
      <p:bldP spid="5939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4" name="Group 2"/>
          <p:cNvGraphicFramePr>
            <a:graphicFrameLocks noGrp="1"/>
          </p:cNvGraphicFramePr>
          <p:nvPr/>
        </p:nvGraphicFramePr>
        <p:xfrm>
          <a:off x="2286000" y="228600"/>
          <a:ext cx="4824413" cy="5803901"/>
        </p:xfrm>
        <a:graphic>
          <a:graphicData uri="http://schemas.openxmlformats.org/drawingml/2006/table">
            <a:tbl>
              <a:tblPr rtl="1"/>
              <a:tblGrid>
                <a:gridCol w="1233488"/>
                <a:gridCol w="877887"/>
                <a:gridCol w="2713038"/>
              </a:tblGrid>
              <a:tr h="3603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القبعة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شكلها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عملها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البيضاء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محايد ( حقائق معلومات موضوعية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F11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الحمراء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F11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مشاعر ـ عواطف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السوداء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سلبيات ( نقد ـ عيوب 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DC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الصفراء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E9D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ايجابيات ( تفاؤل ـ مزايا 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6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الخضراء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506C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ابداع ـ انتاج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الزرقاء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تنفيذ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20868" name="Picture 36" descr="hats"/>
          <p:cNvPicPr>
            <a:picLocks noChangeAspect="1" noChangeArrowheads="1"/>
          </p:cNvPicPr>
          <p:nvPr/>
        </p:nvPicPr>
        <p:blipFill>
          <a:blip r:embed="rId3" cstate="print"/>
          <a:srcRect l="24409" t="8403" r="54340" b="71643"/>
          <a:stretch>
            <a:fillRect/>
          </a:stretch>
        </p:blipFill>
        <p:spPr bwMode="auto">
          <a:xfrm>
            <a:off x="4953000" y="914400"/>
            <a:ext cx="863600" cy="823912"/>
          </a:xfrm>
          <a:prstGeom prst="rect">
            <a:avLst/>
          </a:prstGeom>
          <a:noFill/>
        </p:spPr>
      </p:pic>
      <p:pic>
        <p:nvPicPr>
          <p:cNvPr id="120869" name="Picture 37" descr="hats"/>
          <p:cNvPicPr>
            <a:picLocks noChangeAspect="1" noChangeArrowheads="1"/>
          </p:cNvPicPr>
          <p:nvPr/>
        </p:nvPicPr>
        <p:blipFill>
          <a:blip r:embed="rId3" cstate="print"/>
          <a:srcRect l="47639" t="8009" r="28732" b="69078"/>
          <a:stretch>
            <a:fillRect/>
          </a:stretch>
        </p:blipFill>
        <p:spPr bwMode="auto">
          <a:xfrm>
            <a:off x="4953000" y="1600200"/>
            <a:ext cx="757237" cy="865188"/>
          </a:xfrm>
          <a:prstGeom prst="rect">
            <a:avLst/>
          </a:prstGeom>
          <a:noFill/>
        </p:spPr>
      </p:pic>
      <p:pic>
        <p:nvPicPr>
          <p:cNvPr id="120870" name="Picture 38" descr="hats"/>
          <p:cNvPicPr>
            <a:picLocks noChangeAspect="1" noChangeArrowheads="1"/>
          </p:cNvPicPr>
          <p:nvPr/>
        </p:nvPicPr>
        <p:blipFill>
          <a:blip r:embed="rId3" cstate="print"/>
          <a:srcRect l="50781" t="64131" r="28516" b="19193"/>
          <a:stretch>
            <a:fillRect/>
          </a:stretch>
        </p:blipFill>
        <p:spPr bwMode="auto">
          <a:xfrm>
            <a:off x="5105400" y="2667000"/>
            <a:ext cx="865187" cy="635000"/>
          </a:xfrm>
          <a:prstGeom prst="rect">
            <a:avLst/>
          </a:prstGeom>
          <a:noFill/>
        </p:spPr>
      </p:pic>
      <p:pic>
        <p:nvPicPr>
          <p:cNvPr id="120871" name="Picture 39" descr="hats"/>
          <p:cNvPicPr>
            <a:picLocks noChangeAspect="1" noChangeArrowheads="1"/>
          </p:cNvPicPr>
          <p:nvPr/>
        </p:nvPicPr>
        <p:blipFill>
          <a:blip r:embed="rId3" cstate="print"/>
          <a:srcRect l="26295" t="62352" r="55122" b="19167"/>
          <a:stretch>
            <a:fillRect/>
          </a:stretch>
        </p:blipFill>
        <p:spPr bwMode="auto">
          <a:xfrm>
            <a:off x="5105400" y="4343400"/>
            <a:ext cx="790575" cy="750887"/>
          </a:xfrm>
          <a:prstGeom prst="rect">
            <a:avLst/>
          </a:prstGeom>
          <a:noFill/>
        </p:spPr>
      </p:pic>
      <p:pic>
        <p:nvPicPr>
          <p:cNvPr id="120872" name="Picture 40" descr="hats"/>
          <p:cNvPicPr>
            <a:picLocks noChangeAspect="1" noChangeArrowheads="1"/>
          </p:cNvPicPr>
          <p:nvPr/>
        </p:nvPicPr>
        <p:blipFill>
          <a:blip r:embed="rId3" cstate="print"/>
          <a:srcRect l="68906" t="39491" r="12206" b="41597"/>
          <a:stretch>
            <a:fillRect/>
          </a:stretch>
        </p:blipFill>
        <p:spPr bwMode="auto">
          <a:xfrm>
            <a:off x="4953000" y="3581400"/>
            <a:ext cx="863600" cy="649287"/>
          </a:xfrm>
          <a:prstGeom prst="rect">
            <a:avLst/>
          </a:prstGeom>
          <a:noFill/>
        </p:spPr>
      </p:pic>
      <p:pic>
        <p:nvPicPr>
          <p:cNvPr id="120873" name="Picture 41" descr="hats"/>
          <p:cNvPicPr>
            <a:picLocks noChangeAspect="1" noChangeArrowheads="1"/>
          </p:cNvPicPr>
          <p:nvPr/>
        </p:nvPicPr>
        <p:blipFill>
          <a:blip r:embed="rId3" cstate="print"/>
          <a:srcRect l="9045" t="39491" r="72049" b="42639"/>
          <a:stretch>
            <a:fillRect/>
          </a:stretch>
        </p:blipFill>
        <p:spPr bwMode="auto">
          <a:xfrm>
            <a:off x="5105400" y="5181600"/>
            <a:ext cx="793750" cy="766763"/>
          </a:xfrm>
          <a:prstGeom prst="rect">
            <a:avLst/>
          </a:prstGeom>
          <a:noFill/>
        </p:spPr>
      </p:pic>
      <p:sp>
        <p:nvSpPr>
          <p:cNvPr id="120878" name="Rectangle 46"/>
          <p:cNvSpPr>
            <a:spLocks noChangeArrowheads="1"/>
          </p:cNvSpPr>
          <p:nvPr/>
        </p:nvSpPr>
        <p:spPr bwMode="auto">
          <a:xfrm>
            <a:off x="7507287" y="0"/>
            <a:ext cx="16367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SA" sz="3600" dirty="0">
                <a:solidFill>
                  <a:srgbClr val="CC3399"/>
                </a:solidFill>
                <a:latin typeface="Arial" pitchFamily="34" charset="0"/>
              </a:rPr>
              <a:t>القبعات</a:t>
            </a:r>
          </a:p>
          <a:p>
            <a:r>
              <a:rPr lang="ar-SA" sz="3600" dirty="0">
                <a:solidFill>
                  <a:srgbClr val="CC3399"/>
                </a:solidFill>
                <a:latin typeface="Arial" pitchFamily="34" charset="0"/>
              </a:rPr>
              <a:t>الست </a:t>
            </a:r>
            <a:endParaRPr lang="en-US" sz="3600" dirty="0">
              <a:solidFill>
                <a:srgbClr val="CC339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0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133600" y="1143000"/>
            <a:ext cx="6276975" cy="3638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typeface="PT Bold Heading"/>
              </a:rPr>
              <a:t>وآخر دعوانا </a:t>
            </a:r>
          </a:p>
          <a:p>
            <a:pPr algn="ctr"/>
            <a:r>
              <a:rPr lang="ar-SA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typeface="PT Bold Heading"/>
              </a:rPr>
              <a:t>أن الحمد لله رب العالمين </a:t>
            </a:r>
            <a:endParaRPr lang="en-US" sz="20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25000">
                    <a:srgbClr val="01A78F"/>
                  </a:gs>
                  <a:gs pos="50000">
                    <a:srgbClr val="FFFF00"/>
                  </a:gs>
                  <a:gs pos="75000">
                    <a:srgbClr val="FF6633"/>
                  </a:gs>
                  <a:gs pos="100000">
                    <a:srgbClr val="FF3399"/>
                  </a:gs>
                </a:gsLst>
                <a:lin ang="5400000" scaled="1"/>
              </a:gradFill>
              <a:latin typeface="PT Bold Head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DED01"/>
          <p:cNvPicPr>
            <a:picLocks noChangeAspect="1" noChangeArrowheads="1"/>
          </p:cNvPicPr>
          <p:nvPr/>
        </p:nvPicPr>
        <p:blipFill>
          <a:blip r:embed="rId2" cstate="print"/>
          <a:srcRect t="10714" r="5208" b="14286"/>
          <a:stretch>
            <a:fillRect/>
          </a:stretch>
        </p:blipFill>
        <p:spPr bwMode="auto">
          <a:xfrm>
            <a:off x="1905000" y="685800"/>
            <a:ext cx="6934200" cy="4800600"/>
          </a:xfrm>
          <a:prstGeom prst="rect">
            <a:avLst/>
          </a:prstGeom>
          <a:noFill/>
        </p:spPr>
      </p:pic>
      <p:pic>
        <p:nvPicPr>
          <p:cNvPr id="122883" name="Picture 3" descr="BRD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163" y="2590800"/>
            <a:ext cx="4211637" cy="3246437"/>
          </a:xfrm>
          <a:prstGeom prst="rect">
            <a:avLst/>
          </a:prstGeom>
          <a:noFill/>
        </p:spPr>
      </p:pic>
      <p:sp>
        <p:nvSpPr>
          <p:cNvPr id="122884" name="WordArt 4" descr="رخام بني"/>
          <p:cNvSpPr>
            <a:spLocks noChangeArrowheads="1" noChangeShapeType="1" noTextEdit="1"/>
          </p:cNvSpPr>
          <p:nvPr/>
        </p:nvSpPr>
        <p:spPr bwMode="auto">
          <a:xfrm rot="-731480">
            <a:off x="6463786" y="4070703"/>
            <a:ext cx="18319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b="1" kern="10" dirty="0">
                <a:ln w="9525">
                  <a:solidFill>
                    <a:srgbClr val="CC99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الواجب المنزلي </a:t>
            </a:r>
            <a:endParaRPr lang="en-US" sz="3600" b="1" kern="10" dirty="0">
              <a:ln w="9525">
                <a:solidFill>
                  <a:srgbClr val="CC99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22885" name="WordArt 5" descr="رخام بني"/>
          <p:cNvSpPr>
            <a:spLocks noChangeArrowheads="1" noChangeShapeType="1" noTextEdit="1"/>
          </p:cNvSpPr>
          <p:nvPr/>
        </p:nvSpPr>
        <p:spPr bwMode="auto">
          <a:xfrm>
            <a:off x="3048000" y="1524000"/>
            <a:ext cx="1981200" cy="1111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23900" b="1" kern="10" normalizeH="1" dirty="0">
                <a:ln w="9525">
                  <a:solidFill>
                    <a:srgbClr val="CC99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ص </a:t>
            </a:r>
            <a:r>
              <a:rPr lang="ar-SA" sz="23900" b="1" kern="10" normalizeH="1" dirty="0" smtClean="0">
                <a:ln w="9525">
                  <a:solidFill>
                    <a:srgbClr val="CC99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40</a:t>
            </a:r>
            <a:endParaRPr lang="ar-SA" sz="23900" b="1" kern="10" normalizeH="1" dirty="0">
              <a:ln w="9525">
                <a:solidFill>
                  <a:srgbClr val="CC99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ar-SA" sz="23900" b="1" kern="10" normalizeH="1" dirty="0">
                <a:ln w="9525">
                  <a:solidFill>
                    <a:srgbClr val="CC99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تمرين : 2 ، 6</a:t>
            </a:r>
            <a:endParaRPr lang="en-US" sz="23900" b="1" kern="10" normalizeH="1" dirty="0">
              <a:ln w="9525">
                <a:solidFill>
                  <a:srgbClr val="CC99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  <p:bldP spid="122884" grpId="1" animBg="1"/>
      <p:bldP spid="1228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609600"/>
            <a:ext cx="3810000" cy="1447800"/>
          </a:xfrm>
          <a:prstGeom prst="rect">
            <a:avLst/>
          </a:prstGeom>
        </p:spPr>
      </p:pic>
      <p:pic>
        <p:nvPicPr>
          <p:cNvPr id="10" name="Picture 9" descr="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5638800"/>
            <a:ext cx="2514600" cy="582240"/>
          </a:xfrm>
          <a:prstGeom prst="rect">
            <a:avLst/>
          </a:prstGeom>
        </p:spPr>
      </p:pic>
      <p:pic>
        <p:nvPicPr>
          <p:cNvPr id="11" name="Picture 10" descr="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5562600"/>
            <a:ext cx="3124200" cy="702788"/>
          </a:xfrm>
          <a:prstGeom prst="rect">
            <a:avLst/>
          </a:prstGeom>
        </p:spPr>
      </p:pic>
      <p:pic>
        <p:nvPicPr>
          <p:cNvPr id="12" name="Picture 11" descr="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4800" y="2286000"/>
            <a:ext cx="4391025" cy="1533525"/>
          </a:xfrm>
          <a:prstGeom prst="rect">
            <a:avLst/>
          </a:prstGeom>
        </p:spPr>
      </p:pic>
      <p:pic>
        <p:nvPicPr>
          <p:cNvPr id="13" name="Picture 21" descr="1000"/>
          <p:cNvPicPr>
            <a:picLocks noChangeAspect="1" noChangeArrowheads="1"/>
          </p:cNvPicPr>
          <p:nvPr/>
        </p:nvPicPr>
        <p:blipFill>
          <a:blip r:embed="rId7" cstate="print">
            <a:lum bright="-12000" contrast="-12000"/>
          </a:blip>
          <a:srcRect/>
          <a:stretch>
            <a:fillRect/>
          </a:stretch>
        </p:blipFill>
        <p:spPr bwMode="auto">
          <a:xfrm>
            <a:off x="1066800" y="2667000"/>
            <a:ext cx="1981200" cy="21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524000" y="48768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hlinkClick r:id="rId8"/>
              </a:rPr>
              <a:t>http://www.softschools.com/math/algebra_2/conic_sections/</a:t>
            </a:r>
            <a:endParaRPr lang="en-US" dirty="0" smtClean="0"/>
          </a:p>
          <a:p>
            <a:pPr algn="l" rtl="0"/>
            <a:endParaRPr lang="ar-AE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1752600" y="1905000"/>
            <a:ext cx="6400800" cy="3886200"/>
            <a:chOff x="972" y="889"/>
            <a:chExt cx="3907" cy="1389"/>
          </a:xfrm>
        </p:grpSpPr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>
              <a:off x="3244" y="889"/>
              <a:ext cx="1635" cy="454"/>
            </a:xfrm>
            <a:prstGeom prst="bevel">
              <a:avLst>
                <a:gd name="adj" fmla="val 12500"/>
              </a:avLst>
            </a:prstGeom>
            <a:solidFill>
              <a:srgbClr val="FFCC66"/>
            </a:solidFill>
            <a:ln w="12700">
              <a:solidFill>
                <a:srgbClr val="FFCC66"/>
              </a:solidFill>
              <a:miter lim="800000"/>
              <a:headEnd/>
              <a:tailEnd/>
            </a:ln>
            <a:scene3d>
              <a:camera prst="perspectiveHeroicExtremeRightFacing"/>
              <a:lightRig rig="brightRoom" dir="t"/>
            </a:scene3d>
            <a:sp3d prstMaterial="powder"/>
          </p:spPr>
          <p:txBody>
            <a:bodyPr wrap="none" tIns="82800" bIns="82800" anchor="ctr" anchorCtr="1"/>
            <a:lstStyle/>
            <a:p>
              <a:r>
                <a:rPr lang="ar-AE" sz="4400" b="1" kern="10" dirty="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FFCC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مقدمة</a:t>
              </a:r>
              <a:endParaRPr lang="en-US" sz="4400" b="1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9" name="AutoShape 19"/>
            <p:cNvSpPr>
              <a:spLocks noChangeArrowheads="1"/>
            </p:cNvSpPr>
            <p:nvPr/>
          </p:nvSpPr>
          <p:spPr bwMode="auto">
            <a:xfrm>
              <a:off x="972" y="889"/>
              <a:ext cx="1635" cy="454"/>
            </a:xfrm>
            <a:prstGeom prst="bevel">
              <a:avLst>
                <a:gd name="adj" fmla="val 12500"/>
              </a:avLst>
            </a:prstGeom>
            <a:solidFill>
              <a:srgbClr val="FFCC66"/>
            </a:solidFill>
            <a:ln w="12700">
              <a:solidFill>
                <a:srgbClr val="FFCC66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</p:spPr>
          <p:txBody>
            <a:bodyPr wrap="none" tIns="82800" bIns="82800" anchor="ctr" anchorCtr="1"/>
            <a:lstStyle/>
            <a:p>
              <a:r>
                <a:rPr lang="ar-AE" sz="3600" b="1" kern="10" dirty="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FFCC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القطع المكافئ</a:t>
              </a:r>
              <a:endParaRPr lang="en-US" sz="3600" b="1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3244" y="1824"/>
              <a:ext cx="1635" cy="454"/>
            </a:xfrm>
            <a:prstGeom prst="bevel">
              <a:avLst>
                <a:gd name="adj" fmla="val 12500"/>
              </a:avLst>
            </a:prstGeom>
            <a:solidFill>
              <a:srgbClr val="FFCC66"/>
            </a:solidFill>
            <a:ln w="12700">
              <a:solidFill>
                <a:srgbClr val="FFCC66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</p:spPr>
          <p:txBody>
            <a:bodyPr wrap="none" tIns="82800" bIns="82800" anchor="ctr" anchorCtr="1"/>
            <a:lstStyle/>
            <a:p>
              <a:r>
                <a:rPr lang="ar-AE" sz="4400" b="1" kern="10" dirty="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FFCC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القطع الناقص</a:t>
              </a:r>
              <a:endParaRPr lang="en-US" sz="4400" b="1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1" name="AutoShape 19"/>
            <p:cNvSpPr>
              <a:spLocks noChangeArrowheads="1"/>
            </p:cNvSpPr>
            <p:nvPr/>
          </p:nvSpPr>
          <p:spPr bwMode="auto">
            <a:xfrm>
              <a:off x="1020" y="1796"/>
              <a:ext cx="1635" cy="454"/>
            </a:xfrm>
            <a:prstGeom prst="bevel">
              <a:avLst>
                <a:gd name="adj" fmla="val 12500"/>
              </a:avLst>
            </a:prstGeom>
            <a:solidFill>
              <a:srgbClr val="FFCC66"/>
            </a:solidFill>
            <a:ln w="12700">
              <a:solidFill>
                <a:srgbClr val="FFCC66"/>
              </a:solidFill>
              <a:miter lim="800000"/>
              <a:headEnd/>
              <a:tailEnd/>
            </a:ln>
            <a:scene3d>
              <a:camera prst="perspectiveHeroicExtremeRightFacing"/>
              <a:lightRig rig="threePt" dir="t"/>
            </a:scene3d>
          </p:spPr>
          <p:txBody>
            <a:bodyPr wrap="none" tIns="82800" bIns="82800" anchor="ctr" anchorCtr="1"/>
            <a:lstStyle/>
            <a:p>
              <a:r>
                <a:rPr lang="ar-AE" sz="4400" b="1" kern="10" dirty="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FFCC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القطع الزائد</a:t>
              </a:r>
              <a:endParaRPr lang="en-US" sz="4400" b="1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3124200" y="381000"/>
            <a:ext cx="3733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b="1" u="sng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محتوى </a:t>
            </a:r>
            <a:r>
              <a:rPr lang="ar-SA" sz="3600" b="1" u="sng" kern="10" dirty="0" smtClean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التعلم</a:t>
            </a:r>
            <a:r>
              <a:rPr lang="en-US" sz="3600" b="1" u="sng" kern="10" dirty="0" smtClean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endParaRPr lang="en-US" sz="3600" b="1" u="sng" kern="10" dirty="0">
              <a:ln w="9525">
                <a:solidFill>
                  <a:srgbClr val="A50021"/>
                </a:solidFill>
                <a:round/>
                <a:headEnd/>
                <a:tailEnd/>
              </a:ln>
              <a:solidFill>
                <a:srgbClr val="FFCC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BRD3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1" y="1905000"/>
            <a:ext cx="2667000" cy="4491037"/>
          </a:xfrm>
          <a:prstGeom prst="rect">
            <a:avLst/>
          </a:prstGeom>
          <a:noFill/>
        </p:spPr>
      </p:pic>
      <p:sp>
        <p:nvSpPr>
          <p:cNvPr id="12" name="Text Box 20"/>
          <p:cNvSpPr txBox="1">
            <a:spLocks noChangeArrowheads="1"/>
          </p:cNvSpPr>
          <p:nvPr/>
        </p:nvSpPr>
        <p:spPr bwMode="auto">
          <a:xfrm rot="21209727">
            <a:off x="6623358" y="2362992"/>
            <a:ext cx="199434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F95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تذكري قول </a:t>
            </a:r>
            <a:r>
              <a:rPr lang="ar-SA" sz="2000" b="1" dirty="0" smtClean="0">
                <a:solidFill>
                  <a:srgbClr val="F95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الرسول</a:t>
            </a:r>
            <a:r>
              <a:rPr lang="ar-SA" sz="2000" b="1" dirty="0" smtClean="0">
                <a:solidFill>
                  <a:srgbClr val="F95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GA Arabesque" pitchFamily="2" charset="2"/>
              </a:rPr>
              <a:t> صلى الله عليه وسلم </a:t>
            </a:r>
            <a:r>
              <a:rPr lang="ar-SA" sz="2000" b="1" dirty="0" smtClean="0">
                <a:solidFill>
                  <a:srgbClr val="F95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</a:t>
            </a:r>
            <a:endParaRPr lang="ar-SA" sz="2000" b="1" dirty="0">
              <a:solidFill>
                <a:srgbClr val="F95D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 من سلك طريقاً يلتمس فيه علماً سهل الله له طريقاً إلى الجنة )</a:t>
            </a:r>
            <a:endParaRPr lang="en-US" sz="24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3" name="Picture 4" descr="C:\Users\User\Pictures\800px-Conic_sections_with_plane_svg.png"/>
          <p:cNvPicPr>
            <a:picLocks noChangeAspect="1" noChangeArrowheads="1"/>
          </p:cNvPicPr>
          <p:nvPr/>
        </p:nvPicPr>
        <p:blipFill>
          <a:blip r:embed="rId4" cstate="print">
            <a:lum bright="32000" contrast="8000"/>
          </a:blip>
          <a:srcRect b="18869"/>
          <a:stretch>
            <a:fillRect/>
          </a:stretch>
        </p:blipFill>
        <p:spPr bwMode="auto">
          <a:xfrm>
            <a:off x="1143000" y="2286000"/>
            <a:ext cx="5026007" cy="335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1447800" y="228600"/>
            <a:ext cx="7086600" cy="13716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148"/>
              </a:avLst>
            </a:prstTxWarp>
          </a:bodyPr>
          <a:lstStyle/>
          <a:p>
            <a:pPr>
              <a:defRPr/>
            </a:pPr>
            <a:r>
              <a:rPr lang="ar-AE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مقدمة</a:t>
            </a:r>
            <a:r>
              <a:rPr lang="ar-SA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    </a:t>
            </a:r>
            <a:r>
              <a:rPr lang="en-US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    Introduction</a:t>
            </a:r>
            <a:endParaRPr lang="en-US" sz="28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endParaRPr lang="ar-AE" sz="28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990600" y="1066800"/>
            <a:ext cx="7931150" cy="100258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Bef>
                <a:spcPct val="50000"/>
              </a:spcBef>
            </a:pPr>
            <a:r>
              <a:rPr lang="ar-AE" sz="2400" b="1" u="none" dirty="0"/>
              <a:t>    إذا قطع مستوى مخروطين قائمين  مقلوبين لا نهائيين في أوضاع واتجاهات </a:t>
            </a:r>
            <a:r>
              <a:rPr lang="ar-SA" sz="2400" b="1" u="none" dirty="0"/>
              <a:t> مختلفة فإننا نحصل على قطوع مختلفة تسمى قطوعاً مخروطية .</a:t>
            </a:r>
            <a:endParaRPr lang="en-US" sz="2400" b="1" u="none" dirty="0"/>
          </a:p>
        </p:txBody>
      </p:sp>
      <p:pic>
        <p:nvPicPr>
          <p:cNvPr id="17" name="Picture 6" descr="C:\Documents and Settings\user\My Documents\Conics\pb_conse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895600"/>
            <a:ext cx="5791200" cy="3091543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676400" y="228600"/>
            <a:ext cx="6572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ar-SA" sz="3600" b="1" u="sng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القطوع المخروطية  </a:t>
            </a:r>
            <a:r>
              <a:rPr lang="en-US" sz="3600" b="1" u="sng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Conic Sections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990600" y="1066800"/>
            <a:ext cx="7931150" cy="100258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Bef>
                <a:spcPct val="50000"/>
              </a:spcBef>
            </a:pPr>
            <a:r>
              <a:rPr lang="ar-AE" sz="2400" b="1" u="none" dirty="0"/>
              <a:t>    إذا قطع مستوى مخروطين قائمين  مقلوبين لا نهائيين في أوضاع واتجاهات </a:t>
            </a:r>
            <a:r>
              <a:rPr lang="ar-SA" sz="2400" b="1" u="none" dirty="0"/>
              <a:t> مختلفة فإننا نحصل على قطوع مختلفة تسمى قطوعاً مخروطية .</a:t>
            </a:r>
            <a:endParaRPr lang="en-US" sz="2400" b="1" u="none" dirty="0"/>
          </a:p>
        </p:txBody>
      </p:sp>
      <p:sp>
        <p:nvSpPr>
          <p:cNvPr id="18" name="Rectangle 17"/>
          <p:cNvSpPr/>
          <p:nvPr/>
        </p:nvSpPr>
        <p:spPr>
          <a:xfrm>
            <a:off x="1676400" y="228600"/>
            <a:ext cx="6572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ar-SA" sz="3600" b="1" u="sng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القطوع المخروطية  </a:t>
            </a:r>
            <a:r>
              <a:rPr lang="en-US" sz="3600" b="1" u="sng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Conic Sections</a:t>
            </a:r>
          </a:p>
        </p:txBody>
      </p:sp>
      <p:pic>
        <p:nvPicPr>
          <p:cNvPr id="6" name="Picture 1" descr="C:\Documents and Settings\user\My Documents\Conics\mysection_pic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286000"/>
            <a:ext cx="5699684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5638800" y="96838"/>
            <a:ext cx="3200400" cy="817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ar-AE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5400000" scaled="1"/>
                </a:gradFill>
                <a:cs typeface="PT Bold Heading"/>
              </a:rPr>
              <a:t>القطع الزائد</a:t>
            </a: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371600" y="152400"/>
            <a:ext cx="2819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>
              <a:defRPr/>
            </a:pPr>
            <a:r>
              <a:rPr lang="en-US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Arial"/>
                <a:cs typeface="Arial"/>
              </a:rPr>
              <a:t>Hyperbola</a:t>
            </a:r>
            <a:endParaRPr lang="ar-AE" sz="28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5" name="Picture 2" descr="F:\memoryyy\2008-2009\12علمي\تكامل\الحجوم\mywave1_7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406506"/>
            <a:ext cx="2514600" cy="994294"/>
          </a:xfrm>
          <a:prstGeom prst="rect">
            <a:avLst/>
          </a:prstGeom>
          <a:noFill/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33400" y="4343400"/>
          <a:ext cx="2700527" cy="2109787"/>
        </p:xfrm>
        <a:graphic>
          <a:graphicData uri="http://schemas.openxmlformats.org/presentationml/2006/ole">
            <p:oleObj spid="_x0000_s72706" name="Package" showAsIcon="1" r:id="rId5" imgW="914400" imgH="714240" progId="Package">
              <p:embed/>
            </p:oleObj>
          </a:graphicData>
        </a:graphic>
      </p:graphicFrame>
      <p:pic>
        <p:nvPicPr>
          <p:cNvPr id="72707" name="Picture 3" descr="C:\Documents and Settings\user\My Documents\Conics\القطوع\صور للقطوع المخروطية\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219200"/>
            <a:ext cx="2430578" cy="3756348"/>
          </a:xfrm>
          <a:prstGeom prst="rect">
            <a:avLst/>
          </a:prstGeom>
          <a:noFill/>
        </p:spPr>
      </p:pic>
      <p:pic>
        <p:nvPicPr>
          <p:cNvPr id="72708" name="Picture 4" descr="C:\Documents and Settings\user\My Documents\Conics\القطوع\صور للقطوع المخروطية\1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1219200"/>
            <a:ext cx="2743662" cy="374301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124200" y="152400"/>
            <a:ext cx="2933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القطع الزائد </a:t>
            </a:r>
            <a:r>
              <a:rPr lang="en-US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Hyperbola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219200" y="5029200"/>
            <a:ext cx="4572000" cy="60707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 algn="ctr">
            <a:solidFill>
              <a:srgbClr val="E2AC00"/>
            </a:solidFill>
            <a:prstDash val="lgDash"/>
            <a:miter lim="800000"/>
            <a:headEnd/>
            <a:tailEnd/>
          </a:ln>
        </p:spPr>
        <p:txBody>
          <a:bodyPr wrap="square" rIns="144000" bIns="14400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ar-AE" b="1" dirty="0"/>
              <a:t>  تسمى النقطتان الثابتتان  </a:t>
            </a:r>
            <a:r>
              <a:rPr lang="en-US" b="1" dirty="0" smtClean="0"/>
              <a:t>F</a:t>
            </a:r>
            <a:r>
              <a:rPr lang="en-US" b="1" baseline="-25000" dirty="0" smtClean="0"/>
              <a:t>1</a:t>
            </a:r>
            <a:r>
              <a:rPr lang="ar-AE" b="1" dirty="0" smtClean="0"/>
              <a:t>  ،</a:t>
            </a:r>
            <a:r>
              <a:rPr lang="en-US" b="1" dirty="0" smtClean="0"/>
              <a:t>F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ar-SA" b="1" dirty="0" smtClean="0"/>
              <a:t>  </a:t>
            </a:r>
            <a:r>
              <a:rPr lang="ar-AE" b="1" dirty="0" smtClean="0"/>
              <a:t>بؤرتي </a:t>
            </a:r>
            <a:r>
              <a:rPr lang="ar-AE" b="1" dirty="0"/>
              <a:t>القطع الزائد </a:t>
            </a:r>
            <a:endParaRPr lang="en-US" b="1" dirty="0"/>
          </a:p>
        </p:txBody>
      </p:sp>
      <p:grpSp>
        <p:nvGrpSpPr>
          <p:cNvPr id="12" name="مجموعة 23"/>
          <p:cNvGrpSpPr>
            <a:grpSpLocks/>
          </p:cNvGrpSpPr>
          <p:nvPr/>
        </p:nvGrpSpPr>
        <p:grpSpPr bwMode="auto">
          <a:xfrm>
            <a:off x="5867400" y="3505200"/>
            <a:ext cx="2786062" cy="2143125"/>
            <a:chOff x="5214942" y="3714752"/>
            <a:chExt cx="2786082" cy="2143140"/>
          </a:xfrm>
        </p:grpSpPr>
        <p:pic>
          <p:nvPicPr>
            <p:cNvPr id="13" name="Picture 17" descr="C:\Users\User\Desktop\القطوع المخروطية 2009\HyperbolaStill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4942" y="3714752"/>
              <a:ext cx="2786082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4" name="Object 20"/>
            <p:cNvGraphicFramePr>
              <a:graphicFrameLocks noChangeAspect="1"/>
            </p:cNvGraphicFramePr>
            <p:nvPr/>
          </p:nvGraphicFramePr>
          <p:xfrm>
            <a:off x="6635747" y="4392614"/>
            <a:ext cx="215900" cy="285750"/>
          </p:xfrm>
          <a:graphic>
            <a:graphicData uri="http://schemas.openxmlformats.org/presentationml/2006/ole">
              <p:oleObj spid="_x0000_s73733" name="Equation" r:id="rId5" imgW="177480" imgH="228600" progId="">
                <p:embed/>
              </p:oleObj>
            </a:graphicData>
          </a:graphic>
        </p:graphicFrame>
        <p:graphicFrame>
          <p:nvGraphicFramePr>
            <p:cNvPr id="15" name="Object 21"/>
            <p:cNvGraphicFramePr>
              <a:graphicFrameLocks noChangeAspect="1"/>
            </p:cNvGraphicFramePr>
            <p:nvPr/>
          </p:nvGraphicFramePr>
          <p:xfrm>
            <a:off x="7072330" y="4453070"/>
            <a:ext cx="200025" cy="285750"/>
          </p:xfrm>
          <a:graphic>
            <a:graphicData uri="http://schemas.openxmlformats.org/presentationml/2006/ole">
              <p:oleObj spid="_x0000_s73734" name="Equation" r:id="rId6" imgW="164880" imgH="228600" progId="">
                <p:embed/>
              </p:oleObj>
            </a:graphicData>
          </a:graphic>
        </p:graphicFrame>
      </p:grpSp>
      <p:grpSp>
        <p:nvGrpSpPr>
          <p:cNvPr id="16" name="مجموعة 27"/>
          <p:cNvGrpSpPr>
            <a:grpSpLocks/>
          </p:cNvGrpSpPr>
          <p:nvPr/>
        </p:nvGrpSpPr>
        <p:grpSpPr bwMode="auto">
          <a:xfrm>
            <a:off x="990600" y="990600"/>
            <a:ext cx="4143375" cy="3286125"/>
            <a:chOff x="571500" y="1857364"/>
            <a:chExt cx="4143375" cy="3286125"/>
          </a:xfrm>
        </p:grpSpPr>
        <p:pic>
          <p:nvPicPr>
            <p:cNvPr id="17" name="Picture 9" descr="C:\Users\User\Desktop\القطوع المخروطية 2009\HyperbolaAnim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1500" y="1857364"/>
              <a:ext cx="4143375" cy="328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مجموعة 24"/>
            <p:cNvGrpSpPr>
              <a:grpSpLocks/>
            </p:cNvGrpSpPr>
            <p:nvPr/>
          </p:nvGrpSpPr>
          <p:grpSpPr bwMode="auto">
            <a:xfrm>
              <a:off x="1898645" y="3214662"/>
              <a:ext cx="1758946" cy="428634"/>
              <a:chOff x="1898300" y="3357562"/>
              <a:chExt cx="1758581" cy="428639"/>
            </a:xfrm>
          </p:grpSpPr>
          <p:sp>
            <p:nvSpPr>
              <p:cNvPr id="21" name="شكل بيضاوي 19"/>
              <p:cNvSpPr>
                <a:spLocks noChangeAspect="1"/>
              </p:cNvSpPr>
              <p:nvPr/>
            </p:nvSpPr>
            <p:spPr bwMode="auto">
              <a:xfrm>
                <a:off x="3276094" y="3524536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 w="12700" algn="ctr">
                <a:solidFill>
                  <a:srgbClr val="CC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AE"/>
              </a:p>
            </p:txBody>
          </p:sp>
          <p:sp>
            <p:nvSpPr>
              <p:cNvPr id="22" name="شكل بيضاوي 20"/>
              <p:cNvSpPr>
                <a:spLocks noChangeAspect="1"/>
              </p:cNvSpPr>
              <p:nvPr/>
            </p:nvSpPr>
            <p:spPr bwMode="auto">
              <a:xfrm>
                <a:off x="2323302" y="3530932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  <a:ln w="12700" algn="ctr">
                <a:solidFill>
                  <a:srgbClr val="CC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AE"/>
              </a:p>
            </p:txBody>
          </p:sp>
          <p:graphicFrame>
            <p:nvGraphicFramePr>
              <p:cNvPr id="23" name="Object 14"/>
              <p:cNvGraphicFramePr>
                <a:graphicFrameLocks noChangeAspect="1"/>
              </p:cNvGraphicFramePr>
              <p:nvPr/>
            </p:nvGraphicFramePr>
            <p:xfrm>
              <a:off x="3356907" y="3357573"/>
              <a:ext cx="299974" cy="428628"/>
            </p:xfrm>
            <a:graphic>
              <a:graphicData uri="http://schemas.openxmlformats.org/presentationml/2006/ole">
                <p:oleObj spid="_x0000_s73735" name="Equation" r:id="rId8" imgW="164880" imgH="228600" progId="">
                  <p:embed/>
                </p:oleObj>
              </a:graphicData>
            </a:graphic>
          </p:graphicFrame>
          <p:graphicFrame>
            <p:nvGraphicFramePr>
              <p:cNvPr id="24" name="Object 15"/>
              <p:cNvGraphicFramePr>
                <a:graphicFrameLocks noChangeAspect="1"/>
              </p:cNvGraphicFramePr>
              <p:nvPr/>
            </p:nvGraphicFramePr>
            <p:xfrm>
              <a:off x="1898300" y="3357562"/>
              <a:ext cx="323850" cy="428625"/>
            </p:xfrm>
            <a:graphic>
              <a:graphicData uri="http://schemas.openxmlformats.org/presentationml/2006/ole">
                <p:oleObj spid="_x0000_s73736" name="Equation" r:id="rId9" imgW="177480" imgH="228600" progId="">
                  <p:embed/>
                </p:oleObj>
              </a:graphicData>
            </a:graphic>
          </p:graphicFrame>
        </p:grpSp>
        <p:graphicFrame>
          <p:nvGraphicFramePr>
            <p:cNvPr id="19" name="Object 23"/>
            <p:cNvGraphicFramePr>
              <a:graphicFrameLocks noChangeAspect="1"/>
            </p:cNvGraphicFramePr>
            <p:nvPr/>
          </p:nvGraphicFramePr>
          <p:xfrm>
            <a:off x="2964739" y="3417125"/>
            <a:ext cx="153987" cy="174625"/>
          </p:xfrm>
          <a:graphic>
            <a:graphicData uri="http://schemas.openxmlformats.org/presentationml/2006/ole">
              <p:oleObj spid="_x0000_s73737" name="Equation" r:id="rId10" imgW="126720" imgH="139680" progId="">
                <p:embed/>
              </p:oleObj>
            </a:graphicData>
          </a:graphic>
        </p:graphicFrame>
        <p:graphicFrame>
          <p:nvGraphicFramePr>
            <p:cNvPr id="20" name="Object 24"/>
            <p:cNvGraphicFramePr>
              <a:graphicFrameLocks noChangeAspect="1"/>
            </p:cNvGraphicFramePr>
            <p:nvPr/>
          </p:nvGraphicFramePr>
          <p:xfrm>
            <a:off x="2547986" y="3417125"/>
            <a:ext cx="153988" cy="174625"/>
          </p:xfrm>
          <a:graphic>
            <a:graphicData uri="http://schemas.openxmlformats.org/presentationml/2006/ole">
              <p:oleObj spid="_x0000_s73738" name="Equation" r:id="rId11" imgW="126720" imgH="139680" progId="">
                <p:embed/>
              </p:oleObj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5562600" y="1295400"/>
            <a:ext cx="3246438" cy="1802270"/>
            <a:chOff x="5562600" y="914400"/>
            <a:chExt cx="3246438" cy="1802270"/>
          </a:xfrm>
        </p:grpSpPr>
        <p:sp>
          <p:nvSpPr>
            <p:cNvPr id="6" name="Text Box 23"/>
            <p:cNvSpPr txBox="1">
              <a:spLocks noChangeArrowheads="1"/>
            </p:cNvSpPr>
            <p:nvPr/>
          </p:nvSpPr>
          <p:spPr bwMode="auto">
            <a:xfrm>
              <a:off x="5562600" y="914400"/>
              <a:ext cx="3246438" cy="180227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38100" algn="ctr">
              <a:solidFill>
                <a:srgbClr val="E2AC00"/>
              </a:solidFill>
              <a:prstDash val="lgDash"/>
              <a:miter lim="800000"/>
              <a:headEnd/>
              <a:tailEnd/>
            </a:ln>
          </p:spPr>
          <p:txBody>
            <a:bodyPr wrap="square" rIns="144000" bIns="14400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  <a:defRPr/>
              </a:pPr>
              <a:r>
                <a:rPr lang="ar-AE" b="1" dirty="0"/>
                <a:t>القطع الزائد هو :    مجموعــــة كل النقـــاط في المســــتوى والتــي الفرق المطلق لبعديــن ثابتيـن هو مقدار ثابت ويساوي  </a:t>
              </a:r>
              <a:endParaRPr lang="en-US" b="1" dirty="0"/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6553200" y="2209800"/>
            <a:ext cx="1397000" cy="436563"/>
          </p:xfrm>
          <a:graphic>
            <a:graphicData uri="http://schemas.openxmlformats.org/presentationml/2006/ole">
              <p:oleObj spid="_x0000_s73740" name="Equation" r:id="rId12" imgW="812520" imgH="2538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71800" y="152400"/>
            <a:ext cx="3948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محاور القطع الزائد وخطوطه التقاربية</a:t>
            </a:r>
            <a:endParaRPr lang="en-US" sz="2400" b="1" u="sng" dirty="0" smtClean="0">
              <a:solidFill>
                <a:srgbClr val="95373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1" r="18295"/>
          <a:stretch>
            <a:fillRect/>
          </a:stretch>
        </p:blipFill>
        <p:spPr bwMode="auto">
          <a:xfrm>
            <a:off x="1066799" y="1410208"/>
            <a:ext cx="4519387" cy="3581400"/>
          </a:xfrm>
          <a:prstGeom prst="rect">
            <a:avLst/>
          </a:prstGeom>
          <a:solidFill>
            <a:srgbClr val="00FF00">
              <a:alpha val="46000"/>
            </a:srgb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6096000" y="1295400"/>
            <a:ext cx="2857500" cy="96101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 algn="ctr">
            <a:solidFill>
              <a:srgbClr val="E2AC00"/>
            </a:solidFill>
            <a:prstDash val="lgDash"/>
            <a:miter lim="800000"/>
            <a:headEnd/>
            <a:tailEnd/>
          </a:ln>
        </p:spPr>
        <p:txBody>
          <a:bodyPr wrap="square" rIns="144000" bIns="144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AE" sz="2000" b="1" dirty="0"/>
              <a:t>   </a:t>
            </a:r>
            <a:r>
              <a:rPr lang="ar-AE" sz="2000" b="1" dirty="0">
                <a:solidFill>
                  <a:srgbClr val="C00000"/>
                </a:solidFill>
              </a:rPr>
              <a:t>يسمى الخطان </a:t>
            </a:r>
            <a:r>
              <a:rPr lang="en-US" sz="2000" b="1" dirty="0" smtClean="0">
                <a:solidFill>
                  <a:srgbClr val="C00000"/>
                </a:solidFill>
              </a:rPr>
              <a:t>L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1</a:t>
            </a:r>
            <a:r>
              <a:rPr lang="ar-AE" sz="2000" b="1" dirty="0" smtClean="0">
                <a:solidFill>
                  <a:srgbClr val="C00000"/>
                </a:solidFill>
              </a:rPr>
              <a:t> ،</a:t>
            </a:r>
            <a:r>
              <a:rPr lang="en-US" sz="2000" b="1" dirty="0" smtClean="0">
                <a:solidFill>
                  <a:srgbClr val="C00000"/>
                </a:solidFill>
              </a:rPr>
              <a:t>L</a:t>
            </a:r>
            <a:r>
              <a:rPr lang="en-US" sz="2000" b="1" baseline="-20000" dirty="0" smtClean="0">
                <a:solidFill>
                  <a:srgbClr val="C00000"/>
                </a:solidFill>
              </a:rPr>
              <a:t>2</a:t>
            </a:r>
            <a:r>
              <a:rPr lang="ar-AE" sz="2000" b="1" dirty="0" smtClean="0">
                <a:solidFill>
                  <a:srgbClr val="C00000"/>
                </a:solidFill>
              </a:rPr>
              <a:t>           </a:t>
            </a:r>
            <a:endParaRPr lang="ar-AE" sz="2000" b="1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ar-AE" sz="2000" b="1" dirty="0">
                <a:solidFill>
                  <a:srgbClr val="C00000"/>
                </a:solidFill>
              </a:rPr>
              <a:t>      خطان </a:t>
            </a:r>
            <a:r>
              <a:rPr lang="ar-AE" sz="2000" b="1" dirty="0" err="1">
                <a:solidFill>
                  <a:srgbClr val="C00000"/>
                </a:solidFill>
              </a:rPr>
              <a:t>تقاربيين</a:t>
            </a:r>
            <a:r>
              <a:rPr lang="ar-AE" sz="2000" b="1" dirty="0">
                <a:solidFill>
                  <a:srgbClr val="C00000"/>
                </a:solidFill>
              </a:rPr>
              <a:t> مائلين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524000" y="1410208"/>
            <a:ext cx="3581400" cy="3733800"/>
            <a:chOff x="1524000" y="1410208"/>
            <a:chExt cx="3581400" cy="3733800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rot="16200000" flipH="1">
              <a:off x="1333500" y="1600708"/>
              <a:ext cx="3733800" cy="3352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C33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5400000">
              <a:off x="1562100" y="1524508"/>
              <a:ext cx="3657600" cy="3429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C3300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25" name="Line Callout 2 (Border and Accent Bar) 24"/>
          <p:cNvSpPr/>
          <p:nvPr/>
        </p:nvSpPr>
        <p:spPr bwMode="auto">
          <a:xfrm rot="10800000" flipV="1">
            <a:off x="1219200" y="5372608"/>
            <a:ext cx="1676399" cy="494791"/>
          </a:xfrm>
          <a:prstGeom prst="accentBorderCallout2">
            <a:avLst>
              <a:gd name="adj1" fmla="val -2850"/>
              <a:gd name="adj2" fmla="val -6208"/>
              <a:gd name="adj3" fmla="val -17251"/>
              <a:gd name="adj4" fmla="val 11668"/>
              <a:gd name="adj5" fmla="val -156445"/>
              <a:gd name="adj6" fmla="val 45558"/>
            </a:avLst>
          </a:prstGeom>
          <a:noFill/>
          <a:ln w="31750" cap="flat" cmpd="dbl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 تقاربي مائل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rot="10800000">
            <a:off x="2514600" y="3315208"/>
            <a:ext cx="152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Line Callout 2 (Border and Accent Bar) 31"/>
          <p:cNvSpPr/>
          <p:nvPr/>
        </p:nvSpPr>
        <p:spPr bwMode="auto">
          <a:xfrm rot="10800000" flipV="1">
            <a:off x="3276600" y="5525008"/>
            <a:ext cx="1676399" cy="494791"/>
          </a:xfrm>
          <a:prstGeom prst="accentBorderCallout2">
            <a:avLst>
              <a:gd name="adj1" fmla="val -2850"/>
              <a:gd name="adj2" fmla="val -6208"/>
              <a:gd name="adj3" fmla="val -17251"/>
              <a:gd name="adj4" fmla="val 11668"/>
              <a:gd name="adj5" fmla="val -439653"/>
              <a:gd name="adj6" fmla="val 84519"/>
            </a:avLst>
          </a:prstGeom>
          <a:noFill/>
          <a:ln w="31750" cap="flat" cmpd="dbl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2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المحور القاطع</a:t>
            </a:r>
            <a:endParaRPr lang="en-US" sz="2400" b="1" dirty="0" smtClean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514600" y="2019808"/>
            <a:ext cx="1525588" cy="2820194"/>
            <a:chOff x="2514600" y="2019808"/>
            <a:chExt cx="1525588" cy="2820194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rot="5400000">
              <a:off x="2629694" y="3429508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bg1"/>
              </a:solidFill>
              <a:prstDash val="lgDash"/>
              <a:round/>
              <a:headEnd type="arrow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rot="5400000">
              <a:off x="1105694" y="3428714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bg1"/>
              </a:solidFill>
              <a:prstDash val="lgDash"/>
              <a:round/>
              <a:headEnd type="arrow"/>
              <a:tailEnd type="arrow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2514600" y="2553208"/>
            <a:ext cx="1524001" cy="1676399"/>
            <a:chOff x="2514600" y="2553208"/>
            <a:chExt cx="1524001" cy="1676399"/>
          </a:xfrm>
        </p:grpSpPr>
        <p:cxnSp>
          <p:nvCxnSpPr>
            <p:cNvPr id="39" name="Straight Connector 38"/>
            <p:cNvCxnSpPr/>
            <p:nvPr/>
          </p:nvCxnSpPr>
          <p:spPr bwMode="auto">
            <a:xfrm rot="10800000">
              <a:off x="2514600" y="2553208"/>
              <a:ext cx="1524000" cy="1588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bg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10800000">
              <a:off x="2514601" y="4228019"/>
              <a:ext cx="1524000" cy="1588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bg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2" name="Straight Connector 41"/>
          <p:cNvCxnSpPr/>
          <p:nvPr/>
        </p:nvCxnSpPr>
        <p:spPr bwMode="auto">
          <a:xfrm rot="5400000">
            <a:off x="2438400" y="3391408"/>
            <a:ext cx="16764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Line Callout 2 (Border and Accent Bar) 42"/>
          <p:cNvSpPr/>
          <p:nvPr/>
        </p:nvSpPr>
        <p:spPr bwMode="auto">
          <a:xfrm rot="10800000" flipH="1" flipV="1">
            <a:off x="1981200" y="1029208"/>
            <a:ext cx="1905000" cy="494791"/>
          </a:xfrm>
          <a:prstGeom prst="accentBorderCallout2">
            <a:avLst>
              <a:gd name="adj1" fmla="val -10050"/>
              <a:gd name="adj2" fmla="val -4338"/>
              <a:gd name="adj3" fmla="val 73951"/>
              <a:gd name="adj4" fmla="val -13891"/>
              <a:gd name="adj5" fmla="val 383571"/>
              <a:gd name="adj6" fmla="val 65818"/>
            </a:avLst>
          </a:prstGeom>
          <a:noFill/>
          <a:ln w="44450" cap="flat" cmpd="dbl" algn="ctr">
            <a:solidFill>
              <a:srgbClr val="0094D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2000" b="1" dirty="0" smtClean="0">
                <a:solidFill>
                  <a:srgbClr val="0094DE"/>
                </a:solidFill>
              </a:rPr>
              <a:t>المحور المرافق</a:t>
            </a:r>
            <a:endParaRPr lang="en-US" sz="2000" b="1" dirty="0" smtClean="0">
              <a:solidFill>
                <a:srgbClr val="0094DE"/>
              </a:solidFill>
            </a:endParaRP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6019800" y="2438400"/>
            <a:ext cx="2857500" cy="80712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 algn="ctr">
            <a:solidFill>
              <a:srgbClr val="E2AC00"/>
            </a:solidFill>
            <a:prstDash val="lgDash"/>
            <a:miter lim="800000"/>
            <a:headEnd/>
            <a:tailEnd/>
          </a:ln>
        </p:spPr>
        <p:txBody>
          <a:bodyPr wrap="square" rIns="144000" bIns="144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AE" sz="2000" b="1" dirty="0">
                <a:solidFill>
                  <a:srgbClr val="CC00CC"/>
                </a:solidFill>
              </a:rPr>
              <a:t>المحور القاطع </a:t>
            </a:r>
            <a:r>
              <a:rPr lang="ar-SA" sz="2000" b="1" dirty="0" smtClean="0">
                <a:solidFill>
                  <a:srgbClr val="CC00CC"/>
                </a:solidFill>
              </a:rPr>
              <a:t>: </a:t>
            </a:r>
            <a:r>
              <a:rPr lang="en-US" sz="2000" b="1" dirty="0" smtClean="0">
                <a:solidFill>
                  <a:srgbClr val="CC00CC"/>
                </a:solidFill>
              </a:rPr>
              <a:t>2a</a:t>
            </a:r>
            <a:r>
              <a:rPr lang="ar-AE" sz="2000" b="1" dirty="0" smtClean="0">
                <a:solidFill>
                  <a:srgbClr val="CC00CC"/>
                </a:solidFill>
              </a:rPr>
              <a:t>                  </a:t>
            </a:r>
            <a:r>
              <a:rPr lang="ar-AE" sz="2000" b="1" dirty="0">
                <a:solidFill>
                  <a:srgbClr val="CC00CC"/>
                </a:solidFill>
              </a:rPr>
              <a:t>القطعة الواصلة بين الرأسين</a:t>
            </a:r>
            <a:endParaRPr lang="en-US" sz="2000" b="1" dirty="0">
              <a:solidFill>
                <a:srgbClr val="CC00CC"/>
              </a:solidFill>
            </a:endParaRP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6019800" y="3581400"/>
            <a:ext cx="2857500" cy="143806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 algn="ctr">
            <a:solidFill>
              <a:srgbClr val="E2AC00"/>
            </a:solidFill>
            <a:prstDash val="lgDash"/>
            <a:miter lim="800000"/>
            <a:headEnd/>
            <a:tailEnd/>
          </a:ln>
        </p:spPr>
        <p:txBody>
          <a:bodyPr wrap="square" rIns="144000" bIns="144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AE" b="1" dirty="0">
                <a:solidFill>
                  <a:srgbClr val="00B0F0"/>
                </a:solidFill>
              </a:rPr>
              <a:t>المحور </a:t>
            </a:r>
            <a:r>
              <a:rPr lang="ar-AE" b="1" dirty="0" smtClean="0">
                <a:solidFill>
                  <a:srgbClr val="00B0F0"/>
                </a:solidFill>
              </a:rPr>
              <a:t>المرافق</a:t>
            </a:r>
            <a:r>
              <a:rPr lang="ar-SA" b="1" dirty="0" smtClean="0">
                <a:solidFill>
                  <a:srgbClr val="00B0F0"/>
                </a:solidFill>
              </a:rPr>
              <a:t> : </a:t>
            </a:r>
            <a:r>
              <a:rPr lang="en-US" b="1" dirty="0" smtClean="0">
                <a:solidFill>
                  <a:srgbClr val="00B0F0"/>
                </a:solidFill>
              </a:rPr>
              <a:t>2b</a:t>
            </a:r>
            <a:endParaRPr lang="ar-AE" b="1" dirty="0">
              <a:solidFill>
                <a:srgbClr val="00B0F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ar-AE" b="1" dirty="0">
                <a:solidFill>
                  <a:srgbClr val="00B0F0"/>
                </a:solidFill>
              </a:rPr>
              <a:t>هــو القطعة الواصلة بيـن </a:t>
            </a:r>
            <a:r>
              <a:rPr lang="ar-AE" b="1" dirty="0" err="1">
                <a:solidFill>
                  <a:srgbClr val="00B0F0"/>
                </a:solidFill>
              </a:rPr>
              <a:t>منتصفي</a:t>
            </a:r>
            <a:r>
              <a:rPr lang="ar-AE" b="1" dirty="0">
                <a:solidFill>
                  <a:srgbClr val="00B0F0"/>
                </a:solidFill>
              </a:rPr>
              <a:t> ضلعي المستطيـــــــل الموازييــــن للمحور القاطع </a:t>
            </a:r>
            <a:endParaRPr lang="en-US" b="1" dirty="0">
              <a:solidFill>
                <a:srgbClr val="00B0F0"/>
              </a:solidFill>
            </a:endParaRPr>
          </a:p>
        </p:txBody>
      </p:sp>
      <p:graphicFrame>
        <p:nvGraphicFramePr>
          <p:cNvPr id="46" name="Object 2"/>
          <p:cNvGraphicFramePr>
            <a:graphicFrameLocks noChangeAspect="1"/>
          </p:cNvGraphicFramePr>
          <p:nvPr/>
        </p:nvGraphicFramePr>
        <p:xfrm>
          <a:off x="6096000" y="5300662"/>
          <a:ext cx="2565400" cy="566738"/>
        </p:xfrm>
        <a:graphic>
          <a:graphicData uri="http://schemas.openxmlformats.org/presentationml/2006/ole">
            <p:oleObj spid="_x0000_s74759" name="Equation" r:id="rId5" imgW="749160" imgH="203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3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14877</TotalTime>
  <Words>644</Words>
  <Application>Microsoft Office PowerPoint</Application>
  <PresentationFormat>On-screen Show (4:3)</PresentationFormat>
  <Paragraphs>117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Default Design</vt:lpstr>
      <vt:lpstr>Package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MSHOME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ZIZI</dc:creator>
  <cp:lastModifiedBy>ZICO</cp:lastModifiedBy>
  <cp:revision>428</cp:revision>
  <dcterms:created xsi:type="dcterms:W3CDTF">2007-09-28T21:11:32Z</dcterms:created>
  <dcterms:modified xsi:type="dcterms:W3CDTF">2016-03-07T18:18:31Z</dcterms:modified>
</cp:coreProperties>
</file>