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72" r:id="rId4"/>
    <p:sldId id="273" r:id="rId5"/>
    <p:sldId id="278" r:id="rId6"/>
    <p:sldId id="295" r:id="rId7"/>
    <p:sldId id="279" r:id="rId8"/>
    <p:sldId id="261" r:id="rId9"/>
    <p:sldId id="262" r:id="rId10"/>
    <p:sldId id="263" r:id="rId11"/>
    <p:sldId id="280" r:id="rId12"/>
    <p:sldId id="264" r:id="rId13"/>
    <p:sldId id="281" r:id="rId14"/>
    <p:sldId id="265" r:id="rId15"/>
    <p:sldId id="282" r:id="rId16"/>
    <p:sldId id="305" r:id="rId17"/>
    <p:sldId id="266" r:id="rId18"/>
    <p:sldId id="283" r:id="rId19"/>
    <p:sldId id="267" r:id="rId20"/>
    <p:sldId id="268" r:id="rId21"/>
    <p:sldId id="259" r:id="rId22"/>
    <p:sldId id="292" r:id="rId23"/>
    <p:sldId id="293" r:id="rId24"/>
    <p:sldId id="294" r:id="rId25"/>
  </p:sldIdLst>
  <p:sldSz cx="9144000" cy="6858000" type="screen4x3"/>
  <p:notesSz cx="6854825" cy="9713913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modifyVerifier cryptProviderType="rsaAES" cryptAlgorithmClass="hash" cryptAlgorithmType="typeAny" cryptAlgorithmSid="14" spinCount="100000" saltData="9N9ij9QtVStJsorcL1RDZw==" hashData="YY/XCVseJg+AVvk6Hf5cv6jJOfsJOTqqCmZBNgulgDXxaxGKHx4YuvRlzAJkqlIXRpg3E+JgzEmjvvi6nfssG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DE"/>
    <a:srgbClr val="9FDFFF"/>
    <a:srgbClr val="CDC800"/>
    <a:srgbClr val="CC00CC"/>
    <a:srgbClr val="00FF00"/>
    <a:srgbClr val="CC3300"/>
    <a:srgbClr val="E2AC00"/>
    <a:srgbClr val="E3DA1D"/>
    <a:srgbClr val="FFB3D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4380"/>
    <p:restoredTop sz="99029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0424" cy="4856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2815" y="1"/>
            <a:ext cx="2970424" cy="4856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98842-CEAF-4666-A635-F009CD3C6F22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6532"/>
            <a:ext cx="2970424" cy="4856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2815" y="9226532"/>
            <a:ext cx="2970424" cy="4856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93CAE-31ED-4153-A5E4-E368051DC2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88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4401" y="1"/>
            <a:ext cx="2970424" cy="48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7" y="1"/>
            <a:ext cx="2970424" cy="48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4575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3" y="4614111"/>
            <a:ext cx="5483860" cy="437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4401" y="9226532"/>
            <a:ext cx="2970424" cy="48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7" y="9226532"/>
            <a:ext cx="2970424" cy="48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C4EA33F9-83E3-4CFC-9713-54BC8B76041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34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A33F9-83E3-4CFC-9713-54BC8B76041F}" type="slidenum">
              <a:rPr lang="ar-SA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C5D10-9C4A-4943-B34A-E393F15605FD}" type="slidenum">
              <a:rPr lang="ar-SA"/>
              <a:pPr/>
              <a:t>21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5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05000"/>
            <a:ext cx="6629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886200"/>
            <a:ext cx="5486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972A121-43ED-423F-BADA-B978E184E69B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3087" name="AutoShape 15"/>
          <p:cNvSpPr>
            <a:spLocks noChangeArrowheads="1"/>
          </p:cNvSpPr>
          <p:nvPr userDrawn="1"/>
        </p:nvSpPr>
        <p:spPr bwMode="auto">
          <a:xfrm rot="-5400000">
            <a:off x="4800600" y="2133600"/>
            <a:ext cx="76200" cy="861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3088" name="Group 16"/>
          <p:cNvGrpSpPr>
            <a:grpSpLocks/>
          </p:cNvGrpSpPr>
          <p:nvPr userDrawn="1"/>
        </p:nvGrpSpPr>
        <p:grpSpPr bwMode="auto">
          <a:xfrm>
            <a:off x="533400" y="0"/>
            <a:ext cx="381000" cy="6400800"/>
            <a:chOff x="371" y="131"/>
            <a:chExt cx="960" cy="10440"/>
          </a:xfrm>
        </p:grpSpPr>
        <p:sp>
          <p:nvSpPr>
            <p:cNvPr id="3089" name="AutoShape 17"/>
            <p:cNvSpPr>
              <a:spLocks noChangeArrowheads="1"/>
            </p:cNvSpPr>
            <p:nvPr/>
          </p:nvSpPr>
          <p:spPr bwMode="auto">
            <a:xfrm>
              <a:off x="851" y="131"/>
              <a:ext cx="480" cy="99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>
              <a:off x="611" y="131"/>
              <a:ext cx="480" cy="100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>
              <a:off x="491" y="131"/>
              <a:ext cx="360" cy="102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72F">
                    <a:gamma/>
                    <a:shade val="46275"/>
                    <a:invGamma/>
                  </a:srgbClr>
                </a:gs>
                <a:gs pos="50000">
                  <a:srgbClr val="FF972F"/>
                </a:gs>
                <a:gs pos="100000">
                  <a:srgbClr val="FF972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>
              <a:off x="371" y="131"/>
              <a:ext cx="240" cy="104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>
                    <a:gamma/>
                    <a:shade val="46275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3" descr="sing_aziza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6096000"/>
            <a:ext cx="668261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4E118-FC13-4385-95F4-B555C520BDC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676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304800"/>
            <a:ext cx="4876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D89E0-BA4B-437E-AF0F-550BA203926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5D3EC-F354-4E1B-9079-84FF9038D07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54F7C-B828-48A4-8602-C05BDFE00AD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3276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276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50843-4C15-4521-8FE5-9CDA18710DF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0137E-8436-43D9-ABA6-ECEAA77D060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E0CC7-59F3-4C17-B37A-F2062809A20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4B3E0-AA62-4FA8-9D77-E92373AAD7B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C7CF5-DCFE-4E07-B294-FA1E7445B62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6415E-CCCD-4D94-A0CF-E9890DD426B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3048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600200"/>
            <a:ext cx="6705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CAFA2BBA-D51B-45C7-8ED8-43D90AC72224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 rot="-5400000">
            <a:off x="5257800" y="2590800"/>
            <a:ext cx="76200" cy="769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1447800" y="0"/>
            <a:ext cx="381000" cy="6400800"/>
            <a:chOff x="371" y="131"/>
            <a:chExt cx="960" cy="10440"/>
          </a:xfrm>
        </p:grpSpPr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851" y="131"/>
              <a:ext cx="480" cy="99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611" y="131"/>
              <a:ext cx="480" cy="100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491" y="131"/>
              <a:ext cx="360" cy="102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72F">
                    <a:gamma/>
                    <a:shade val="46275"/>
                    <a:invGamma/>
                  </a:srgbClr>
                </a:gs>
                <a:gs pos="50000">
                  <a:srgbClr val="FF972F"/>
                </a:gs>
                <a:gs pos="100000">
                  <a:srgbClr val="FF972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371" y="131"/>
              <a:ext cx="240" cy="104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>
                    <a:gamma/>
                    <a:shade val="46275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9" name="Picture 15" descr="شعار رياضيات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676400"/>
            <a:ext cx="1128713" cy="1371600"/>
          </a:xfrm>
          <a:prstGeom prst="rect">
            <a:avLst/>
          </a:prstGeom>
          <a:noFill/>
        </p:spPr>
      </p:pic>
      <p:pic>
        <p:nvPicPr>
          <p:cNvPr id="15" name="Picture 14" descr="sing_aziza_1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28600" y="5715000"/>
            <a:ext cx="1142999" cy="9173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</p:bldLst>
  </p:timing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5.wmf"/><Relationship Id="rId3" Type="http://schemas.openxmlformats.org/officeDocument/2006/relationships/image" Target="../media/image21.png"/><Relationship Id="rId7" Type="http://schemas.openxmlformats.org/officeDocument/2006/relationships/image" Target="../media/image29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emf"/><Relationship Id="rId11" Type="http://schemas.openxmlformats.org/officeDocument/2006/relationships/image" Target="../media/image24.wmf"/><Relationship Id="rId5" Type="http://schemas.openxmlformats.org/officeDocument/2006/relationships/image" Target="../media/image27.e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6.emf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9.bin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5.w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11" Type="http://schemas.openxmlformats.org/officeDocument/2006/relationships/image" Target="../media/image34.wmf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14.bin"/><Relationship Id="rId4" Type="http://schemas.openxmlformats.org/officeDocument/2006/relationships/slide" Target="slide13.xml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1.pn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11" Type="http://schemas.openxmlformats.org/officeDocument/2006/relationships/image" Target="../media/image40.wmf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1.bin"/><Relationship Id="rId4" Type="http://schemas.openxmlformats.org/officeDocument/2006/relationships/slide" Target="slide13.xml"/><Relationship Id="rId9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3.wmf"/><Relationship Id="rId4" Type="http://schemas.openxmlformats.org/officeDocument/2006/relationships/slide" Target="slide13.xml"/><Relationship Id="rId9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8.w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11" Type="http://schemas.openxmlformats.org/officeDocument/2006/relationships/image" Target="../media/image47.wmf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29.bin"/><Relationship Id="rId4" Type="http://schemas.openxmlformats.org/officeDocument/2006/relationships/slide" Target="slide13.xml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38.bin"/><Relationship Id="rId3" Type="http://schemas.openxmlformats.org/officeDocument/2006/relationships/image" Target="../media/image21.png"/><Relationship Id="rId7" Type="http://schemas.openxmlformats.org/officeDocument/2006/relationships/image" Target="../media/image60.e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59.emf"/><Relationship Id="rId11" Type="http://schemas.openxmlformats.org/officeDocument/2006/relationships/image" Target="../media/image52.wmf"/><Relationship Id="rId5" Type="http://schemas.openxmlformats.org/officeDocument/2006/relationships/image" Target="../media/image58.emf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56.wmf"/><Relationship Id="rId4" Type="http://schemas.openxmlformats.org/officeDocument/2006/relationships/image" Target="../media/image57.emf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3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43.bin"/><Relationship Id="rId3" Type="http://schemas.openxmlformats.org/officeDocument/2006/relationships/image" Target="../media/image21.png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63.wmf"/><Relationship Id="rId4" Type="http://schemas.openxmlformats.org/officeDocument/2006/relationships/slide" Target="slide13.xml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6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8.emf"/><Relationship Id="rId5" Type="http://schemas.openxmlformats.org/officeDocument/2006/relationships/image" Target="../media/image66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6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ftschools.com/math/algebra_2/conic_sections/" TargetMode="External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46.bin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ee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7315200" cy="63436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99" b="26530"/>
          <a:stretch>
            <a:fillRect/>
          </a:stretch>
        </p:blipFill>
        <p:spPr bwMode="auto">
          <a:xfrm>
            <a:off x="0" y="0"/>
            <a:ext cx="533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905000" y="152400"/>
            <a:ext cx="6048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AE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الصورة القياسية لمعادلة القطع المكافئ الذي رأسه </a:t>
            </a:r>
            <a:r>
              <a:rPr lang="en-US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(0,0)</a:t>
            </a:r>
            <a:r>
              <a:rPr lang="ar-AE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685800"/>
          <a:ext cx="7924800" cy="5638800"/>
        </p:xfrm>
        <a:graphic>
          <a:graphicData uri="http://schemas.openxmlformats.org/drawingml/2006/table">
            <a:tbl>
              <a:tblPr rtl="1"/>
              <a:tblGrid>
                <a:gridCol w="1008798"/>
                <a:gridCol w="1741226"/>
                <a:gridCol w="1716775"/>
                <a:gridCol w="1853251"/>
                <a:gridCol w="1604750"/>
              </a:tblGrid>
              <a:tr h="17526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شكل القطع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معادلة القطع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AE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الرأس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(0,0)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(0,0)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فتحة القطع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نحو 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ar-AE" sz="24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+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نحو 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ar-AE" sz="24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_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نحو 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ar-AE" sz="24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+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نحو</a:t>
                      </a:r>
                      <a:r>
                        <a:rPr lang="ar-AE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ar-AE" sz="24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خط التماثل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البؤرة</a:t>
                      </a:r>
                      <a:endParaRPr lang="en-U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(         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, 0 )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( 0 , 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       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الدليل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x = - 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y = - 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4" cstate="print"/>
          <a:srcRect l="13544" t="11682" r="32098" b="10815"/>
          <a:stretch>
            <a:fillRect/>
          </a:stretch>
        </p:blipFill>
        <p:spPr bwMode="auto">
          <a:xfrm>
            <a:off x="6248400" y="914400"/>
            <a:ext cx="1305600" cy="1295400"/>
          </a:xfrm>
          <a:prstGeom prst="rect">
            <a:avLst/>
          </a:prstGeom>
          <a:noFill/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5" cstate="print"/>
          <a:srcRect l="14803" t="14029" r="38857" b="13164"/>
          <a:stretch>
            <a:fillRect/>
          </a:stretch>
        </p:blipFill>
        <p:spPr bwMode="auto">
          <a:xfrm>
            <a:off x="4724400" y="838200"/>
            <a:ext cx="1323975" cy="1457325"/>
          </a:xfrm>
          <a:prstGeom prst="rect">
            <a:avLst/>
          </a:prstGeom>
          <a:noFill/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6" cstate="print"/>
          <a:srcRect l="22357" t="18721" r="35153" b="24905"/>
          <a:stretch>
            <a:fillRect/>
          </a:stretch>
        </p:blipFill>
        <p:spPr bwMode="auto">
          <a:xfrm>
            <a:off x="2743200" y="838200"/>
            <a:ext cx="1409700" cy="1314450"/>
          </a:xfrm>
          <a:prstGeom prst="rect">
            <a:avLst/>
          </a:prstGeom>
          <a:noFill/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7" cstate="print"/>
          <a:srcRect l="19934" t="16376" r="34241" b="20209"/>
          <a:stretch>
            <a:fillRect/>
          </a:stretch>
        </p:blipFill>
        <p:spPr bwMode="auto">
          <a:xfrm>
            <a:off x="1143000" y="838200"/>
            <a:ext cx="1333500" cy="1285875"/>
          </a:xfrm>
          <a:prstGeom prst="rect">
            <a:avLst/>
          </a:prstGeom>
          <a:noFill/>
        </p:spPr>
      </p:pic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5334000" y="2438400"/>
          <a:ext cx="1524000" cy="562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Equation" r:id="rId8" imgW="495085" imgH="228501" progId="Equation.3">
                  <p:embed/>
                </p:oleObj>
              </mc:Choice>
              <mc:Fallback>
                <p:oleObj name="Equation" r:id="rId8" imgW="495085" imgH="228501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438400"/>
                        <a:ext cx="1524000" cy="5627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1905000" y="2488721"/>
          <a:ext cx="1524000" cy="483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Equation" r:id="rId10" imgW="508000" imgH="228600" progId="Equation.3">
                  <p:embed/>
                </p:oleObj>
              </mc:Choice>
              <mc:Fallback>
                <p:oleObj name="Equation" r:id="rId10" imgW="5080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88721"/>
                        <a:ext cx="1524000" cy="4830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6553200" y="5638800"/>
          <a:ext cx="387928" cy="609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12" imgW="228501" imgH="393529" progId="Equation.3">
                  <p:embed/>
                </p:oleObj>
              </mc:Choice>
              <mc:Fallback>
                <p:oleObj name="Equation" r:id="rId12" imgW="228501" imgH="39352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638800"/>
                        <a:ext cx="387928" cy="6096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5715000" y="4651375"/>
          <a:ext cx="5334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Equation" r:id="rId14" imgW="228501" imgH="393529" progId="Equation.3">
                  <p:embed/>
                </p:oleObj>
              </mc:Choice>
              <mc:Fallback>
                <p:oleObj name="Equation" r:id="rId14" imgW="228501" imgH="39352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651375"/>
                        <a:ext cx="533400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2667000" y="4648200"/>
          <a:ext cx="53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Equation" r:id="rId15" imgW="228501" imgH="393529" progId="Equation.3">
                  <p:embed/>
                </p:oleObj>
              </mc:Choice>
              <mc:Fallback>
                <p:oleObj name="Equation" r:id="rId15" imgW="228501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48200"/>
                        <a:ext cx="533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048000" y="5651500"/>
          <a:ext cx="533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Equation" r:id="rId16" imgW="228501" imgH="393529" progId="Equation.3">
                  <p:embed/>
                </p:oleObj>
              </mc:Choice>
              <mc:Fallback>
                <p:oleObj name="Equation" r:id="rId16" imgW="228501" imgH="39352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651500"/>
                        <a:ext cx="5334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 bwMode="auto">
          <a:xfrm>
            <a:off x="4953000" y="2438400"/>
            <a:ext cx="2514600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295400" y="5638800"/>
            <a:ext cx="2514600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953000" y="5638800"/>
            <a:ext cx="2514600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371600" y="4648200"/>
            <a:ext cx="2514600" cy="6858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953000" y="4648200"/>
            <a:ext cx="2514600" cy="6858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1371600" y="2438400"/>
            <a:ext cx="2514600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876800" y="3124200"/>
            <a:ext cx="2514600" cy="76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371600" y="3124200"/>
            <a:ext cx="2514600" cy="76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953000" y="3962400"/>
            <a:ext cx="25146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447800" y="3962400"/>
            <a:ext cx="22098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00200" y="533400"/>
            <a:ext cx="5680081" cy="461665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AE" sz="2000" b="1" u="none" dirty="0">
                <a:latin typeface="Arial" charset="0"/>
              </a:rPr>
              <a:t>أوجد معادلة القطع المكافئ الذي بؤرته </a:t>
            </a:r>
            <a:r>
              <a:rPr lang="en-US" sz="2000" b="1" u="none" dirty="0" smtClean="0">
                <a:latin typeface="Arial" charset="0"/>
              </a:rPr>
              <a:t>( 0, -2 )</a:t>
            </a:r>
            <a:r>
              <a:rPr lang="ar-AE" sz="2000" b="1" u="none" dirty="0" smtClean="0">
                <a:latin typeface="Arial" charset="0"/>
              </a:rPr>
              <a:t> ودليله</a:t>
            </a:r>
            <a:r>
              <a:rPr lang="en-US" sz="2000" b="1" u="none" dirty="0" smtClean="0">
                <a:latin typeface="Arial" charset="0"/>
              </a:rPr>
              <a:t> y= 2 </a:t>
            </a:r>
            <a:endParaRPr lang="en-US" sz="2000" b="1" u="none" dirty="0">
              <a:latin typeface="Arial" charset="0"/>
            </a:endParaRPr>
          </a:p>
        </p:txBody>
      </p:sp>
      <p:sp>
        <p:nvSpPr>
          <p:cNvPr id="7" name="AutoShap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20148777">
            <a:off x="7546148" y="245507"/>
            <a:ext cx="1352505" cy="719138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ar-AE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( 1 )</a:t>
            </a:r>
          </a:p>
        </p:txBody>
      </p:sp>
      <p:sp>
        <p:nvSpPr>
          <p:cNvPr id="14" name="AutoShape 25"/>
          <p:cNvSpPr>
            <a:spLocks noChangeArrowheads="1"/>
          </p:cNvSpPr>
          <p:nvPr/>
        </p:nvSpPr>
        <p:spPr bwMode="auto">
          <a:xfrm rot="1971523">
            <a:off x="7844580" y="1263695"/>
            <a:ext cx="971550" cy="833438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ar-A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الحل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219200" y="2514600"/>
          <a:ext cx="6456361" cy="938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Equation" r:id="rId5" imgW="2361960" imgH="431640" progId="Equation.3">
                  <p:embed/>
                </p:oleObj>
              </mc:Choice>
              <mc:Fallback>
                <p:oleObj name="Equation" r:id="rId5" imgW="236196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6456361" cy="938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752600" y="3886200"/>
          <a:ext cx="4910138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Equation" r:id="rId7" imgW="1295280" imgH="393480" progId="Equation.3">
                  <p:embed/>
                </p:oleObj>
              </mc:Choice>
              <mc:Fallback>
                <p:oleObj name="Equation" r:id="rId7" imgW="1295280" imgH="393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86200"/>
                        <a:ext cx="4910138" cy="1243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99" b="26530"/>
          <a:stretch>
            <a:fillRect/>
          </a:stretch>
        </p:blipFill>
        <p:spPr bwMode="auto">
          <a:xfrm>
            <a:off x="0" y="0"/>
            <a:ext cx="533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90800" y="908066"/>
            <a:ext cx="4575163" cy="427746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AE" sz="2000" b="1" u="none" dirty="0">
                <a:latin typeface="Arial" charset="0"/>
              </a:rPr>
              <a:t>أوجد البؤرة والدليل للقطع </a:t>
            </a:r>
            <a:r>
              <a:rPr lang="ar-AE" sz="2000" b="1" u="none" dirty="0" smtClean="0">
                <a:latin typeface="Arial" charset="0"/>
              </a:rPr>
              <a:t>المكافئ</a:t>
            </a:r>
            <a:endParaRPr lang="en-US" sz="2000" b="1" u="none" dirty="0">
              <a:latin typeface="Arial" charset="0"/>
            </a:endParaRPr>
          </a:p>
        </p:txBody>
      </p:sp>
      <p:sp>
        <p:nvSpPr>
          <p:cNvPr id="8" name="AutoShap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20148777">
            <a:off x="7546148" y="245507"/>
            <a:ext cx="1352505" cy="719138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ar-AE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24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438400" y="838200"/>
          <a:ext cx="1600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Equation" r:id="rId5" imgW="495000" imgH="228600" progId="Equation.3">
                  <p:embed/>
                </p:oleObj>
              </mc:Choice>
              <mc:Fallback>
                <p:oleObj name="Equation" r:id="rId5" imgW="4950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838200"/>
                        <a:ext cx="16002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25"/>
          <p:cNvSpPr>
            <a:spLocks noChangeArrowheads="1"/>
          </p:cNvSpPr>
          <p:nvPr/>
        </p:nvSpPr>
        <p:spPr bwMode="auto">
          <a:xfrm rot="1971523">
            <a:off x="7844580" y="1263695"/>
            <a:ext cx="971550" cy="833438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ar-A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الحل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6629400" y="4191000"/>
            <a:ext cx="1782763" cy="487959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square" tIns="10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AE" sz="2800" b="1" u="none" dirty="0">
                <a:latin typeface="Arial" charset="0"/>
              </a:rPr>
              <a:t>البؤرة هي : </a:t>
            </a:r>
            <a:endParaRPr lang="en-US" sz="2800" b="1" u="none" dirty="0">
              <a:latin typeface="Arial" charset="0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5867400" y="5410200"/>
            <a:ext cx="2667000" cy="426404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square" tIns="10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AE" sz="2400" b="1" u="none" dirty="0">
                <a:latin typeface="Arial" charset="0"/>
              </a:rPr>
              <a:t>والدليل هو المستقيم :  </a:t>
            </a:r>
            <a:endParaRPr lang="en-US" sz="2400" b="1" u="none" dirty="0">
              <a:latin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81200" y="1752600"/>
            <a:ext cx="5471161" cy="566738"/>
            <a:chOff x="1981200" y="1752600"/>
            <a:chExt cx="5471161" cy="566738"/>
          </a:xfrm>
        </p:grpSpPr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2362200" y="1905000"/>
              <a:ext cx="3819525" cy="361948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prstDash val="dash"/>
              <a:miter lim="800000"/>
              <a:headEnd/>
              <a:tailEnd/>
            </a:ln>
          </p:spPr>
          <p:txBody>
            <a:bodyPr tIns="108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ar-AE" sz="2000" b="1" u="none" dirty="0">
                  <a:latin typeface="Arial" charset="0"/>
                </a:rPr>
                <a:t>على الصورة                         </a:t>
              </a:r>
              <a:r>
                <a:rPr lang="ar-AE" sz="2000" b="1" u="none" dirty="0" smtClean="0">
                  <a:latin typeface="Arial" charset="0"/>
                </a:rPr>
                <a:t>حيث</a:t>
              </a:r>
              <a:r>
                <a:rPr lang="en-US" sz="2000" b="1" u="none" dirty="0" smtClean="0">
                  <a:latin typeface="Arial" charset="0"/>
                </a:rPr>
                <a:t> </a:t>
              </a:r>
              <a:r>
                <a:rPr lang="ar-SA" sz="2000" b="1" u="none" dirty="0" smtClean="0">
                  <a:latin typeface="Arial" charset="0"/>
                </a:rPr>
                <a:t> </a:t>
              </a:r>
              <a:r>
                <a:rPr lang="ar-AE" sz="2000" b="1" u="none" dirty="0" smtClean="0">
                  <a:latin typeface="Arial" charset="0"/>
                </a:rPr>
                <a:t> </a:t>
              </a:r>
              <a:endParaRPr lang="en-US" sz="2000" b="1" u="none" dirty="0">
                <a:latin typeface="Arial" charset="0"/>
              </a:endParaRPr>
            </a:p>
          </p:txBody>
        </p:sp>
        <p:graphicFrame>
          <p:nvGraphicFramePr>
            <p:cNvPr id="32778" name="Object 10"/>
            <p:cNvGraphicFramePr>
              <a:graphicFrameLocks noChangeAspect="1"/>
            </p:cNvGraphicFramePr>
            <p:nvPr/>
          </p:nvGraphicFramePr>
          <p:xfrm>
            <a:off x="6172200" y="1752600"/>
            <a:ext cx="1280161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5" name="Equation" r:id="rId7" imgW="495000" imgH="228600" progId="Equation.3">
                    <p:embed/>
                  </p:oleObj>
                </mc:Choice>
                <mc:Fallback>
                  <p:oleObj name="Equation" r:id="rId7" imgW="495000" imgH="2286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200" y="1752600"/>
                          <a:ext cx="1280161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9" name="Object 11"/>
            <p:cNvGraphicFramePr>
              <a:graphicFrameLocks noChangeAspect="1"/>
            </p:cNvGraphicFramePr>
            <p:nvPr/>
          </p:nvGraphicFramePr>
          <p:xfrm>
            <a:off x="3505201" y="1828800"/>
            <a:ext cx="1295400" cy="49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6" name="Equation" r:id="rId8" imgW="482400" imgH="228600" progId="Equation.3">
                    <p:embed/>
                  </p:oleObj>
                </mc:Choice>
                <mc:Fallback>
                  <p:oleObj name="Equation" r:id="rId8" imgW="482400" imgH="2286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201" y="1828800"/>
                          <a:ext cx="1295400" cy="490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80" name="Object 12"/>
            <p:cNvGraphicFramePr>
              <a:graphicFrameLocks noChangeAspect="1"/>
            </p:cNvGraphicFramePr>
            <p:nvPr/>
          </p:nvGraphicFramePr>
          <p:xfrm>
            <a:off x="1981200" y="1828800"/>
            <a:ext cx="822325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7" name="Equation" r:id="rId10" imgW="355320" imgH="177480" progId="Equation.3">
                    <p:embed/>
                  </p:oleObj>
                </mc:Choice>
                <mc:Fallback>
                  <p:oleObj name="Equation" r:id="rId10" imgW="355320" imgH="17748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00" y="1828800"/>
                          <a:ext cx="822325" cy="4048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114800" y="2667000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Equation" r:id="rId12" imgW="914400" imgH="419040" progId="Equation.3">
                  <p:embed/>
                </p:oleObj>
              </mc:Choice>
              <mc:Fallback>
                <p:oleObj name="Equation" r:id="rId12" imgW="914400" imgH="419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667000"/>
                        <a:ext cx="2362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667000" y="3962400"/>
          <a:ext cx="22860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Equation" r:id="rId14" imgW="939600" imgH="393480" progId="Equation.3">
                  <p:embed/>
                </p:oleObj>
              </mc:Choice>
              <mc:Fallback>
                <p:oleObj name="Equation" r:id="rId14" imgW="939600" imgH="3934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962400"/>
                        <a:ext cx="2286000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667000" y="5181600"/>
          <a:ext cx="28956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Equation" r:id="rId16" imgW="1231560" imgH="393480" progId="Equation.3">
                  <p:embed/>
                </p:oleObj>
              </mc:Choice>
              <mc:Fallback>
                <p:oleObj name="Equation" r:id="rId16" imgW="1231560" imgH="3934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81600"/>
                        <a:ext cx="2895600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99" b="26530"/>
          <a:stretch>
            <a:fillRect/>
          </a:stretch>
        </p:blipFill>
        <p:spPr bwMode="auto">
          <a:xfrm>
            <a:off x="0" y="0"/>
            <a:ext cx="533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20148777">
            <a:off x="7546148" y="245507"/>
            <a:ext cx="1352505" cy="719138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ar-AE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24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4" name="AutoShape 25"/>
          <p:cNvSpPr>
            <a:spLocks noChangeArrowheads="1"/>
          </p:cNvSpPr>
          <p:nvPr/>
        </p:nvSpPr>
        <p:spPr bwMode="auto">
          <a:xfrm rot="1971523">
            <a:off x="7844580" y="1263695"/>
            <a:ext cx="971550" cy="833438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ar-A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الحل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31913" y="625475"/>
            <a:ext cx="5689600" cy="1066800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35000"/>
              </a:lnSpc>
              <a:spcBef>
                <a:spcPct val="50000"/>
              </a:spcBef>
            </a:pPr>
            <a:r>
              <a:rPr lang="ar-AE" sz="2000" b="1" u="none" dirty="0">
                <a:latin typeface="Arial" charset="0"/>
              </a:rPr>
              <a:t>أوجد في الصورة القياسية معادلة القطع المكافئ  حيث دليله </a:t>
            </a:r>
          </a:p>
          <a:p>
            <a:pPr algn="r">
              <a:lnSpc>
                <a:spcPct val="135000"/>
              </a:lnSpc>
              <a:spcBef>
                <a:spcPct val="50000"/>
              </a:spcBef>
            </a:pPr>
            <a:r>
              <a:rPr lang="ar-AE" sz="2000" b="1" u="none" dirty="0">
                <a:latin typeface="Arial" charset="0"/>
              </a:rPr>
              <a:t> هو المستقيم </a:t>
            </a:r>
            <a:r>
              <a:rPr lang="ar-SA" sz="2000" b="1" u="none" dirty="0" smtClean="0">
                <a:latin typeface="Arial" charset="0"/>
              </a:rPr>
              <a:t>      </a:t>
            </a:r>
            <a:r>
              <a:rPr lang="en-US" sz="2000" b="1" u="none" dirty="0" smtClean="0">
                <a:latin typeface="Arial" charset="0"/>
              </a:rPr>
              <a:t>        </a:t>
            </a:r>
            <a:r>
              <a:rPr lang="ar-SA" sz="2000" b="1" u="none" dirty="0" smtClean="0">
                <a:latin typeface="Arial" charset="0"/>
              </a:rPr>
              <a:t>        وبؤرته </a:t>
            </a:r>
            <a:r>
              <a:rPr lang="en-US" sz="2000" b="1" u="none" dirty="0" smtClean="0">
                <a:latin typeface="Arial" charset="0"/>
              </a:rPr>
              <a:t> (0,4)  </a:t>
            </a:r>
            <a:r>
              <a:rPr lang="ar-SA" sz="2000" b="1" u="none" dirty="0" smtClean="0">
                <a:latin typeface="Arial" charset="0"/>
              </a:rPr>
              <a:t>     </a:t>
            </a:r>
            <a:endParaRPr lang="en-US" sz="2000" b="1" u="none" dirty="0">
              <a:latin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419600" y="1219200"/>
          <a:ext cx="121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Equation" r:id="rId5" imgW="444240" imgH="203040" progId="Equation.3">
                  <p:embed/>
                </p:oleObj>
              </mc:Choice>
              <mc:Fallback>
                <p:oleObj name="Equation" r:id="rId5" imgW="44424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219200"/>
                        <a:ext cx="1219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905000" y="2133600"/>
            <a:ext cx="6019800" cy="533400"/>
            <a:chOff x="1905000" y="2133600"/>
            <a:chExt cx="6019800" cy="533400"/>
          </a:xfrm>
        </p:grpSpPr>
        <p:sp>
          <p:nvSpPr>
            <p:cNvPr id="7" name="Rectangle 6"/>
            <p:cNvSpPr/>
            <p:nvPr/>
          </p:nvSpPr>
          <p:spPr>
            <a:xfrm>
              <a:off x="1905000" y="2133600"/>
              <a:ext cx="6019800" cy="521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5000"/>
                </a:lnSpc>
                <a:spcBef>
                  <a:spcPct val="50000"/>
                </a:spcBef>
              </a:pPr>
              <a:r>
                <a:rPr lang="ar-AE" sz="2000" b="1" dirty="0" smtClean="0">
                  <a:latin typeface="Arial" charset="0"/>
                </a:rPr>
                <a:t>الدليل هو                     وهو مستقيم أفقي  والبؤرة  تقع إلى الأعلى </a:t>
              </a:r>
              <a:endParaRPr lang="ar-AE" sz="2000" b="1" dirty="0">
                <a:latin typeface="Arial" charset="0"/>
              </a:endParaRPr>
            </a:p>
          </p:txBody>
        </p:sp>
        <p:graphicFrame>
          <p:nvGraphicFramePr>
            <p:cNvPr id="31746" name="Object 2"/>
            <p:cNvGraphicFramePr>
              <a:graphicFrameLocks noChangeAspect="1"/>
            </p:cNvGraphicFramePr>
            <p:nvPr/>
          </p:nvGraphicFramePr>
          <p:xfrm>
            <a:off x="5791200" y="2209800"/>
            <a:ext cx="12192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2" name="Equation" r:id="rId7" imgW="444240" imgH="203040" progId="Equation.3">
                    <p:embed/>
                  </p:oleObj>
                </mc:Choice>
                <mc:Fallback>
                  <p:oleObj name="Equation" r:id="rId7" imgW="444240" imgH="203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1200" y="2209800"/>
                          <a:ext cx="12192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مربع نص 19"/>
          <p:cNvSpPr txBox="1">
            <a:spLocks noChangeArrowheads="1"/>
          </p:cNvSpPr>
          <p:nvPr/>
        </p:nvSpPr>
        <p:spPr bwMode="auto">
          <a:xfrm>
            <a:off x="3048000" y="2819400"/>
            <a:ext cx="45720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55000"/>
              </a:lnSpc>
              <a:spcBef>
                <a:spcPct val="50000"/>
              </a:spcBef>
            </a:pPr>
            <a:r>
              <a:rPr lang="ar-AE" sz="2000" b="1" u="none" dirty="0">
                <a:latin typeface="Arial" charset="0"/>
              </a:rPr>
              <a:t>القطع له خط تماثل رأسي ومفتوح إلى الأعلى </a:t>
            </a:r>
            <a:endParaRPr lang="en-US" sz="2000" b="1" u="none" dirty="0">
              <a:latin typeface="Arial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714500" y="3786188"/>
            <a:ext cx="6124575" cy="473075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tIns="10800">
            <a:spAutoFit/>
          </a:bodyPr>
          <a:lstStyle/>
          <a:p>
            <a:pPr algn="r">
              <a:lnSpc>
                <a:spcPct val="155000"/>
              </a:lnSpc>
              <a:spcBef>
                <a:spcPct val="50000"/>
              </a:spcBef>
            </a:pPr>
            <a:endParaRPr lang="en-US" sz="2000" b="1" u="none">
              <a:latin typeface="Arial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524000" y="3505200"/>
          <a:ext cx="457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Equation" r:id="rId8" imgW="1498320" imgH="393480" progId="Equation.3">
                  <p:embed/>
                </p:oleObj>
              </mc:Choice>
              <mc:Fallback>
                <p:oleObj name="Equation" r:id="rId8" imgW="149832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05200"/>
                        <a:ext cx="45720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676400" y="5055870"/>
          <a:ext cx="3657600" cy="113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Equation" r:id="rId10" imgW="1269720" imgH="393480" progId="Equation.3">
                  <p:embed/>
                </p:oleObj>
              </mc:Choice>
              <mc:Fallback>
                <p:oleObj name="Equation" r:id="rId10" imgW="126972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055870"/>
                        <a:ext cx="3657600" cy="11338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99" b="26530"/>
          <a:stretch>
            <a:fillRect/>
          </a:stretch>
        </p:blipFill>
        <p:spPr bwMode="auto">
          <a:xfrm>
            <a:off x="0" y="0"/>
            <a:ext cx="533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71600" y="609600"/>
            <a:ext cx="6398250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ar-AE" sz="2400" b="1" dirty="0" smtClean="0">
                <a:latin typeface="Arial" charset="0"/>
              </a:rPr>
              <a:t>أوجد معادلة القطع المكافئ الذي بؤرته              ودليله 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4" name="AutoShap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20148777">
            <a:off x="7703540" y="245507"/>
            <a:ext cx="1352505" cy="719138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ar-AE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24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5" name="AutoShape 25"/>
          <p:cNvSpPr>
            <a:spLocks noChangeArrowheads="1"/>
          </p:cNvSpPr>
          <p:nvPr/>
        </p:nvSpPr>
        <p:spPr bwMode="auto">
          <a:xfrm rot="1971523">
            <a:off x="7844580" y="1263695"/>
            <a:ext cx="971550" cy="833438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ar-A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الحل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81300" y="533400"/>
          <a:ext cx="1104900" cy="716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Equation" r:id="rId5" imgW="380880" imgH="393480" progId="Equation.3">
                  <p:embed/>
                </p:oleObj>
              </mc:Choice>
              <mc:Fallback>
                <p:oleObj name="Equation" r:id="rId5" imgW="38088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533400"/>
                        <a:ext cx="1104900" cy="716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90600" y="609600"/>
          <a:ext cx="1143000" cy="63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Equation" r:id="rId7" imgW="482400" imgH="393480" progId="Equation.3">
                  <p:embed/>
                </p:oleObj>
              </mc:Choice>
              <mc:Fallback>
                <p:oleObj name="Equation" r:id="rId7" imgW="4824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09600"/>
                        <a:ext cx="1143000" cy="6309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371600" y="2209800"/>
          <a:ext cx="5943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Equation" r:id="rId9" imgW="2095200" imgH="393480" progId="Equation.3">
                  <p:embed/>
                </p:oleObj>
              </mc:Choice>
              <mc:Fallback>
                <p:oleObj name="Equation" r:id="rId9" imgW="20952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09800"/>
                        <a:ext cx="59436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752600" y="3657600"/>
          <a:ext cx="1905000" cy="25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Equation" r:id="rId11" imgW="482400" imgH="736560" progId="Equation.3">
                  <p:embed/>
                </p:oleObj>
              </mc:Choice>
              <mc:Fallback>
                <p:oleObj name="Equation" r:id="rId11" imgW="482400" imgH="7365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57600"/>
                        <a:ext cx="1905000" cy="25587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99" b="26530"/>
          <a:stretch>
            <a:fillRect/>
          </a:stretch>
        </p:blipFill>
        <p:spPr bwMode="auto">
          <a:xfrm>
            <a:off x="0" y="0"/>
            <a:ext cx="533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57175" y="381000"/>
            <a:ext cx="3637534" cy="494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ar-AE" sz="2400" b="1" dirty="0" smtClean="0">
                <a:latin typeface="Arial" charset="0"/>
              </a:rPr>
              <a:t>أوجد البؤرة والدليل للقطع المكافئ 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4" name="AutoShap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20148777">
            <a:off x="7703540" y="245507"/>
            <a:ext cx="1352505" cy="719138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ar-AE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24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5" name="AutoShape 25"/>
          <p:cNvSpPr>
            <a:spLocks noChangeArrowheads="1"/>
          </p:cNvSpPr>
          <p:nvPr/>
        </p:nvSpPr>
        <p:spPr bwMode="auto">
          <a:xfrm rot="1971523">
            <a:off x="7844580" y="1263695"/>
            <a:ext cx="971550" cy="833438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ar-A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الحل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6000" y="381000"/>
          <a:ext cx="1689100" cy="61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Equation" r:id="rId5" imgW="482400" imgH="228600" progId="Equation.3">
                  <p:embed/>
                </p:oleObj>
              </mc:Choice>
              <mc:Fallback>
                <p:oleObj name="Equation" r:id="rId5" imgW="48240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1000"/>
                        <a:ext cx="1689100" cy="6196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5181600" y="3962400"/>
            <a:ext cx="2827338" cy="487959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square" tIns="10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AE" sz="2800" b="1" u="none" dirty="0">
                <a:latin typeface="Arial" charset="0"/>
              </a:rPr>
              <a:t>البؤرة هي : </a:t>
            </a:r>
            <a:endParaRPr lang="en-US" sz="2800" b="1" u="none" dirty="0">
              <a:latin typeface="Arial" charset="0"/>
            </a:endParaRP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5257801" y="5286375"/>
            <a:ext cx="3048000" cy="487959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square" tIns="10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AE" sz="2800" b="1" u="none" dirty="0">
                <a:latin typeface="Arial" charset="0"/>
              </a:rPr>
              <a:t>والدليل هو المستقيم :  </a:t>
            </a:r>
            <a:endParaRPr lang="en-US" sz="2800" b="1" u="none" dirty="0"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66800" y="1676400"/>
            <a:ext cx="6718300" cy="695325"/>
            <a:chOff x="1066800" y="1676400"/>
            <a:chExt cx="6718300" cy="695325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828800" y="1828800"/>
              <a:ext cx="4352925" cy="426404"/>
            </a:xfrm>
            <a:prstGeom prst="rect">
              <a:avLst/>
            </a:prstGeom>
            <a:noFill/>
            <a:ln w="12700" algn="ctr">
              <a:noFill/>
              <a:prstDash val="dash"/>
              <a:miter lim="800000"/>
              <a:headEnd/>
              <a:tailEnd/>
            </a:ln>
          </p:spPr>
          <p:txBody>
            <a:bodyPr wrap="square" tIns="108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ar-AE" sz="2400" b="1" u="none" dirty="0">
                  <a:latin typeface="Arial" charset="0"/>
                </a:rPr>
                <a:t>على الصورة                         حيث </a:t>
              </a:r>
              <a:endParaRPr lang="en-US" sz="2400" b="1" u="none" dirty="0">
                <a:latin typeface="Arial" charset="0"/>
              </a:endParaRPr>
            </a:p>
          </p:txBody>
        </p:sp>
        <p:graphicFrame>
          <p:nvGraphicFramePr>
            <p:cNvPr id="29704" name="Object 8"/>
            <p:cNvGraphicFramePr>
              <a:graphicFrameLocks noChangeAspect="1"/>
            </p:cNvGraphicFramePr>
            <p:nvPr/>
          </p:nvGraphicFramePr>
          <p:xfrm>
            <a:off x="6096000" y="1676400"/>
            <a:ext cx="1689100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1" name="Equation" r:id="rId7" imgW="482400" imgH="228600" progId="Equation.3">
                    <p:embed/>
                  </p:oleObj>
                </mc:Choice>
                <mc:Fallback>
                  <p:oleObj name="Equation" r:id="rId7" imgW="482400" imgH="228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1676400"/>
                          <a:ext cx="1689100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5" name="Object 9"/>
            <p:cNvGraphicFramePr>
              <a:graphicFrameLocks noChangeAspect="1"/>
            </p:cNvGraphicFramePr>
            <p:nvPr/>
          </p:nvGraphicFramePr>
          <p:xfrm>
            <a:off x="2895600" y="1752600"/>
            <a:ext cx="1689100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2" name="Equation" r:id="rId8" imgW="482400" imgH="228600" progId="Equation.3">
                    <p:embed/>
                  </p:oleObj>
                </mc:Choice>
                <mc:Fallback>
                  <p:oleObj name="Equation" r:id="rId8" imgW="482400" imgH="228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1752600"/>
                          <a:ext cx="1689100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6" name="Object 10"/>
            <p:cNvGraphicFramePr>
              <a:graphicFrameLocks noChangeAspect="1"/>
            </p:cNvGraphicFramePr>
            <p:nvPr/>
          </p:nvGraphicFramePr>
          <p:xfrm>
            <a:off x="1066800" y="1752600"/>
            <a:ext cx="1200150" cy="481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3" name="Equation" r:id="rId10" imgW="342720" imgH="177480" progId="Equation.3">
                    <p:embed/>
                  </p:oleObj>
                </mc:Choice>
                <mc:Fallback>
                  <p:oleObj name="Equation" r:id="rId10" imgW="342720" imgH="1774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1752600"/>
                          <a:ext cx="1200150" cy="481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828800" y="2667000"/>
          <a:ext cx="2266951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Equation" r:id="rId12" imgW="977760" imgH="419040" progId="Equation.3">
                  <p:embed/>
                </p:oleObj>
              </mc:Choice>
              <mc:Fallback>
                <p:oleObj name="Equation" r:id="rId12" imgW="97776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67000"/>
                        <a:ext cx="2266951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752600" y="3962400"/>
          <a:ext cx="25908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Equation" r:id="rId14" imgW="1015920" imgH="393480" progId="Equation.3">
                  <p:embed/>
                </p:oleObj>
              </mc:Choice>
              <mc:Fallback>
                <p:oleObj name="Equation" r:id="rId14" imgW="1015920" imgH="393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962400"/>
                        <a:ext cx="2590800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600200" y="5181600"/>
          <a:ext cx="3124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Equation" r:id="rId16" imgW="1282680" imgH="393480" progId="Equation.3">
                  <p:embed/>
                </p:oleObj>
              </mc:Choice>
              <mc:Fallback>
                <p:oleObj name="Equation" r:id="rId16" imgW="1282680" imgH="393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81600"/>
                        <a:ext cx="31242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99" b="26530"/>
          <a:stretch>
            <a:fillRect/>
          </a:stretch>
        </p:blipFill>
        <p:spPr bwMode="auto">
          <a:xfrm>
            <a:off x="0" y="0"/>
            <a:ext cx="533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1066800" y="1447800"/>
            <a:ext cx="7772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Aims: </a:t>
            </a:r>
            <a:endParaRPr kumimoji="0" lang="en-US" sz="36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define properties of parabola in standard form with vertices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h,k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Find the equation of the parabola ,the focus and the directrix.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990600" y="4419600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Keywords / vocabulary: </a:t>
            </a:r>
            <a:endParaRPr kumimoji="0" lang="en-US" sz="36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TimesNewRomanP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NewRomanPS"/>
              </a:rPr>
              <a:t>Standard-form – Vertices – Focus – Directrix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NewRomanPS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7800" y="3810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إزاحة القطوع المكافئة </a:t>
            </a:r>
            <a:r>
              <a:rPr lang="en-US" sz="28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Translations of Parabolas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99" b="26530"/>
          <a:stretch>
            <a:fillRect/>
          </a:stretch>
        </p:blipFill>
        <p:spPr bwMode="auto">
          <a:xfrm>
            <a:off x="0" y="0"/>
            <a:ext cx="533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371600" y="228600"/>
            <a:ext cx="70166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الصورة القياسية لمعادلة القطع المكافئ الذي رأسه </a:t>
            </a:r>
            <a:r>
              <a:rPr lang="en-US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400" b="1" u="sng" dirty="0" err="1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h,k</a:t>
            </a:r>
            <a:r>
              <a:rPr lang="en-US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ar-AE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.</a:t>
            </a:r>
            <a:endParaRPr lang="en-US" sz="2400" b="1" u="sng" dirty="0" smtClean="0">
              <a:solidFill>
                <a:srgbClr val="95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sz="20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Standard-form equation for parabolas with vertices (</a:t>
            </a:r>
            <a:r>
              <a:rPr lang="en-US" sz="2000" b="1" u="sng" dirty="0" err="1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h,k</a:t>
            </a:r>
            <a:r>
              <a:rPr lang="en-US" sz="20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400" b="1" u="sng" dirty="0" smtClean="0">
              <a:solidFill>
                <a:srgbClr val="95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07660" y="1143000"/>
          <a:ext cx="7983940" cy="5212080"/>
        </p:xfrm>
        <a:graphic>
          <a:graphicData uri="http://schemas.openxmlformats.org/drawingml/2006/table">
            <a:tbl>
              <a:tblPr rtl="1"/>
              <a:tblGrid>
                <a:gridCol w="956543"/>
                <a:gridCol w="1618470"/>
                <a:gridCol w="1739739"/>
                <a:gridCol w="1791476"/>
                <a:gridCol w="1877712"/>
              </a:tblGrid>
              <a:tr h="18288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شكل القطع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05" marR="5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05" marR="5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05" marR="5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05" marR="5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05" marR="5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معادلة القطع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Equation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AE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05" marR="5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05" marR="5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الرأس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Vertices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 dirty="0"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Arial"/>
                        </a:rPr>
                        <a:t> h </a:t>
                      </a:r>
                      <a:r>
                        <a:rPr lang="el-GR" sz="2000" b="1" dirty="0"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Arial"/>
                        </a:rPr>
                        <a:t> k </a:t>
                      </a:r>
                      <a:r>
                        <a:rPr lang="el-GR" sz="2000" b="1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05" marR="5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2000" b="1">
                          <a:latin typeface="Times New Roman"/>
                          <a:ea typeface="Times New Roman"/>
                          <a:cs typeface="Arial"/>
                        </a:rPr>
                        <a:t> h </a:t>
                      </a:r>
                      <a:r>
                        <a:rPr lang="el-GR" sz="2000" b="1"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US" sz="2000" b="1">
                          <a:latin typeface="Times New Roman"/>
                          <a:ea typeface="Times New Roman"/>
                          <a:cs typeface="Arial"/>
                        </a:rPr>
                        <a:t> k </a:t>
                      </a:r>
                      <a:r>
                        <a:rPr lang="el-GR" sz="2000" b="1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05" marR="5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728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فتحة القطع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Open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000" b="1">
                          <a:latin typeface="Times New Roman"/>
                          <a:ea typeface="Times New Roman"/>
                          <a:cs typeface="Arial"/>
                        </a:rPr>
                        <a:t>نحو </a:t>
                      </a:r>
                      <a:r>
                        <a:rPr lang="en-US" sz="2000" b="1"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n-US" sz="2000" b="1" baseline="30000">
                          <a:latin typeface="Times New Roman"/>
                          <a:ea typeface="Times New Roman"/>
                          <a:cs typeface="Arial"/>
                        </a:rPr>
                        <a:t>+</a:t>
                      </a:r>
                      <a:endParaRPr lang="en-US" sz="1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05" marR="5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000" b="1">
                          <a:latin typeface="Times New Roman"/>
                          <a:ea typeface="Times New Roman"/>
                          <a:cs typeface="Arial"/>
                        </a:rPr>
                        <a:t>نحو </a:t>
                      </a:r>
                      <a:r>
                        <a:rPr lang="en-US" sz="2000" b="1"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n-US" sz="2000" b="1" baseline="30000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en-US" sz="1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05" marR="5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000" b="1" dirty="0">
                          <a:latin typeface="Times New Roman"/>
                          <a:ea typeface="Times New Roman"/>
                          <a:cs typeface="Arial"/>
                        </a:rPr>
                        <a:t>نحو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n-US" sz="2000" b="1" baseline="30000" dirty="0">
                          <a:latin typeface="Times New Roman"/>
                          <a:ea typeface="Times New Roman"/>
                          <a:cs typeface="Arial"/>
                        </a:rPr>
                        <a:t>+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05" marR="5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000" b="1" dirty="0">
                          <a:latin typeface="Times New Roman"/>
                          <a:ea typeface="Times New Roman"/>
                          <a:cs typeface="Arial"/>
                        </a:rPr>
                        <a:t>نحو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n-US" sz="2000" b="1" baseline="30000" dirty="0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05" marR="5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خط التماثل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Symmetry line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Arial"/>
                        </a:rPr>
                        <a:t>X </a:t>
                      </a:r>
                      <a:r>
                        <a:rPr lang="ar-AE" sz="2000" b="1" dirty="0" smtClean="0">
                          <a:latin typeface="Times New Roman"/>
                          <a:ea typeface="Times New Roman"/>
                          <a:cs typeface="Arial"/>
                        </a:rPr>
                        <a:t>//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05" marR="5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Arial"/>
                        </a:rPr>
                        <a:t>y </a:t>
                      </a:r>
                      <a:r>
                        <a:rPr lang="ar-AE" sz="2000" b="1" dirty="0" smtClean="0">
                          <a:latin typeface="Times New Roman"/>
                          <a:ea typeface="Times New Roman"/>
                          <a:cs typeface="Arial"/>
                        </a:rPr>
                        <a:t>//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05" marR="5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البؤرة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Focus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Arial"/>
                        </a:rPr>
                        <a:t>(  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,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Arial"/>
                        </a:rPr>
                        <a:t>k )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05" marR="5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Arial"/>
                        </a:rPr>
                        <a:t>( h , 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05" marR="5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الدليل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Directrix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05" marR="5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05" marR="5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4" cstate="print"/>
          <a:srcRect l="22459" t="11877" r="31496" b="15317"/>
          <a:stretch>
            <a:fillRect/>
          </a:stretch>
        </p:blipFill>
        <p:spPr bwMode="auto">
          <a:xfrm>
            <a:off x="6505575" y="1219200"/>
            <a:ext cx="1495425" cy="1666875"/>
          </a:xfrm>
          <a:prstGeom prst="rect">
            <a:avLst/>
          </a:prstGeom>
          <a:noFill/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5" cstate="print"/>
          <a:srcRect l="19978" t="11877" r="37897" b="20013"/>
          <a:stretch>
            <a:fillRect/>
          </a:stretch>
        </p:blipFill>
        <p:spPr bwMode="auto">
          <a:xfrm>
            <a:off x="4876800" y="1219200"/>
            <a:ext cx="1390650" cy="1609725"/>
          </a:xfrm>
          <a:prstGeom prst="rect">
            <a:avLst/>
          </a:prstGeom>
          <a:noFill/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 cstate="print"/>
          <a:srcRect l="17384" t="29794" r="28993" b="19482"/>
          <a:stretch>
            <a:fillRect/>
          </a:stretch>
        </p:blipFill>
        <p:spPr bwMode="auto">
          <a:xfrm>
            <a:off x="2962275" y="1371600"/>
            <a:ext cx="1685925" cy="1238250"/>
          </a:xfrm>
          <a:prstGeom prst="rect">
            <a:avLst/>
          </a:prstGeom>
          <a:noFill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7" cstate="print"/>
          <a:srcRect l="16000" t="10553" r="25963" b="23558"/>
          <a:stretch>
            <a:fillRect/>
          </a:stretch>
        </p:blipFill>
        <p:spPr bwMode="auto">
          <a:xfrm>
            <a:off x="1143000" y="1295400"/>
            <a:ext cx="1628775" cy="1447800"/>
          </a:xfrm>
          <a:prstGeom prst="rect">
            <a:avLst/>
          </a:prstGeom>
          <a:noFill/>
        </p:spPr>
      </p:pic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5029200" y="2971800"/>
          <a:ext cx="256032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Equation" r:id="rId8" imgW="1066800" imgH="228600" progId="Equation.3">
                  <p:embed/>
                </p:oleObj>
              </mc:Choice>
              <mc:Fallback>
                <p:oleObj name="Equation" r:id="rId8" imgW="10668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971800"/>
                        <a:ext cx="256032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1752600" y="3004457"/>
          <a:ext cx="2209800" cy="424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Equation" r:id="rId10" imgW="1066800" imgH="228600" progId="Equation.3">
                  <p:embed/>
                </p:oleObj>
              </mc:Choice>
              <mc:Fallback>
                <p:oleObj name="Equation" r:id="rId10" imgW="10668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04457"/>
                        <a:ext cx="2209800" cy="4245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5791200" y="5105400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Equation" r:id="rId12" imgW="457002" imgH="393529" progId="Equation.3">
                  <p:embed/>
                </p:oleObj>
              </mc:Choice>
              <mc:Fallback>
                <p:oleObj name="Equation" r:id="rId12" imgW="457002" imgH="39352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105400"/>
                        <a:ext cx="762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667000" y="5105400"/>
          <a:ext cx="609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tion" r:id="rId14" imgW="457002" imgH="393529" progId="Equation.3">
                  <p:embed/>
                </p:oleObj>
              </mc:Choice>
              <mc:Fallback>
                <p:oleObj name="Equation" r:id="rId14" imgW="457002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05400"/>
                        <a:ext cx="6096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486400" y="5715000"/>
          <a:ext cx="1447800" cy="59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16" imgW="698197" imgH="393529" progId="Equation.3">
                  <p:embed/>
                </p:oleObj>
              </mc:Choice>
              <mc:Fallback>
                <p:oleObj name="Equation" r:id="rId16" imgW="698197" imgH="39352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715000"/>
                        <a:ext cx="1447800" cy="59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2057400" y="5715000"/>
          <a:ext cx="1447800" cy="624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Equation" r:id="rId18" imgW="710891" imgH="393529" progId="Equation.3">
                  <p:embed/>
                </p:oleObj>
              </mc:Choice>
              <mc:Fallback>
                <p:oleObj name="Equation" r:id="rId18" imgW="710891" imgH="393529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715000"/>
                        <a:ext cx="1447800" cy="624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 bwMode="auto">
          <a:xfrm>
            <a:off x="5029200" y="3048000"/>
            <a:ext cx="25146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447800" y="5791200"/>
            <a:ext cx="2514600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105400" y="5791200"/>
            <a:ext cx="2514600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524000" y="4953000"/>
            <a:ext cx="2514600" cy="6858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105400" y="4953000"/>
            <a:ext cx="2514600" cy="6858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1524000" y="2971800"/>
            <a:ext cx="25146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029200" y="3581400"/>
            <a:ext cx="2514600" cy="381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524000" y="3581400"/>
            <a:ext cx="2514600" cy="381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029200" y="4038600"/>
            <a:ext cx="2514600" cy="76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524000" y="4038600"/>
            <a:ext cx="2590800" cy="76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99" b="26530"/>
          <a:stretch>
            <a:fillRect/>
          </a:stretch>
        </p:blipFill>
        <p:spPr bwMode="auto">
          <a:xfrm>
            <a:off x="0" y="0"/>
            <a:ext cx="533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20148777">
            <a:off x="7703540" y="245507"/>
            <a:ext cx="1352505" cy="719138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ar-AE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24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4" name="AutoShape 25"/>
          <p:cNvSpPr>
            <a:spLocks noChangeArrowheads="1"/>
          </p:cNvSpPr>
          <p:nvPr/>
        </p:nvSpPr>
        <p:spPr bwMode="auto">
          <a:xfrm rot="1971523">
            <a:off x="7844580" y="1263695"/>
            <a:ext cx="971550" cy="833438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ar-A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الحل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71600" y="457200"/>
            <a:ext cx="6040765" cy="830997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AE" sz="2000" b="1" u="none" dirty="0">
                <a:latin typeface="Arial" pitchFamily="34" charset="0"/>
              </a:rPr>
              <a:t>أوجد الصورة القياسية لمعادلة القطع المكافئ الذي رأسه </a:t>
            </a:r>
            <a:r>
              <a:rPr lang="en-US" sz="2000" b="1" u="none" dirty="0" smtClean="0">
                <a:latin typeface="Arial" pitchFamily="34" charset="0"/>
              </a:rPr>
              <a:t>( 3 , 4 )</a:t>
            </a:r>
            <a:r>
              <a:rPr lang="ar-AE" sz="2000" b="1" u="none" dirty="0" smtClean="0">
                <a:latin typeface="Arial" pitchFamily="34" charset="0"/>
              </a:rPr>
              <a:t> وبؤرته</a:t>
            </a:r>
            <a:r>
              <a:rPr lang="ar-SA" sz="2000" b="1" u="none" dirty="0" smtClean="0">
                <a:latin typeface="Arial" pitchFamily="34" charset="0"/>
              </a:rPr>
              <a:t> </a:t>
            </a:r>
            <a:r>
              <a:rPr lang="en-US" sz="2000" b="1" u="none" dirty="0" smtClean="0">
                <a:latin typeface="Arial" pitchFamily="34" charset="0"/>
              </a:rPr>
              <a:t>( 5 , 4 ) </a:t>
            </a:r>
            <a:r>
              <a:rPr lang="ar-SA" sz="2000" b="1" u="none" dirty="0" smtClean="0">
                <a:latin typeface="Arial" pitchFamily="34" charset="0"/>
              </a:rPr>
              <a:t> </a:t>
            </a:r>
            <a:r>
              <a:rPr lang="ar-AE" sz="2000" b="1" u="none" dirty="0" smtClean="0">
                <a:latin typeface="Arial" pitchFamily="34" charset="0"/>
              </a:rPr>
              <a:t>   </a:t>
            </a:r>
            <a:endParaRPr lang="en-US" sz="2000" b="1" u="none" dirty="0">
              <a:latin typeface="Arial" pitchFamily="34" charset="0"/>
            </a:endParaRP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6096000" y="3048000"/>
            <a:ext cx="2019300" cy="361950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tIns="10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AE" sz="2000" b="1" u="none" dirty="0">
                <a:latin typeface="Arial" pitchFamily="34" charset="0"/>
              </a:rPr>
              <a:t>الرأس </a:t>
            </a:r>
            <a:r>
              <a:rPr lang="ar-AE" sz="2000" b="1" u="none" dirty="0" smtClean="0">
                <a:latin typeface="Arial" pitchFamily="34" charset="0"/>
              </a:rPr>
              <a:t>هو</a:t>
            </a:r>
            <a:r>
              <a:rPr lang="ar-SA" sz="2000" b="1" u="none" dirty="0" smtClean="0">
                <a:latin typeface="Arial" pitchFamily="34" charset="0"/>
              </a:rPr>
              <a:t> </a:t>
            </a:r>
            <a:r>
              <a:rPr lang="en-US" sz="2000" b="1" u="none" dirty="0" smtClean="0">
                <a:latin typeface="Arial" pitchFamily="34" charset="0"/>
              </a:rPr>
              <a:t>( h , k ) </a:t>
            </a:r>
            <a:r>
              <a:rPr lang="ar-AE" sz="2000" b="1" u="none" dirty="0" smtClean="0">
                <a:latin typeface="Arial" pitchFamily="34" charset="0"/>
              </a:rPr>
              <a:t>            </a:t>
            </a:r>
            <a:endParaRPr lang="en-US" sz="2000" b="1" u="none" dirty="0">
              <a:latin typeface="Arial" pitchFamily="34" charset="0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4429125" y="5214938"/>
            <a:ext cx="4019550" cy="365125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tIns="10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AE" sz="2000" b="1" u="none">
                <a:latin typeface="Arial" pitchFamily="34" charset="0"/>
              </a:rPr>
              <a:t>الصورة القياسية لمعادلة القطع المكافئ هي :  </a:t>
            </a:r>
            <a:endParaRPr lang="en-US" sz="2000" b="1" u="none">
              <a:latin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66800" y="1600200"/>
            <a:ext cx="6513487" cy="923399"/>
            <a:chOff x="1295400" y="1676400"/>
            <a:chExt cx="6513487" cy="923399"/>
          </a:xfrm>
        </p:grpSpPr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1295400" y="1676400"/>
              <a:ext cx="6513487" cy="923399"/>
            </a:xfrm>
            <a:prstGeom prst="rect">
              <a:avLst/>
            </a:prstGeom>
            <a:noFill/>
            <a:ln w="12700" algn="ctr">
              <a:noFill/>
              <a:prstDash val="dash"/>
              <a:miter lim="800000"/>
              <a:headEnd/>
              <a:tailEnd/>
            </a:ln>
          </p:spPr>
          <p:txBody>
            <a:bodyPr tIns="10800">
              <a:spAutoFit/>
            </a:bodyPr>
            <a:lstStyle/>
            <a:p>
              <a:pPr algn="r">
                <a:lnSpc>
                  <a:spcPct val="150000"/>
                </a:lnSpc>
                <a:spcBef>
                  <a:spcPct val="50000"/>
                </a:spcBef>
              </a:pPr>
              <a:r>
                <a:rPr lang="ar-AE" sz="2000" b="1" u="none" dirty="0">
                  <a:latin typeface="Arial" pitchFamily="34" charset="0"/>
                </a:rPr>
                <a:t>بما أن الرأس والبؤرة يقعان على خط أفقي ، والبؤرة إلى يمين الرأس </a:t>
              </a:r>
              <a:r>
                <a:rPr lang="ar-AE" sz="2000" b="1" u="none" dirty="0" smtClean="0">
                  <a:latin typeface="Arial" pitchFamily="34" charset="0"/>
                </a:rPr>
                <a:t>يكون </a:t>
              </a:r>
              <a:r>
                <a:rPr lang="ar-AE" sz="2000" b="1" u="none" dirty="0">
                  <a:latin typeface="Arial" pitchFamily="34" charset="0"/>
                </a:rPr>
                <a:t>القطع المكافئ مفتوحا إلى اليمين وصورة معادلته  </a:t>
              </a:r>
              <a:endParaRPr lang="en-US" sz="2000" b="1" u="none" dirty="0">
                <a:latin typeface="Arial" pitchFamily="34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1371600" y="2133600"/>
            <a:ext cx="22098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9" name="Equation" r:id="rId5" imgW="1028520" imgH="228600" progId="Equation.3">
                    <p:embed/>
                  </p:oleObj>
                </mc:Choice>
                <mc:Fallback>
                  <p:oleObj name="Equation" r:id="rId5" imgW="1028520" imgH="2286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2133600"/>
                          <a:ext cx="22098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6019800" y="3733800"/>
            <a:ext cx="2247422" cy="609600"/>
            <a:chOff x="5943600" y="3657600"/>
            <a:chExt cx="2247422" cy="609600"/>
          </a:xfrm>
        </p:grpSpPr>
        <p:sp>
          <p:nvSpPr>
            <p:cNvPr id="21" name="Text Box 38"/>
            <p:cNvSpPr txBox="1">
              <a:spLocks noChangeArrowheads="1"/>
            </p:cNvSpPr>
            <p:nvPr/>
          </p:nvSpPr>
          <p:spPr bwMode="auto">
            <a:xfrm>
              <a:off x="6172200" y="3810000"/>
              <a:ext cx="2018822" cy="361950"/>
            </a:xfrm>
            <a:prstGeom prst="rect">
              <a:avLst/>
            </a:prstGeom>
            <a:noFill/>
            <a:ln w="12700" algn="ctr">
              <a:noFill/>
              <a:prstDash val="dash"/>
              <a:miter lim="800000"/>
              <a:headEnd/>
              <a:tailEnd/>
            </a:ln>
          </p:spPr>
          <p:txBody>
            <a:bodyPr tIns="108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ar-AE" sz="2000" b="1" u="none" dirty="0">
                  <a:latin typeface="Arial" pitchFamily="34" charset="0"/>
                </a:rPr>
                <a:t>البؤرة </a:t>
              </a:r>
              <a:r>
                <a:rPr lang="ar-AE" sz="2000" b="1" u="none" dirty="0" smtClean="0">
                  <a:latin typeface="Arial" pitchFamily="34" charset="0"/>
                </a:rPr>
                <a:t>هي</a:t>
              </a:r>
              <a:r>
                <a:rPr lang="en-US" sz="2000" b="1" u="none" dirty="0" smtClean="0">
                  <a:latin typeface="Arial" pitchFamily="34" charset="0"/>
                </a:rPr>
                <a:t> </a:t>
              </a:r>
              <a:r>
                <a:rPr lang="ar-SA" sz="2000" b="1" u="none" dirty="0" smtClean="0">
                  <a:latin typeface="Arial" pitchFamily="34" charset="0"/>
                </a:rPr>
                <a:t> </a:t>
              </a:r>
              <a:r>
                <a:rPr lang="ar-AE" sz="2000" b="1" u="none" dirty="0" smtClean="0">
                  <a:latin typeface="Arial" pitchFamily="34" charset="0"/>
                </a:rPr>
                <a:t> </a:t>
              </a:r>
              <a:endParaRPr lang="en-US" sz="2000" b="1" u="none" dirty="0">
                <a:latin typeface="Arial" pitchFamily="34" charset="0"/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5943600" y="3657600"/>
            <a:ext cx="118745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80" name="Equation" r:id="rId7" imgW="698400" imgH="393480" progId="Equation.3">
                    <p:embed/>
                  </p:oleObj>
                </mc:Choice>
                <mc:Fallback>
                  <p:oleObj name="Equation" r:id="rId7" imgW="698400" imgH="39348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3657600"/>
                          <a:ext cx="1187450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143000" y="2895600"/>
          <a:ext cx="4610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Equation" r:id="rId9" imgW="1676160" imgH="203040" progId="Equation.3">
                  <p:embed/>
                </p:oleObj>
              </mc:Choice>
              <mc:Fallback>
                <p:oleObj name="Equation" r:id="rId9" imgW="167616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95600"/>
                        <a:ext cx="46101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219200" y="3708891"/>
          <a:ext cx="4343400" cy="1447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Equation" r:id="rId11" imgW="1968480" imgH="812520" progId="Equation.3">
                  <p:embed/>
                </p:oleObj>
              </mc:Choice>
              <mc:Fallback>
                <p:oleObj name="Equation" r:id="rId11" imgW="1968480" imgH="81252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708891"/>
                        <a:ext cx="4343400" cy="14473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1676400" y="5410200"/>
          <a:ext cx="2514600" cy="904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Equation" r:id="rId13" imgW="1041120" imgH="393480" progId="Equation.3">
                  <p:embed/>
                </p:oleObj>
              </mc:Choice>
              <mc:Fallback>
                <p:oleObj name="Equation" r:id="rId13" imgW="1041120" imgH="3934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0"/>
                        <a:ext cx="2514600" cy="9046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667000" y="152400"/>
            <a:ext cx="3815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الصورة العامة لمعادلة </a:t>
            </a:r>
            <a:r>
              <a:rPr lang="ar-AE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القطع المكافئ</a:t>
            </a:r>
            <a:endParaRPr lang="en-US" sz="2400" b="1" u="sng" dirty="0" smtClean="0">
              <a:solidFill>
                <a:srgbClr val="95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 Box 38"/>
          <p:cNvSpPr txBox="1">
            <a:spLocks noChangeArrowheads="1"/>
          </p:cNvSpPr>
          <p:nvPr/>
        </p:nvSpPr>
        <p:spPr bwMode="auto">
          <a:xfrm>
            <a:off x="3048000" y="762000"/>
            <a:ext cx="5591175" cy="427038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tIns="10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A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الصورة العامة للقطع المكافئ تأخذ إحدى الصورتين  :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581400" y="2133600"/>
          <a:ext cx="434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Equation" r:id="rId4" imgW="1549080" imgH="228600" progId="">
                  <p:embed/>
                </p:oleObj>
              </mc:Choice>
              <mc:Fallback>
                <p:oleObj name="Equation" r:id="rId4" imgW="1549080" imgH="2286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133600"/>
                        <a:ext cx="43434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D8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6172200" y="1447800"/>
            <a:ext cx="2233612" cy="427038"/>
          </a:xfrm>
          <a:prstGeom prst="rect">
            <a:avLst/>
          </a:prstGeom>
          <a:solidFill>
            <a:schemeClr val="bg1"/>
          </a:solidFill>
          <a:ln w="12700" algn="ctr">
            <a:noFill/>
            <a:prstDash val="dash"/>
            <a:miter lim="800000"/>
            <a:headEnd/>
            <a:tailEnd/>
          </a:ln>
        </p:spPr>
        <p:txBody>
          <a:bodyPr tIns="1080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ar-AE" sz="2400" b="1" u="sng" dirty="0">
                <a:latin typeface="Arial" pitchFamily="34" charset="0"/>
              </a:rPr>
              <a:t>* قطع مكافئ رأسي </a:t>
            </a:r>
            <a:endParaRPr lang="en-US" sz="2400" b="1" u="sng" dirty="0">
              <a:latin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 l="14104" r="15433"/>
          <a:stretch>
            <a:fillRect/>
          </a:stretch>
        </p:blipFill>
        <p:spPr bwMode="auto">
          <a:xfrm>
            <a:off x="1143000" y="1447800"/>
            <a:ext cx="2057400" cy="1740877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</p:pic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6172200" y="3886200"/>
            <a:ext cx="2233613" cy="427038"/>
          </a:xfrm>
          <a:prstGeom prst="rect">
            <a:avLst/>
          </a:prstGeom>
          <a:solidFill>
            <a:schemeClr val="bg1"/>
          </a:solidFill>
          <a:ln w="12700" algn="ctr">
            <a:noFill/>
            <a:prstDash val="dash"/>
            <a:miter lim="800000"/>
            <a:headEnd/>
            <a:tailEnd/>
          </a:ln>
        </p:spPr>
        <p:txBody>
          <a:bodyPr tIns="10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AE" sz="2400" b="1" u="sng" dirty="0"/>
              <a:t>* قطع مكافئ أفقي </a:t>
            </a:r>
            <a:endParaRPr lang="en-US" sz="2400" b="1" u="sng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505200" y="4572000"/>
          <a:ext cx="457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Equation" r:id="rId7" imgW="1574640" imgH="228600" progId="">
                  <p:embed/>
                </p:oleObj>
              </mc:Choice>
              <mc:Fallback>
                <p:oleObj name="Equation" r:id="rId7" imgW="1574640" imgH="2286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572000"/>
                        <a:ext cx="457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D8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 cstate="print"/>
          <a:srcRect l="17215" r="18845"/>
          <a:stretch>
            <a:fillRect/>
          </a:stretch>
        </p:blipFill>
        <p:spPr bwMode="auto">
          <a:xfrm>
            <a:off x="1143000" y="3657600"/>
            <a:ext cx="2209800" cy="2060591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609600"/>
            <a:ext cx="3810000" cy="1447800"/>
          </a:xfrm>
          <a:prstGeom prst="rect">
            <a:avLst/>
          </a:prstGeom>
        </p:spPr>
      </p:pic>
      <p:pic>
        <p:nvPicPr>
          <p:cNvPr id="10" name="Picture 9" descr="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5638800"/>
            <a:ext cx="2514600" cy="582240"/>
          </a:xfrm>
          <a:prstGeom prst="rect">
            <a:avLst/>
          </a:prstGeom>
        </p:spPr>
      </p:pic>
      <p:pic>
        <p:nvPicPr>
          <p:cNvPr id="11" name="Picture 10" descr="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5562600"/>
            <a:ext cx="3124200" cy="702788"/>
          </a:xfrm>
          <a:prstGeom prst="rect">
            <a:avLst/>
          </a:prstGeom>
        </p:spPr>
      </p:pic>
      <p:pic>
        <p:nvPicPr>
          <p:cNvPr id="12" name="Picture 11" descr="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4800" y="2286000"/>
            <a:ext cx="4391025" cy="1533525"/>
          </a:xfrm>
          <a:prstGeom prst="rect">
            <a:avLst/>
          </a:prstGeom>
        </p:spPr>
      </p:pic>
      <p:pic>
        <p:nvPicPr>
          <p:cNvPr id="13" name="Picture 21" descr="1000"/>
          <p:cNvPicPr>
            <a:picLocks noChangeAspect="1" noChangeArrowheads="1"/>
          </p:cNvPicPr>
          <p:nvPr/>
        </p:nvPicPr>
        <p:blipFill>
          <a:blip r:embed="rId7" cstate="print">
            <a:lum bright="-12000" contrast="-12000"/>
          </a:blip>
          <a:srcRect/>
          <a:stretch>
            <a:fillRect/>
          </a:stretch>
        </p:blipFill>
        <p:spPr bwMode="auto">
          <a:xfrm>
            <a:off x="1066800" y="2667000"/>
            <a:ext cx="1981200" cy="21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524000" y="48768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hlinkClick r:id="rId8"/>
              </a:rPr>
              <a:t>http://www.softschools.com/math/algebra_2/conic_sections/</a:t>
            </a:r>
            <a:endParaRPr lang="en-US" dirty="0" smtClean="0"/>
          </a:p>
          <a:p>
            <a:pPr algn="l" rtl="0"/>
            <a:endParaRPr lang="ar-AE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20148777">
            <a:off x="7703540" y="245507"/>
            <a:ext cx="1352505" cy="719138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ar-AE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24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304800"/>
            <a:ext cx="5715000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ar-AE" b="1" dirty="0" smtClean="0"/>
              <a:t>هل المعادلة</a:t>
            </a:r>
            <a:r>
              <a:rPr lang="ar-SA" b="1" dirty="0" smtClean="0"/>
              <a:t>         </a:t>
            </a:r>
            <a:r>
              <a:rPr lang="ar-AE" b="1" dirty="0" smtClean="0"/>
              <a:t>                                  هي لقطع مكافئ ؟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ar-AE" b="1" dirty="0" smtClean="0"/>
              <a:t>إذا كانت كذلك ، فأوجد الرأس والبؤرة والدليل .</a:t>
            </a:r>
            <a:endParaRPr lang="en-US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784600" y="304800"/>
          <a:ext cx="2235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Equation" r:id="rId5" imgW="1218960" imgH="228600" progId="Equation.3">
                  <p:embed/>
                </p:oleObj>
              </mc:Choice>
              <mc:Fallback>
                <p:oleObj name="Equation" r:id="rId5" imgW="12189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304800"/>
                        <a:ext cx="2235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4267200" y="1447800"/>
            <a:ext cx="1292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تدريبات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AutoShap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391400" y="3733800"/>
            <a:ext cx="1079497" cy="571503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ar-AE" sz="2000" b="1" u="none">
                <a:solidFill>
                  <a:schemeClr val="bg1"/>
                </a:solidFill>
              </a:rPr>
              <a:t>تدريب </a:t>
            </a:r>
            <a:r>
              <a:rPr lang="en-US" sz="2000" b="1" u="none">
                <a:solidFill>
                  <a:schemeClr val="bg1"/>
                </a:solidFill>
              </a:rPr>
              <a:t>( 2)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066800" y="3810000"/>
            <a:ext cx="6353173" cy="424732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AE" sz="1800" b="1" u="none" dirty="0">
                <a:latin typeface="Arial" pitchFamily="34" charset="0"/>
              </a:rPr>
              <a:t>اكتب معادلة القطع المكافئ الذي رأسه </a:t>
            </a:r>
            <a:r>
              <a:rPr lang="ar-AE" sz="1800" b="1" u="none" dirty="0" smtClean="0">
                <a:latin typeface="Arial" pitchFamily="34" charset="0"/>
              </a:rPr>
              <a:t>النقطة</a:t>
            </a:r>
            <a:r>
              <a:rPr lang="en-US" sz="1800" b="1" u="none" dirty="0" smtClean="0">
                <a:latin typeface="Arial" pitchFamily="34" charset="0"/>
              </a:rPr>
              <a:t>(2, -4 ) </a:t>
            </a:r>
            <a:r>
              <a:rPr lang="ar-AE" sz="1800" b="1" u="none" dirty="0" smtClean="0">
                <a:latin typeface="Arial" pitchFamily="34" charset="0"/>
              </a:rPr>
              <a:t> </a:t>
            </a:r>
            <a:r>
              <a:rPr lang="ar-AE" sz="1800" b="1" u="none" dirty="0">
                <a:latin typeface="Arial" pitchFamily="34" charset="0"/>
              </a:rPr>
              <a:t>ومعادلة دليله </a:t>
            </a:r>
            <a:r>
              <a:rPr lang="ar-AE" sz="1800" b="1" u="none" dirty="0" smtClean="0">
                <a:latin typeface="Arial" pitchFamily="34" charset="0"/>
              </a:rPr>
              <a:t>هي</a:t>
            </a:r>
            <a:r>
              <a:rPr lang="ar-SA" sz="1800" b="1" u="none" dirty="0" smtClean="0">
                <a:latin typeface="Arial" pitchFamily="34" charset="0"/>
              </a:rPr>
              <a:t> </a:t>
            </a:r>
            <a:r>
              <a:rPr lang="en-US" sz="1800" b="1" u="none" dirty="0" smtClean="0">
                <a:latin typeface="Arial" pitchFamily="34" charset="0"/>
              </a:rPr>
              <a:t>y = 1 </a:t>
            </a:r>
            <a:r>
              <a:rPr lang="ar-SA" sz="1800" b="1" u="none" dirty="0" smtClean="0">
                <a:latin typeface="Arial" pitchFamily="34" charset="0"/>
              </a:rPr>
              <a:t> </a:t>
            </a:r>
            <a:r>
              <a:rPr lang="ar-AE" sz="1800" b="1" u="none" dirty="0" smtClean="0">
                <a:latin typeface="Arial" pitchFamily="34" charset="0"/>
              </a:rPr>
              <a:t> </a:t>
            </a:r>
            <a:endParaRPr lang="ar-AE" sz="1800" b="1" u="none" dirty="0">
              <a:latin typeface="Arial" pitchFamily="34" charset="0"/>
            </a:endParaRPr>
          </a:p>
        </p:txBody>
      </p:sp>
      <p:sp>
        <p:nvSpPr>
          <p:cNvPr id="37" name="AutoShap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391400" y="2286000"/>
            <a:ext cx="1079493" cy="571497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ar-AE" sz="2000" b="1" u="none">
                <a:solidFill>
                  <a:schemeClr val="bg1"/>
                </a:solidFill>
              </a:rPr>
              <a:t>تدريب </a:t>
            </a:r>
            <a:r>
              <a:rPr lang="en-US" sz="2000" b="1" u="none">
                <a:solidFill>
                  <a:schemeClr val="bg1"/>
                </a:solidFill>
              </a:rPr>
              <a:t>( 1)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447800" y="2209800"/>
            <a:ext cx="5895954" cy="424730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AE" sz="1800" b="1" u="none" dirty="0">
                <a:latin typeface="Arial" pitchFamily="34" charset="0"/>
              </a:rPr>
              <a:t>عيّن الرأس ، والبؤرة ، ومعادلة  محور التماثل  ومعادلة الدليل للقطع المكافئ</a:t>
            </a: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3657600" y="2590800"/>
          <a:ext cx="204893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Equation" r:id="rId7" imgW="1117440" imgH="228600" progId="Equation.3">
                  <p:embed/>
                </p:oleObj>
              </mc:Choice>
              <mc:Fallback>
                <p:oleObj name="Equation" r:id="rId7" imgW="1117440" imgH="2286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590800"/>
                        <a:ext cx="204893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/>
      <p:bldP spid="37" grpId="0" animBg="1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828800" y="533400"/>
            <a:ext cx="70104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AE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L-Hor" pitchFamily="2" charset="-78"/>
              </a:rPr>
              <a:t>أرجو أن يتحقق تمام الاستفادة من هذا العمل المتواضع</a:t>
            </a:r>
            <a:br>
              <a:rPr lang="ar-AE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L-Hor" pitchFamily="2" charset="-78"/>
              </a:rPr>
            </a:br>
            <a:r>
              <a:rPr lang="ar-AE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L-Hor" pitchFamily="2" charset="-78"/>
              </a:rPr>
              <a:t>ولا تنسونا من صالح دعاءكم</a:t>
            </a:r>
            <a:endParaRPr lang="en-US" sz="48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AL-Hor" pitchFamily="2" charset="-78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362200" y="4114800"/>
            <a:ext cx="27860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AE" sz="4400" b="1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assam Ostorah" pitchFamily="2" charset="-78"/>
              </a:rPr>
              <a:t>عزيزة زهران </a:t>
            </a:r>
            <a:endParaRPr lang="en-US" sz="4400" b="1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Bassam Ostorah" pitchFamily="2" charset="-78"/>
            </a:endParaRPr>
          </a:p>
        </p:txBody>
      </p:sp>
      <p:pic>
        <p:nvPicPr>
          <p:cNvPr id="59396" name="Picture 4" descr="butterfly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07205">
            <a:off x="4724400" y="3048000"/>
            <a:ext cx="781050" cy="781050"/>
          </a:xfrm>
          <a:prstGeom prst="rect">
            <a:avLst/>
          </a:prstGeom>
          <a:noFill/>
        </p:spPr>
      </p:pic>
      <p:pic>
        <p:nvPicPr>
          <p:cNvPr id="59397" name="Picture 5" descr="butterfly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82053">
            <a:off x="3276600" y="2971800"/>
            <a:ext cx="917575" cy="917575"/>
          </a:xfrm>
          <a:prstGeom prst="rect">
            <a:avLst/>
          </a:prstGeom>
          <a:noFill/>
        </p:spPr>
      </p:pic>
      <p:pic>
        <p:nvPicPr>
          <p:cNvPr id="59398" name="Picture 6" descr="butterfly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88295">
            <a:off x="2057400" y="3048000"/>
            <a:ext cx="887413" cy="887413"/>
          </a:xfrm>
          <a:prstGeom prst="rect">
            <a:avLst/>
          </a:prstGeom>
          <a:noFill/>
        </p:spPr>
      </p:pic>
      <p:pic>
        <p:nvPicPr>
          <p:cNvPr id="59399" name="Picture 7" descr="butterfly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89928">
            <a:off x="6096000" y="3124200"/>
            <a:ext cx="673100" cy="673100"/>
          </a:xfrm>
          <a:prstGeom prst="rect">
            <a:avLst/>
          </a:prstGeom>
          <a:noFill/>
        </p:spPr>
      </p:pic>
      <p:pic>
        <p:nvPicPr>
          <p:cNvPr id="59400" name="Picture 8" descr="butterfly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93013">
            <a:off x="7315200" y="3200400"/>
            <a:ext cx="762000" cy="762000"/>
          </a:xfrm>
          <a:prstGeom prst="rect">
            <a:avLst/>
          </a:prstGeom>
          <a:noFill/>
        </p:spPr>
      </p:pic>
      <p:pic>
        <p:nvPicPr>
          <p:cNvPr id="59401" name="Picture 9" descr="munth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638800"/>
            <a:ext cx="1150938" cy="6286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2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4" grpId="1"/>
      <p:bldP spid="59395" grpId="0"/>
      <p:bldP spid="5939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4" name="Group 2"/>
          <p:cNvGraphicFramePr>
            <a:graphicFrameLocks noGrp="1"/>
          </p:cNvGraphicFramePr>
          <p:nvPr/>
        </p:nvGraphicFramePr>
        <p:xfrm>
          <a:off x="2286000" y="228600"/>
          <a:ext cx="4824413" cy="5803901"/>
        </p:xfrm>
        <a:graphic>
          <a:graphicData uri="http://schemas.openxmlformats.org/drawingml/2006/table">
            <a:tbl>
              <a:tblPr rtl="1"/>
              <a:tblGrid>
                <a:gridCol w="1233488"/>
                <a:gridCol w="877887"/>
                <a:gridCol w="2713038"/>
              </a:tblGrid>
              <a:tr h="3603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القبعة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شكلها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عملها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البيضاء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محايد ( حقائق معلومات موضوعية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F11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الحمراء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AF11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مشاعر ـ عواطف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السوداء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سلبيات ( نقد ـ عيوب 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DC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الصفراء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E9D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ايجابيات ( تفاؤل ـ مزايا 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6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الخضراء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506C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ابداع ـ انتاج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الزرقاء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تنفيذ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20868" name="Picture 36" descr="hats"/>
          <p:cNvPicPr>
            <a:picLocks noChangeAspect="1" noChangeArrowheads="1"/>
          </p:cNvPicPr>
          <p:nvPr/>
        </p:nvPicPr>
        <p:blipFill>
          <a:blip r:embed="rId3" cstate="print"/>
          <a:srcRect l="24409" t="8403" r="54340" b="71643"/>
          <a:stretch>
            <a:fillRect/>
          </a:stretch>
        </p:blipFill>
        <p:spPr bwMode="auto">
          <a:xfrm>
            <a:off x="4953000" y="914400"/>
            <a:ext cx="863600" cy="823912"/>
          </a:xfrm>
          <a:prstGeom prst="rect">
            <a:avLst/>
          </a:prstGeom>
          <a:noFill/>
        </p:spPr>
      </p:pic>
      <p:pic>
        <p:nvPicPr>
          <p:cNvPr id="120869" name="Picture 37" descr="hats"/>
          <p:cNvPicPr>
            <a:picLocks noChangeAspect="1" noChangeArrowheads="1"/>
          </p:cNvPicPr>
          <p:nvPr/>
        </p:nvPicPr>
        <p:blipFill>
          <a:blip r:embed="rId3" cstate="print"/>
          <a:srcRect l="47639" t="8009" r="28732" b="69078"/>
          <a:stretch>
            <a:fillRect/>
          </a:stretch>
        </p:blipFill>
        <p:spPr bwMode="auto">
          <a:xfrm>
            <a:off x="4953000" y="1600200"/>
            <a:ext cx="757237" cy="865188"/>
          </a:xfrm>
          <a:prstGeom prst="rect">
            <a:avLst/>
          </a:prstGeom>
          <a:noFill/>
        </p:spPr>
      </p:pic>
      <p:pic>
        <p:nvPicPr>
          <p:cNvPr id="120870" name="Picture 38" descr="hats"/>
          <p:cNvPicPr>
            <a:picLocks noChangeAspect="1" noChangeArrowheads="1"/>
          </p:cNvPicPr>
          <p:nvPr/>
        </p:nvPicPr>
        <p:blipFill>
          <a:blip r:embed="rId3" cstate="print"/>
          <a:srcRect l="50781" t="64131" r="28516" b="19193"/>
          <a:stretch>
            <a:fillRect/>
          </a:stretch>
        </p:blipFill>
        <p:spPr bwMode="auto">
          <a:xfrm>
            <a:off x="5105400" y="2667000"/>
            <a:ext cx="865187" cy="635000"/>
          </a:xfrm>
          <a:prstGeom prst="rect">
            <a:avLst/>
          </a:prstGeom>
          <a:noFill/>
        </p:spPr>
      </p:pic>
      <p:pic>
        <p:nvPicPr>
          <p:cNvPr id="120871" name="Picture 39" descr="hats"/>
          <p:cNvPicPr>
            <a:picLocks noChangeAspect="1" noChangeArrowheads="1"/>
          </p:cNvPicPr>
          <p:nvPr/>
        </p:nvPicPr>
        <p:blipFill>
          <a:blip r:embed="rId3" cstate="print"/>
          <a:srcRect l="26295" t="62352" r="55122" b="19167"/>
          <a:stretch>
            <a:fillRect/>
          </a:stretch>
        </p:blipFill>
        <p:spPr bwMode="auto">
          <a:xfrm>
            <a:off x="5105400" y="4343400"/>
            <a:ext cx="790575" cy="750887"/>
          </a:xfrm>
          <a:prstGeom prst="rect">
            <a:avLst/>
          </a:prstGeom>
          <a:noFill/>
        </p:spPr>
      </p:pic>
      <p:pic>
        <p:nvPicPr>
          <p:cNvPr id="120872" name="Picture 40" descr="hats"/>
          <p:cNvPicPr>
            <a:picLocks noChangeAspect="1" noChangeArrowheads="1"/>
          </p:cNvPicPr>
          <p:nvPr/>
        </p:nvPicPr>
        <p:blipFill>
          <a:blip r:embed="rId3" cstate="print"/>
          <a:srcRect l="68906" t="39491" r="12206" b="41597"/>
          <a:stretch>
            <a:fillRect/>
          </a:stretch>
        </p:blipFill>
        <p:spPr bwMode="auto">
          <a:xfrm>
            <a:off x="4953000" y="3581400"/>
            <a:ext cx="863600" cy="649287"/>
          </a:xfrm>
          <a:prstGeom prst="rect">
            <a:avLst/>
          </a:prstGeom>
          <a:noFill/>
        </p:spPr>
      </p:pic>
      <p:pic>
        <p:nvPicPr>
          <p:cNvPr id="120873" name="Picture 41" descr="hats"/>
          <p:cNvPicPr>
            <a:picLocks noChangeAspect="1" noChangeArrowheads="1"/>
          </p:cNvPicPr>
          <p:nvPr/>
        </p:nvPicPr>
        <p:blipFill>
          <a:blip r:embed="rId3" cstate="print"/>
          <a:srcRect l="9045" t="39491" r="72049" b="42639"/>
          <a:stretch>
            <a:fillRect/>
          </a:stretch>
        </p:blipFill>
        <p:spPr bwMode="auto">
          <a:xfrm>
            <a:off x="5105400" y="5181600"/>
            <a:ext cx="793750" cy="766763"/>
          </a:xfrm>
          <a:prstGeom prst="rect">
            <a:avLst/>
          </a:prstGeom>
          <a:noFill/>
        </p:spPr>
      </p:pic>
      <p:sp>
        <p:nvSpPr>
          <p:cNvPr id="120878" name="Rectangle 46"/>
          <p:cNvSpPr>
            <a:spLocks noChangeArrowheads="1"/>
          </p:cNvSpPr>
          <p:nvPr/>
        </p:nvSpPr>
        <p:spPr bwMode="auto">
          <a:xfrm>
            <a:off x="7507287" y="0"/>
            <a:ext cx="16367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SA" sz="3600" dirty="0">
                <a:solidFill>
                  <a:srgbClr val="CC3399"/>
                </a:solidFill>
                <a:latin typeface="Arial" pitchFamily="34" charset="0"/>
              </a:rPr>
              <a:t>القبعات</a:t>
            </a:r>
          </a:p>
          <a:p>
            <a:r>
              <a:rPr lang="ar-SA" sz="3600" dirty="0">
                <a:solidFill>
                  <a:srgbClr val="CC3399"/>
                </a:solidFill>
                <a:latin typeface="Arial" pitchFamily="34" charset="0"/>
              </a:rPr>
              <a:t>الست </a:t>
            </a:r>
            <a:endParaRPr lang="en-US" sz="3600" dirty="0">
              <a:solidFill>
                <a:srgbClr val="CC339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0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133600" y="1143000"/>
            <a:ext cx="6276975" cy="3638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5400000" scaled="1"/>
                </a:gradFill>
                <a:latin typeface="PT Bold Heading"/>
              </a:rPr>
              <a:t>وآخر دعوانا </a:t>
            </a:r>
          </a:p>
          <a:p>
            <a:pPr algn="ctr"/>
            <a:r>
              <a:rPr lang="ar-SA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5400000" scaled="1"/>
                </a:gradFill>
                <a:latin typeface="PT Bold Heading"/>
              </a:rPr>
              <a:t>أن الحمد لله رب العالمين </a:t>
            </a:r>
            <a:endParaRPr lang="en-US" sz="20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FF"/>
                  </a:gs>
                  <a:gs pos="25000">
                    <a:srgbClr val="01A78F"/>
                  </a:gs>
                  <a:gs pos="50000">
                    <a:srgbClr val="FFFF00"/>
                  </a:gs>
                  <a:gs pos="75000">
                    <a:srgbClr val="FF6633"/>
                  </a:gs>
                  <a:gs pos="100000">
                    <a:srgbClr val="FF3399"/>
                  </a:gs>
                </a:gsLst>
                <a:lin ang="5400000" scaled="1"/>
              </a:gradFill>
              <a:latin typeface="PT Bold Head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DED01"/>
          <p:cNvPicPr>
            <a:picLocks noChangeAspect="1" noChangeArrowheads="1"/>
          </p:cNvPicPr>
          <p:nvPr/>
        </p:nvPicPr>
        <p:blipFill>
          <a:blip r:embed="rId2" cstate="print"/>
          <a:srcRect t="10714" r="5208" b="14286"/>
          <a:stretch>
            <a:fillRect/>
          </a:stretch>
        </p:blipFill>
        <p:spPr bwMode="auto">
          <a:xfrm>
            <a:off x="1905000" y="685800"/>
            <a:ext cx="6934200" cy="4800600"/>
          </a:xfrm>
          <a:prstGeom prst="rect">
            <a:avLst/>
          </a:prstGeom>
          <a:noFill/>
        </p:spPr>
      </p:pic>
      <p:pic>
        <p:nvPicPr>
          <p:cNvPr id="122883" name="Picture 3" descr="BRD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6163" y="2590800"/>
            <a:ext cx="4211637" cy="3246437"/>
          </a:xfrm>
          <a:prstGeom prst="rect">
            <a:avLst/>
          </a:prstGeom>
          <a:noFill/>
        </p:spPr>
      </p:pic>
      <p:sp>
        <p:nvSpPr>
          <p:cNvPr id="122884" name="WordArt 4" descr="رخام بني"/>
          <p:cNvSpPr>
            <a:spLocks noChangeArrowheads="1" noChangeShapeType="1" noTextEdit="1"/>
          </p:cNvSpPr>
          <p:nvPr/>
        </p:nvSpPr>
        <p:spPr bwMode="auto">
          <a:xfrm rot="-731480">
            <a:off x="6463786" y="4070703"/>
            <a:ext cx="18319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b="1" kern="10" dirty="0">
                <a:ln w="9525">
                  <a:solidFill>
                    <a:srgbClr val="CC99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الواجب المنزلي </a:t>
            </a:r>
            <a:endParaRPr lang="en-US" sz="3600" b="1" kern="10" dirty="0">
              <a:ln w="9525">
                <a:solidFill>
                  <a:srgbClr val="CC99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22885" name="WordArt 5" descr="رخام بني"/>
          <p:cNvSpPr>
            <a:spLocks noChangeArrowheads="1" noChangeShapeType="1" noTextEdit="1"/>
          </p:cNvSpPr>
          <p:nvPr/>
        </p:nvSpPr>
        <p:spPr bwMode="auto">
          <a:xfrm>
            <a:off x="3048000" y="1524000"/>
            <a:ext cx="1981200" cy="1111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23900" b="1" kern="10" normalizeH="1" dirty="0">
                <a:ln w="9525">
                  <a:solidFill>
                    <a:srgbClr val="CC99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ص </a:t>
            </a:r>
            <a:r>
              <a:rPr lang="ar-SA" sz="23900" b="1" kern="10" normalizeH="1" dirty="0" smtClean="0">
                <a:ln w="9525">
                  <a:solidFill>
                    <a:srgbClr val="CC99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40</a:t>
            </a:r>
            <a:endParaRPr lang="ar-SA" sz="23900" b="1" kern="10" normalizeH="1" dirty="0">
              <a:ln w="9525">
                <a:solidFill>
                  <a:srgbClr val="CC99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ar-SA" sz="23900" b="1" kern="10" normalizeH="1" dirty="0">
                <a:ln w="9525">
                  <a:solidFill>
                    <a:srgbClr val="CC99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تمرين : 2 ، 6</a:t>
            </a:r>
            <a:endParaRPr lang="en-US" sz="23900" b="1" kern="10" normalizeH="1" dirty="0">
              <a:ln w="9525">
                <a:solidFill>
                  <a:srgbClr val="CC99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  <p:bldP spid="122884" grpId="1" animBg="1"/>
      <p:bldP spid="1228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1752600" y="1905000"/>
            <a:ext cx="6400800" cy="3886200"/>
            <a:chOff x="972" y="889"/>
            <a:chExt cx="3907" cy="1389"/>
          </a:xfrm>
        </p:grpSpPr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>
              <a:off x="3244" y="889"/>
              <a:ext cx="1635" cy="454"/>
            </a:xfrm>
            <a:prstGeom prst="bevel">
              <a:avLst>
                <a:gd name="adj" fmla="val 12500"/>
              </a:avLst>
            </a:prstGeom>
            <a:solidFill>
              <a:srgbClr val="FFCC66"/>
            </a:solidFill>
            <a:ln w="12700">
              <a:solidFill>
                <a:srgbClr val="FFCC66"/>
              </a:solidFill>
              <a:miter lim="800000"/>
              <a:headEnd/>
              <a:tailEnd/>
            </a:ln>
            <a:scene3d>
              <a:camera prst="perspectiveHeroicExtremeRightFacing"/>
              <a:lightRig rig="brightRoom" dir="t"/>
            </a:scene3d>
            <a:sp3d prstMaterial="powder"/>
          </p:spPr>
          <p:txBody>
            <a:bodyPr wrap="none" tIns="82800" bIns="82800" anchor="ctr" anchorCtr="1"/>
            <a:lstStyle/>
            <a:p>
              <a:r>
                <a:rPr lang="ar-AE" sz="4400" b="1" kern="10" dirty="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solidFill>
                    <a:srgbClr val="FFCC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مقدمة</a:t>
              </a:r>
              <a:endParaRPr lang="en-US" sz="4400" b="1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9" name="AutoShape 19"/>
            <p:cNvSpPr>
              <a:spLocks noChangeArrowheads="1"/>
            </p:cNvSpPr>
            <p:nvPr/>
          </p:nvSpPr>
          <p:spPr bwMode="auto">
            <a:xfrm>
              <a:off x="972" y="889"/>
              <a:ext cx="1635" cy="454"/>
            </a:xfrm>
            <a:prstGeom prst="bevel">
              <a:avLst>
                <a:gd name="adj" fmla="val 12500"/>
              </a:avLst>
            </a:prstGeom>
            <a:solidFill>
              <a:srgbClr val="FFCC66"/>
            </a:solidFill>
            <a:ln w="12700">
              <a:solidFill>
                <a:srgbClr val="FFCC66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</p:spPr>
          <p:txBody>
            <a:bodyPr wrap="none" tIns="82800" bIns="82800" anchor="ctr" anchorCtr="1"/>
            <a:lstStyle/>
            <a:p>
              <a:r>
                <a:rPr lang="ar-AE" sz="3600" b="1" kern="10" dirty="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solidFill>
                    <a:srgbClr val="FFCC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القطع المكافئ</a:t>
              </a:r>
              <a:endParaRPr lang="en-US" sz="3600" b="1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>
              <a:off x="3244" y="1824"/>
              <a:ext cx="1635" cy="454"/>
            </a:xfrm>
            <a:prstGeom prst="bevel">
              <a:avLst>
                <a:gd name="adj" fmla="val 12500"/>
              </a:avLst>
            </a:prstGeom>
            <a:solidFill>
              <a:srgbClr val="FFCC66"/>
            </a:solidFill>
            <a:ln w="12700">
              <a:solidFill>
                <a:srgbClr val="FFCC66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</p:spPr>
          <p:txBody>
            <a:bodyPr wrap="none" tIns="82800" bIns="82800" anchor="ctr" anchorCtr="1"/>
            <a:lstStyle/>
            <a:p>
              <a:r>
                <a:rPr lang="ar-AE" sz="4400" b="1" kern="10" dirty="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solidFill>
                    <a:srgbClr val="FFCC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القطع الناقص</a:t>
              </a:r>
              <a:endParaRPr lang="en-US" sz="4400" b="1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1" name="AutoShape 19"/>
            <p:cNvSpPr>
              <a:spLocks noChangeArrowheads="1"/>
            </p:cNvSpPr>
            <p:nvPr/>
          </p:nvSpPr>
          <p:spPr bwMode="auto">
            <a:xfrm>
              <a:off x="1020" y="1796"/>
              <a:ext cx="1635" cy="454"/>
            </a:xfrm>
            <a:prstGeom prst="bevel">
              <a:avLst>
                <a:gd name="adj" fmla="val 12500"/>
              </a:avLst>
            </a:prstGeom>
            <a:solidFill>
              <a:srgbClr val="FFCC66"/>
            </a:solidFill>
            <a:ln w="12700">
              <a:solidFill>
                <a:srgbClr val="FFCC66"/>
              </a:solidFill>
              <a:miter lim="800000"/>
              <a:headEnd/>
              <a:tailEnd/>
            </a:ln>
            <a:scene3d>
              <a:camera prst="perspectiveHeroicExtremeRightFacing"/>
              <a:lightRig rig="threePt" dir="t"/>
            </a:scene3d>
          </p:spPr>
          <p:txBody>
            <a:bodyPr wrap="none" tIns="82800" bIns="82800" anchor="ctr" anchorCtr="1"/>
            <a:lstStyle/>
            <a:p>
              <a:r>
                <a:rPr lang="ar-AE" sz="4400" b="1" kern="10" dirty="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solidFill>
                    <a:srgbClr val="FFCC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القطع الزائد</a:t>
              </a:r>
              <a:endParaRPr lang="en-US" sz="4400" b="1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3124200" y="381000"/>
            <a:ext cx="3733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b="1" u="sng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محتوى </a:t>
            </a:r>
            <a:r>
              <a:rPr lang="ar-SA" sz="3600" b="1" u="sng" kern="10" dirty="0" smtClean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التعلم</a:t>
            </a:r>
            <a:r>
              <a:rPr lang="en-US" sz="3600" b="1" u="sng" kern="10" dirty="0" smtClean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endParaRPr lang="en-US" sz="3600" b="1" u="sng" kern="10" dirty="0">
              <a:ln w="9525">
                <a:solidFill>
                  <a:srgbClr val="A50021"/>
                </a:solidFill>
                <a:round/>
                <a:headEnd/>
                <a:tailEnd/>
              </a:ln>
              <a:solidFill>
                <a:srgbClr val="FFCC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BRD3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1" y="1905000"/>
            <a:ext cx="2667000" cy="4491037"/>
          </a:xfrm>
          <a:prstGeom prst="rect">
            <a:avLst/>
          </a:prstGeom>
          <a:noFill/>
        </p:spPr>
      </p:pic>
      <p:sp>
        <p:nvSpPr>
          <p:cNvPr id="12" name="Text Box 20"/>
          <p:cNvSpPr txBox="1">
            <a:spLocks noChangeArrowheads="1"/>
          </p:cNvSpPr>
          <p:nvPr/>
        </p:nvSpPr>
        <p:spPr bwMode="auto">
          <a:xfrm rot="21209727">
            <a:off x="6623358" y="2362992"/>
            <a:ext cx="199434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F95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تذكري قول </a:t>
            </a:r>
            <a:r>
              <a:rPr lang="ar-SA" sz="2000" b="1" dirty="0" smtClean="0">
                <a:solidFill>
                  <a:srgbClr val="F95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الرسول</a:t>
            </a:r>
            <a:r>
              <a:rPr lang="ar-SA" sz="2000" b="1" dirty="0" smtClean="0">
                <a:solidFill>
                  <a:srgbClr val="F95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GA Arabesque" pitchFamily="2" charset="2"/>
              </a:rPr>
              <a:t> صلى الله عليه وسلم </a:t>
            </a:r>
            <a:r>
              <a:rPr lang="ar-SA" sz="2000" b="1" dirty="0" smtClean="0">
                <a:solidFill>
                  <a:srgbClr val="F95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</a:t>
            </a:r>
            <a:endParaRPr lang="ar-SA" sz="2000" b="1" dirty="0">
              <a:solidFill>
                <a:srgbClr val="F95D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 من سلك طريقاً يلتمس فيه علماً سهل الله له طريقاً إلى الجنة )</a:t>
            </a:r>
            <a:endParaRPr lang="en-US" sz="24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3" name="Picture 4" descr="C:\Users\User\Pictures\800px-Conic_sections_with_plane_svg.png"/>
          <p:cNvPicPr>
            <a:picLocks noChangeAspect="1" noChangeArrowheads="1"/>
          </p:cNvPicPr>
          <p:nvPr/>
        </p:nvPicPr>
        <p:blipFill>
          <a:blip r:embed="rId4" cstate="print">
            <a:lum bright="32000" contrast="8000"/>
          </a:blip>
          <a:srcRect b="18869"/>
          <a:stretch>
            <a:fillRect/>
          </a:stretch>
        </p:blipFill>
        <p:spPr bwMode="auto">
          <a:xfrm>
            <a:off x="1143000" y="2286000"/>
            <a:ext cx="5026007" cy="335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1447800" y="228600"/>
            <a:ext cx="7086600" cy="13716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148"/>
              </a:avLst>
            </a:prstTxWarp>
          </a:bodyPr>
          <a:lstStyle/>
          <a:p>
            <a:pPr>
              <a:defRPr/>
            </a:pPr>
            <a:r>
              <a:rPr lang="ar-AE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مقدمة</a:t>
            </a:r>
            <a:r>
              <a:rPr lang="ar-SA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    </a:t>
            </a:r>
            <a:r>
              <a:rPr lang="en-US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    Introduction</a:t>
            </a:r>
            <a:endParaRPr lang="en-US" sz="28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endParaRPr lang="ar-AE" sz="28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990600" y="1066800"/>
            <a:ext cx="7931150" cy="100258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Bef>
                <a:spcPct val="50000"/>
              </a:spcBef>
            </a:pPr>
            <a:r>
              <a:rPr lang="ar-AE" sz="2400" b="1" u="none" dirty="0"/>
              <a:t>    إذا قطع مستوى مخروطين قائمين  مقلوبين لا نهائيين في أوضاع واتجاهات </a:t>
            </a:r>
            <a:r>
              <a:rPr lang="ar-SA" sz="2400" b="1" u="none" dirty="0"/>
              <a:t> مختلفة فإننا نحصل على قطوع مختلفة تسمى قطوعاً مخروطية .</a:t>
            </a:r>
            <a:endParaRPr lang="en-US" sz="2400" b="1" u="none" dirty="0"/>
          </a:p>
        </p:txBody>
      </p:sp>
      <p:pic>
        <p:nvPicPr>
          <p:cNvPr id="17" name="Picture 6" descr="C:\Documents and Settings\user\My Documents\Conics\pb_conse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895600"/>
            <a:ext cx="5791200" cy="3091543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676400" y="228600"/>
            <a:ext cx="6572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ar-SA" sz="3600" b="1" u="sng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القطوع المخروطية  </a:t>
            </a:r>
            <a:r>
              <a:rPr lang="en-US" sz="3600" b="1" u="sng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Conic Sections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990600" y="1066800"/>
            <a:ext cx="7931150" cy="100258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Bef>
                <a:spcPct val="50000"/>
              </a:spcBef>
            </a:pPr>
            <a:r>
              <a:rPr lang="ar-AE" sz="2400" b="1" u="none" dirty="0"/>
              <a:t>    إذا قطع مستوى مخروطين قائمين  مقلوبين لا نهائيين في أوضاع واتجاهات </a:t>
            </a:r>
            <a:r>
              <a:rPr lang="ar-SA" sz="2400" b="1" u="none" dirty="0"/>
              <a:t> مختلفة فإننا نحصل على قطوع مختلفة تسمى قطوعاً مخروطية .</a:t>
            </a:r>
            <a:endParaRPr lang="en-US" sz="2400" b="1" u="none" dirty="0"/>
          </a:p>
        </p:txBody>
      </p:sp>
      <p:sp>
        <p:nvSpPr>
          <p:cNvPr id="18" name="Rectangle 17"/>
          <p:cNvSpPr/>
          <p:nvPr/>
        </p:nvSpPr>
        <p:spPr>
          <a:xfrm>
            <a:off x="1676400" y="228600"/>
            <a:ext cx="6572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ar-SA" sz="3600" b="1" u="sng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القطوع المخروطية  </a:t>
            </a:r>
            <a:r>
              <a:rPr lang="en-US" sz="3600" b="1" u="sng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Conic Sections</a:t>
            </a:r>
          </a:p>
        </p:txBody>
      </p:sp>
      <p:pic>
        <p:nvPicPr>
          <p:cNvPr id="6" name="Picture 1" descr="C:\Documents and Settings\user\My Documents\Conics\mysection_pic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286000"/>
            <a:ext cx="5699684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F:\memoryyy\2008-2009\12علمي\تكامل\الحجوم\mywave1_7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406506"/>
            <a:ext cx="2514600" cy="994294"/>
          </a:xfrm>
          <a:prstGeom prst="rect">
            <a:avLst/>
          </a:prstGeom>
          <a:noFill/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5181600" y="381000"/>
            <a:ext cx="3771936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ar-AE" sz="28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5400000" scaled="1"/>
                </a:gradFill>
                <a:cs typeface="PT Bold Heading"/>
              </a:rPr>
              <a:t>القطع المكافئ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371600" y="457200"/>
            <a:ext cx="3343308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>
              <a:defRPr/>
            </a:pPr>
            <a:r>
              <a:rPr lang="en-US" sz="28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Arial"/>
                <a:cs typeface="Arial"/>
              </a:rPr>
              <a:t>Parabola</a:t>
            </a:r>
            <a:endParaRPr lang="ar-AE" sz="28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grpSp>
        <p:nvGrpSpPr>
          <p:cNvPr id="7" name="مجموعة 20"/>
          <p:cNvGrpSpPr>
            <a:grpSpLocks/>
          </p:cNvGrpSpPr>
          <p:nvPr/>
        </p:nvGrpSpPr>
        <p:grpSpPr bwMode="auto">
          <a:xfrm>
            <a:off x="5257800" y="1447800"/>
            <a:ext cx="3408362" cy="3200400"/>
            <a:chOff x="428596" y="1785926"/>
            <a:chExt cx="4551361" cy="3887782"/>
          </a:xfrm>
        </p:grpSpPr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428596" y="1785926"/>
              <a:ext cx="4551361" cy="3887782"/>
              <a:chOff x="285" y="1279"/>
              <a:chExt cx="2858" cy="2449"/>
            </a:xfrm>
          </p:grpSpPr>
          <p:pic>
            <p:nvPicPr>
              <p:cNvPr id="12" name="Picture 5" descr="ParabolaFD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86" y="1388"/>
                <a:ext cx="2437" cy="233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1688" y="1279"/>
                <a:ext cx="0" cy="2449"/>
              </a:xfrm>
              <a:prstGeom prst="line">
                <a:avLst/>
              </a:prstGeom>
              <a:noFill/>
              <a:ln w="38100">
                <a:solidFill>
                  <a:srgbClr val="FFCC66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 flipH="1">
                <a:off x="285" y="2912"/>
                <a:ext cx="2858" cy="11"/>
              </a:xfrm>
              <a:prstGeom prst="line">
                <a:avLst/>
              </a:prstGeom>
              <a:noFill/>
              <a:ln w="38100">
                <a:solidFill>
                  <a:srgbClr val="FFCC66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345919" y="3860801"/>
              <a:ext cx="866319" cy="36671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AE" sz="1800" u="none">
                  <a:solidFill>
                    <a:schemeClr val="bg1"/>
                  </a:solidFill>
                </a:rPr>
                <a:t>الرأس</a:t>
              </a:r>
              <a:endParaRPr lang="en-US" sz="1800" u="none">
                <a:solidFill>
                  <a:schemeClr val="bg1"/>
                </a:solidFill>
              </a:endParaRPr>
            </a:p>
          </p:txBody>
        </p:sp>
        <p:sp>
          <p:nvSpPr>
            <p:cNvPr id="10" name="Oval 15"/>
            <p:cNvSpPr>
              <a:spLocks noChangeAspect="1" noChangeArrowheads="1"/>
            </p:cNvSpPr>
            <p:nvPr/>
          </p:nvSpPr>
          <p:spPr bwMode="auto">
            <a:xfrm>
              <a:off x="2619829" y="3775076"/>
              <a:ext cx="108290" cy="107950"/>
            </a:xfrm>
            <a:prstGeom prst="ellipse">
              <a:avLst/>
            </a:prstGeom>
            <a:solidFill>
              <a:srgbClr val="0033D8"/>
            </a:solidFill>
            <a:ln w="12700" algn="ctr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AE"/>
            </a:p>
          </p:txBody>
        </p:sp>
      </p:grpSp>
      <p:graphicFrame>
        <p:nvGraphicFramePr>
          <p:cNvPr id="16" name="Object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76400" y="3200400"/>
          <a:ext cx="2407919" cy="188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" showAsIcon="1" r:id="rId6" imgW="914400" imgH="714240" progId="Package">
                  <p:embed/>
                </p:oleObj>
              </mc:Choice>
              <mc:Fallback>
                <p:oleObj name="Package" showAsIcon="1" r:id="rId6" imgW="914400" imgH="71424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00400"/>
                        <a:ext cx="2407919" cy="188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410200" y="838200"/>
            <a:ext cx="3509963" cy="219212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 algn="ctr">
            <a:solidFill>
              <a:srgbClr val="E2AC00"/>
            </a:solidFill>
            <a:prstDash val="lgDash"/>
            <a:miter lim="800000"/>
            <a:headEnd/>
            <a:tailEnd/>
          </a:ln>
        </p:spPr>
        <p:txBody>
          <a:bodyPr wrap="square" rIns="144000" bIns="14400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ar-AE" sz="2000" b="1" u="none" dirty="0"/>
              <a:t>القطـع المكافئ هـو :     </a:t>
            </a:r>
            <a:endParaRPr lang="en-US" sz="2000" b="1" u="none" dirty="0" smtClean="0"/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ar-AE" sz="2000" b="1" u="none" dirty="0" smtClean="0"/>
              <a:t>مجمـــــــوعـة </a:t>
            </a:r>
            <a:r>
              <a:rPr lang="ar-AE" sz="2000" b="1" u="none" dirty="0"/>
              <a:t>كل النقـــــاط في المستوى المتساويــــة البعدين عن </a:t>
            </a:r>
            <a:r>
              <a:rPr lang="ar-AE" sz="2000" b="1" dirty="0"/>
              <a:t>نقطة معطـــاة</a:t>
            </a:r>
            <a:r>
              <a:rPr lang="ar-AE" sz="2000" b="1" u="none" dirty="0"/>
              <a:t> </a:t>
            </a:r>
            <a:r>
              <a:rPr lang="ar-AE" sz="2000" b="1" i="1" dirty="0"/>
              <a:t>ومستقيــــم معطى</a:t>
            </a:r>
            <a:r>
              <a:rPr lang="ar-AE" sz="2000" b="1" u="none" dirty="0"/>
              <a:t> .</a:t>
            </a:r>
            <a:endParaRPr lang="en-US" sz="2000" b="1" u="none" dirty="0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410200" y="3810000"/>
            <a:ext cx="3433762" cy="60707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 algn="ctr">
            <a:solidFill>
              <a:srgbClr val="E2AC00"/>
            </a:solidFill>
            <a:prstDash val="lgDash"/>
            <a:miter lim="800000"/>
            <a:headEnd/>
            <a:tailEnd/>
          </a:ln>
        </p:spPr>
        <p:txBody>
          <a:bodyPr wrap="square" rIns="144000" bIns="14400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ar-AE" b="1" dirty="0"/>
              <a:t>تسمى النقطة بالبؤرة والمستقيم بالدليل </a:t>
            </a:r>
            <a:endParaRPr lang="en-US" b="1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410200" y="5029200"/>
            <a:ext cx="3433763" cy="65323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 algn="ctr">
            <a:solidFill>
              <a:srgbClr val="E2AC00"/>
            </a:solidFill>
            <a:prstDash val="lgDash"/>
            <a:miter lim="800000"/>
            <a:headEnd/>
            <a:tailEnd/>
          </a:ln>
        </p:spPr>
        <p:txBody>
          <a:bodyPr wrap="square" rIns="144000" bIns="14400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ar-AE" sz="2000" b="1" dirty="0"/>
              <a:t>يوجد للقطع المكافئ محور تماثل </a:t>
            </a:r>
            <a:endParaRPr lang="en-US" sz="2000" b="1" dirty="0"/>
          </a:p>
        </p:txBody>
      </p:sp>
      <p:pic>
        <p:nvPicPr>
          <p:cNvPr id="2050" name="Picture 2" descr="C:\Documents and Settings\user\My Documents\jj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533400"/>
            <a:ext cx="4217670" cy="3124200"/>
          </a:xfrm>
          <a:prstGeom prst="rect">
            <a:avLst/>
          </a:prstGeom>
          <a:noFill/>
        </p:spPr>
      </p:pic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47800" y="4419600"/>
          <a:ext cx="1725167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ackage" showAsIcon="1" r:id="rId5" imgW="914400" imgH="714240" progId="Package">
                  <p:embed/>
                </p:oleObj>
              </mc:Choice>
              <mc:Fallback>
                <p:oleObj name="Package" showAsIcon="1" r:id="rId5" imgW="914400" imgH="71424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19600"/>
                        <a:ext cx="1725167" cy="1347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99" b="26530"/>
          <a:stretch>
            <a:fillRect/>
          </a:stretch>
        </p:blipFill>
        <p:spPr bwMode="auto">
          <a:xfrm>
            <a:off x="0" y="0"/>
            <a:ext cx="533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63" t="14417" r="11357" b="14546"/>
          <a:stretch>
            <a:fillRect/>
          </a:stretch>
        </p:blipFill>
        <p:spPr bwMode="auto">
          <a:xfrm>
            <a:off x="1905000" y="685800"/>
            <a:ext cx="6324600" cy="515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14876</TotalTime>
  <Words>610</Words>
  <Application>Microsoft Office PowerPoint</Application>
  <PresentationFormat>On-screen Show (4:3)</PresentationFormat>
  <Paragraphs>141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AGA Arabesque</vt:lpstr>
      <vt:lpstr>AL-Hor</vt:lpstr>
      <vt:lpstr>Arial</vt:lpstr>
      <vt:lpstr>Bassam Ostorah</vt:lpstr>
      <vt:lpstr>Calibri</vt:lpstr>
      <vt:lpstr>PT Bold Heading</vt:lpstr>
      <vt:lpstr>Times New Roman</vt:lpstr>
      <vt:lpstr>TimesNewRomanPS</vt:lpstr>
      <vt:lpstr>Default Design</vt:lpstr>
      <vt:lpstr>Equation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ZIZI</dc:creator>
  <cp:lastModifiedBy>ADEC User</cp:lastModifiedBy>
  <cp:revision>427</cp:revision>
  <dcterms:created xsi:type="dcterms:W3CDTF">2007-09-28T21:11:32Z</dcterms:created>
  <dcterms:modified xsi:type="dcterms:W3CDTF">2016-02-25T05:54:11Z</dcterms:modified>
</cp:coreProperties>
</file>