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73" r:id="rId6"/>
    <p:sldId id="271" r:id="rId7"/>
    <p:sldId id="274" r:id="rId8"/>
    <p:sldId id="275" r:id="rId9"/>
    <p:sldId id="261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5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ae/url?sa=i&amp;rct=j&amp;q=&amp;esrc=s&amp;source=images&amp;cd=&amp;cad=rja&amp;uact=8&amp;ved=0CAcQjRxqFQoTCP7c7b6X8sgCFYU4GgodPi8Amg&amp;url=http://hdwallpaper1920x1080.com/united-arab-emirates-flag-wallpaper-by-doganerol1-on-deviantart/&amp;bvm=bv.106379543,d.d2s&amp;psig=AFQjCNHW2h7Dqqcso_1AfNbd6gV2wnLa9A&amp;ust=144656895628535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ae/url?sa=i&amp;rct=j&amp;q=&amp;esrc=s&amp;source=images&amp;cd=&amp;cad=rja&amp;uact=8&amp;ved=0CAcQjRxqFQoTCP7c7b6X8sgCFYU4GgodPi8Amg&amp;url=http://hdwallpaper1920x1080.com/united-arab-emirates-flag-wallpaper-by-doganerol1-on-deviantart/&amp;bvm=bv.106379543,d.d2s&amp;psig=AFQjCNHW2h7Dqqcso_1AfNbd6gV2wnLa9A&amp;ust=144656895628535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giphy.com/search/su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ae/url?sa=i&amp;rct=j&amp;q=&amp;esrc=s&amp;source=images&amp;cd=&amp;cad=rja&amp;uact=8&amp;ved=0CAcQjRxqFQoTCPeojLuU8sgCFQRVGgodP5UNhg&amp;url=http://ae.jakophite.com/shah-rukh-khan-celebrates-fiftieth-birthday-with-fans-entertainment@3535.html&amp;psig=AFQjCNFq2FpqglVIvQQpFAAhIb5HSn-7SQ&amp;ust=14465681200545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hyperlink" Target="http://wallpapercave.com/desktop-wallpaper-patter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ae/url?sa=i&amp;rct=j&amp;q=&amp;esrc=s&amp;source=images&amp;cd=&amp;cad=rja&amp;uact=8&amp;ved=0CAcQjRxqFQoTCPeojLuU8sgCFQRVGgodP5UNhg&amp;url=http://ae.jakophite.com/shah-rukh-khan-celebrates-fiftieth-birthday-with-fans-entertainment@3535.html&amp;psig=AFQjCNFq2FpqglVIvQQpFAAhIb5HSn-7SQ&amp;ust=1446568120054580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giphy.com/search/su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hyperlink" Target="http://wallpapercave.com/desktop-wallpaper-patter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ae/url?sa=i&amp;rct=j&amp;q=&amp;esrc=s&amp;source=images&amp;cd=&amp;cad=rja&amp;uact=8&amp;ved=0CAcQjRxqFQoTCPeojLuU8sgCFQRVGgodP5UNhg&amp;url=http://ae.jakophite.com/shah-rukh-khan-celebrates-fiftieth-birthday-with-fans-entertainment@3535.html&amp;psig=AFQjCNFq2FpqglVIvQQpFAAhIb5HSn-7SQ&amp;ust=1446568120054580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giphy.com/search/su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hyperlink" Target="http://wallpapercave.com/desktop-wallpaper-patter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ae/url?sa=i&amp;rct=j&amp;q=&amp;esrc=s&amp;source=images&amp;cd=&amp;cad=rja&amp;uact=8&amp;ved=0CAcQjRxqFQoTCPeojLuU8sgCFQRVGgodP5UNhg&amp;url=http://ae.jakophite.com/shah-rukh-khan-celebrates-fiftieth-birthday-with-fans-entertainment@3535.html&amp;psig=AFQjCNFq2FpqglVIvQQpFAAhIb5HSn-7SQ&amp;ust=1446568120054580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giphy.com/search/su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hyperlink" Target="http://wallpapercave.com/desktop-wallpaper-patter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ae/url?sa=i&amp;rct=j&amp;q=&amp;esrc=s&amp;source=images&amp;cd=&amp;cad=rja&amp;uact=8&amp;ved=0CAcQjRxqFQoTCPeojLuU8sgCFQRVGgodP5UNhg&amp;url=http://ae.jakophite.com/shah-rukh-khan-celebrates-fiftieth-birthday-with-fans-entertainment@3535.html&amp;psig=AFQjCNFq2FpqglVIvQQpFAAhIb5HSn-7SQ&amp;ust=1446568120054580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giphy.com/search/su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gif"/><Relationship Id="rId2" Type="http://schemas.openxmlformats.org/officeDocument/2006/relationships/hyperlink" Target="http://wallpapercave.com/desktop-wallpaper-patter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ae/url?sa=i&amp;rct=j&amp;q=&amp;esrc=s&amp;source=images&amp;cd=&amp;cad=rja&amp;uact=8&amp;ved=0CAcQjRxqFQoTCPeojLuU8sgCFQRVGgodP5UNhg&amp;url=http://ae.jakophite.com/shah-rukh-khan-celebrates-fiftieth-birthday-with-fans-entertainment@3535.html&amp;psig=AFQjCNFq2FpqglVIvQQpFAAhIb5HSn-7SQ&amp;ust=1446568120054580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giphy.com/search/su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uteanimegirlsimages.tumblr.com/post/55636313031/yuukianimeworld-anime-girl-tumblr-on-we-hear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3074" name="Picture 2" descr="http://hdwallpaper1920x1080.com/wp-content/uploads/2015/02/United-Arab-Emirates-Flag-Wallpaper-by-DoganErol1-on-Deviant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4077" cy="6858000"/>
          </a:xfrm>
          <a:prstGeom prst="rect">
            <a:avLst/>
          </a:prstGeom>
          <a:noFill/>
        </p:spPr>
      </p:pic>
      <p:sp>
        <p:nvSpPr>
          <p:cNvPr id="5" name="تمرير أفقي 4"/>
          <p:cNvSpPr/>
          <p:nvPr/>
        </p:nvSpPr>
        <p:spPr>
          <a:xfrm>
            <a:off x="899592" y="1268760"/>
            <a:ext cx="7560840" cy="396044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latin typeface="Aharoni" pitchFamily="2" charset="-79"/>
                <a:cs typeface="Aharoni" pitchFamily="2" charset="-79"/>
              </a:rPr>
              <a:t>Respect the flag </a:t>
            </a:r>
          </a:p>
          <a:p>
            <a:pPr algn="ctr"/>
            <a:r>
              <a:rPr lang="ar-AE" sz="6600" b="1" dirty="0" smtClean="0"/>
              <a:t>احترام العلم</a:t>
            </a:r>
            <a:endParaRPr lang="ar-AE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3074" name="Picture 2" descr="http://hdwallpaper1920x1080.com/wp-content/uploads/2015/02/United-Arab-Emirates-Flag-Wallpaper-by-DoganErol1-on-Deviant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4077" cy="6858000"/>
          </a:xfrm>
          <a:prstGeom prst="rect">
            <a:avLst/>
          </a:prstGeom>
          <a:noFill/>
        </p:spPr>
      </p:pic>
      <p:sp>
        <p:nvSpPr>
          <p:cNvPr id="5" name="تمرير أفقي 4"/>
          <p:cNvSpPr/>
          <p:nvPr/>
        </p:nvSpPr>
        <p:spPr>
          <a:xfrm>
            <a:off x="827584" y="692696"/>
            <a:ext cx="7848872" cy="2592288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A flagpole casts a shadow which is 2.7 m long when the sun is at an angle of 58 in the sky. </a:t>
            </a:r>
          </a:p>
        </p:txBody>
      </p:sp>
      <p:sp>
        <p:nvSpPr>
          <p:cNvPr id="6" name="تمرير أفقي 5"/>
          <p:cNvSpPr/>
          <p:nvPr/>
        </p:nvSpPr>
        <p:spPr>
          <a:xfrm>
            <a:off x="899592" y="3717032"/>
            <a:ext cx="7704856" cy="266429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/>
              <a:t>سارية العلم طول ظله وهو 2.</a:t>
            </a:r>
            <a:r>
              <a:rPr lang="ar-AE" sz="3600" b="1" dirty="0" err="1" smtClean="0"/>
              <a:t>7مترا</a:t>
            </a:r>
            <a:r>
              <a:rPr lang="ar-AE" sz="3600" b="1" dirty="0" smtClean="0"/>
              <a:t> عندما تكون الشمس على زاوية </a:t>
            </a:r>
            <a:r>
              <a:rPr lang="en-US" sz="3600" b="1" dirty="0" smtClean="0"/>
              <a:t>58</a:t>
            </a:r>
            <a:r>
              <a:rPr lang="ar-AE" sz="3600" b="1" dirty="0" smtClean="0"/>
              <a:t> في السماء.</a:t>
            </a:r>
            <a:endParaRPr lang="ar-AE" sz="36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/>
          <p:cNvCxnSpPr/>
          <p:nvPr/>
        </p:nvCxnSpPr>
        <p:spPr>
          <a:xfrm>
            <a:off x="1693122" y="5949280"/>
            <a:ext cx="4392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2341194" y="1196752"/>
            <a:ext cx="3744416" cy="4752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media.giphy.com/media/10d3NDzD40xb0s/giphy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43608" y="620688"/>
            <a:ext cx="201622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ae.jakophite.com/images/flag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4051">
            <a:off x="3192601" y="2297907"/>
            <a:ext cx="1538576" cy="1058541"/>
          </a:xfrm>
          <a:prstGeom prst="rect">
            <a:avLst/>
          </a:prstGeom>
          <a:noFill/>
        </p:spPr>
      </p:pic>
      <p:cxnSp>
        <p:nvCxnSpPr>
          <p:cNvPr id="6" name="رابط مستقيم 5"/>
          <p:cNvCxnSpPr/>
          <p:nvPr/>
        </p:nvCxnSpPr>
        <p:spPr>
          <a:xfrm>
            <a:off x="3203848" y="2348880"/>
            <a:ext cx="72008" cy="36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3275856" y="5517232"/>
            <a:ext cx="432048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5508104" y="5517232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3419872" y="6093296"/>
            <a:ext cx="22322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2.7 m</a:t>
            </a:r>
            <a:endParaRPr lang="ar-AE" sz="28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716016" y="5373216"/>
            <a:ext cx="720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58</a:t>
            </a:r>
            <a:endParaRPr lang="ar-AE" sz="2800" dirty="0"/>
          </a:p>
        </p:txBody>
      </p:sp>
      <p:sp>
        <p:nvSpPr>
          <p:cNvPr id="25" name="شكل بيضاوي 24"/>
          <p:cNvSpPr/>
          <p:nvPr/>
        </p:nvSpPr>
        <p:spPr>
          <a:xfrm>
            <a:off x="5364088" y="537321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6388" name="Picture 4" descr="http://wallpapercave.com/wp/ZTXGK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" name="وسيلة شرح مع سهم إلى اليمين 36"/>
          <p:cNvSpPr/>
          <p:nvPr/>
        </p:nvSpPr>
        <p:spPr>
          <a:xfrm>
            <a:off x="251520" y="1556792"/>
            <a:ext cx="4536504" cy="4032448"/>
          </a:xfrm>
          <a:prstGeom prst="rightArrowCallout">
            <a:avLst>
              <a:gd name="adj1" fmla="val 20539"/>
              <a:gd name="adj2" fmla="val 23885"/>
              <a:gd name="adj3" fmla="val 26859"/>
              <a:gd name="adj4" fmla="val 69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4" descr="https://media.giphy.com/media/10d3NDzD40xb0s/giph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1700808"/>
            <a:ext cx="1105903" cy="1105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رابط مستقيم 8"/>
          <p:cNvCxnSpPr/>
          <p:nvPr/>
        </p:nvCxnSpPr>
        <p:spPr>
          <a:xfrm>
            <a:off x="1115616" y="2708920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555776" y="4581128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1475656" y="5013176"/>
            <a:ext cx="1224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2.7 m</a:t>
            </a:r>
            <a:endParaRPr lang="ar-AE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331640" y="436510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58</a:t>
            </a:r>
            <a:endParaRPr lang="ar-AE" sz="2800" dirty="0"/>
          </a:p>
        </p:txBody>
      </p:sp>
      <p:sp>
        <p:nvSpPr>
          <p:cNvPr id="35" name="شكل بيضاوي 34"/>
          <p:cNvSpPr/>
          <p:nvPr/>
        </p:nvSpPr>
        <p:spPr>
          <a:xfrm>
            <a:off x="2411760" y="436510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رابط مستقيم 5"/>
          <p:cNvCxnSpPr/>
          <p:nvPr/>
        </p:nvCxnSpPr>
        <p:spPr>
          <a:xfrm>
            <a:off x="1115616" y="2537520"/>
            <a:ext cx="1944216" cy="240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1082592" y="4941168"/>
            <a:ext cx="1977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e.jakophite.com/images/flag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4051">
            <a:off x="1012439" y="2399752"/>
            <a:ext cx="1048516" cy="712382"/>
          </a:xfrm>
          <a:prstGeom prst="rect">
            <a:avLst/>
          </a:prstGeom>
          <a:noFill/>
        </p:spPr>
      </p:pic>
      <p:sp>
        <p:nvSpPr>
          <p:cNvPr id="38" name="مربع نص 37"/>
          <p:cNvSpPr txBox="1"/>
          <p:nvPr/>
        </p:nvSpPr>
        <p:spPr>
          <a:xfrm>
            <a:off x="467544" y="3429000"/>
            <a:ext cx="504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x</a:t>
            </a:r>
            <a:endParaRPr lang="ar-AE" sz="2800" b="1" dirty="0"/>
          </a:p>
        </p:txBody>
      </p:sp>
      <p:sp>
        <p:nvSpPr>
          <p:cNvPr id="10" name="مستطيل 9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9" name="مربع نص 38"/>
          <p:cNvSpPr txBox="1"/>
          <p:nvPr/>
        </p:nvSpPr>
        <p:spPr>
          <a:xfrm>
            <a:off x="2267744" y="3068960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H </a:t>
            </a:r>
            <a:endParaRPr lang="ar-AE" sz="28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1187624" y="501317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endParaRPr lang="ar-AE" sz="28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467544" y="393305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o</a:t>
            </a:r>
            <a:endParaRPr lang="ar-AE" sz="2400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5004048" y="1484784"/>
            <a:ext cx="3600400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Tan 0:: o </a:t>
            </a:r>
          </a:p>
          <a:p>
            <a:pPr algn="ctr"/>
            <a:r>
              <a:rPr lang="en-US" sz="3200" dirty="0" smtClean="0"/>
              <a:t>            a</a:t>
            </a:r>
          </a:p>
          <a:p>
            <a:pPr algn="ctr"/>
            <a:r>
              <a:rPr lang="en-US" sz="3200" dirty="0" smtClean="0"/>
              <a:t>Tan 58 :: x</a:t>
            </a:r>
          </a:p>
          <a:p>
            <a:pPr algn="ctr"/>
            <a:r>
              <a:rPr lang="en-US" sz="3200" dirty="0" smtClean="0"/>
              <a:t>                2.7</a:t>
            </a:r>
          </a:p>
          <a:p>
            <a:pPr algn="ctr"/>
            <a:r>
              <a:rPr lang="en-US" sz="3200" dirty="0" smtClean="0"/>
              <a:t>Tan 58 x 2.7 ::4.32m</a:t>
            </a:r>
          </a:p>
        </p:txBody>
      </p:sp>
      <p:sp>
        <p:nvSpPr>
          <p:cNvPr id="43" name="مستطيل ذو زاوية واحدة مخدوشة ودائرية 42"/>
          <p:cNvSpPr/>
          <p:nvPr/>
        </p:nvSpPr>
        <p:spPr>
          <a:xfrm>
            <a:off x="4788024" y="476672"/>
            <a:ext cx="3960440" cy="720080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أوجدي قيمة </a:t>
            </a:r>
            <a:r>
              <a:rPr lang="en-US" sz="3200" b="1" dirty="0" smtClean="0"/>
              <a:t>x </a:t>
            </a:r>
            <a:endParaRPr lang="ar-AE" sz="3200" b="1" dirty="0"/>
          </a:p>
        </p:txBody>
      </p:sp>
      <p:cxnSp>
        <p:nvCxnSpPr>
          <p:cNvPr id="23" name="رابط مستقيم 22"/>
          <p:cNvCxnSpPr/>
          <p:nvPr/>
        </p:nvCxnSpPr>
        <p:spPr>
          <a:xfrm>
            <a:off x="7092280" y="263691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7236296" y="3573016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مثلث متساوي الساقين 28"/>
          <p:cNvSpPr/>
          <p:nvPr/>
        </p:nvSpPr>
        <p:spPr>
          <a:xfrm>
            <a:off x="4211960" y="1340768"/>
            <a:ext cx="1656184" cy="151216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31" name="رابط مستقيم 30"/>
          <p:cNvCxnSpPr>
            <a:stCxn id="29" idx="1"/>
            <a:endCxn id="29" idx="5"/>
          </p:cNvCxnSpPr>
          <p:nvPr/>
        </p:nvCxnSpPr>
        <p:spPr>
          <a:xfrm>
            <a:off x="4626006" y="2096852"/>
            <a:ext cx="82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>
            <a:endCxn id="29" idx="3"/>
          </p:cNvCxnSpPr>
          <p:nvPr/>
        </p:nvCxnSpPr>
        <p:spPr>
          <a:xfrm>
            <a:off x="5004048" y="2132856"/>
            <a:ext cx="3600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4932040" y="162880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o</a:t>
            </a:r>
            <a:endParaRPr lang="ar-AE" sz="24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5148064" y="2276872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a</a:t>
            </a:r>
            <a:endParaRPr lang="ar-AE" sz="28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4355976" y="2319263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Tan </a:t>
            </a:r>
            <a:endParaRPr lang="ar-AE" sz="2400" dirty="0"/>
          </a:p>
        </p:txBody>
      </p:sp>
      <p:cxnSp>
        <p:nvCxnSpPr>
          <p:cNvPr id="48" name="رابط مستقيم 47"/>
          <p:cNvCxnSpPr/>
          <p:nvPr/>
        </p:nvCxnSpPr>
        <p:spPr>
          <a:xfrm>
            <a:off x="4860032" y="1772816"/>
            <a:ext cx="504056" cy="333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سحابة 48"/>
          <p:cNvSpPr/>
          <p:nvPr/>
        </p:nvSpPr>
        <p:spPr>
          <a:xfrm>
            <a:off x="1475656" y="476672"/>
            <a:ext cx="3024336" cy="19442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قانون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tan</a:t>
            </a:r>
            <a:endParaRPr lang="ar-A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>
            <a:off x="6732240" y="234888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6388" name="Picture 4" descr="http://wallpapercave.com/wp/ZTXGK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وسيلة شرح مع سهم إلى اليمين 36"/>
          <p:cNvSpPr/>
          <p:nvPr/>
        </p:nvSpPr>
        <p:spPr>
          <a:xfrm>
            <a:off x="395536" y="1484784"/>
            <a:ext cx="4536504" cy="4032448"/>
          </a:xfrm>
          <a:prstGeom prst="rightArrowCallout">
            <a:avLst>
              <a:gd name="adj1" fmla="val 20539"/>
              <a:gd name="adj2" fmla="val 23885"/>
              <a:gd name="adj3" fmla="val 26859"/>
              <a:gd name="adj4" fmla="val 69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4" descr="https://media.giphy.com/media/10d3NDzD40xb0s/giph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628800"/>
            <a:ext cx="1105903" cy="1105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رابط مستقيم 8"/>
          <p:cNvCxnSpPr/>
          <p:nvPr/>
        </p:nvCxnSpPr>
        <p:spPr>
          <a:xfrm>
            <a:off x="1115616" y="2708920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555776" y="4581128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1331640" y="436510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58</a:t>
            </a:r>
            <a:endParaRPr lang="ar-AE" sz="2800" dirty="0"/>
          </a:p>
        </p:txBody>
      </p:sp>
      <p:sp>
        <p:nvSpPr>
          <p:cNvPr id="35" name="شكل بيضاوي 34"/>
          <p:cNvSpPr/>
          <p:nvPr/>
        </p:nvSpPr>
        <p:spPr>
          <a:xfrm>
            <a:off x="2411760" y="436510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رابط مستقيم 5"/>
          <p:cNvCxnSpPr/>
          <p:nvPr/>
        </p:nvCxnSpPr>
        <p:spPr>
          <a:xfrm>
            <a:off x="1115616" y="2537520"/>
            <a:ext cx="1944216" cy="240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1082592" y="4941168"/>
            <a:ext cx="1977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e.jakophite.com/images/flag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4051">
            <a:off x="1012439" y="2399752"/>
            <a:ext cx="1048516" cy="712382"/>
          </a:xfrm>
          <a:prstGeom prst="rect">
            <a:avLst/>
          </a:prstGeom>
          <a:noFill/>
        </p:spPr>
      </p:pic>
      <p:sp>
        <p:nvSpPr>
          <p:cNvPr id="38" name="مربع نص 37"/>
          <p:cNvSpPr txBox="1"/>
          <p:nvPr/>
        </p:nvSpPr>
        <p:spPr>
          <a:xfrm>
            <a:off x="1835696" y="3356992"/>
            <a:ext cx="100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x</a:t>
            </a:r>
            <a:endParaRPr lang="ar-AE" sz="2800" b="1" dirty="0"/>
          </a:p>
        </p:txBody>
      </p:sp>
      <p:sp>
        <p:nvSpPr>
          <p:cNvPr id="17" name="مستطيل 16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ربع نص 17"/>
          <p:cNvSpPr txBox="1"/>
          <p:nvPr/>
        </p:nvSpPr>
        <p:spPr>
          <a:xfrm>
            <a:off x="2267744" y="3068960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H </a:t>
            </a:r>
            <a:endParaRPr lang="ar-AE" sz="2800" b="1" dirty="0"/>
          </a:p>
        </p:txBody>
      </p:sp>
      <p:sp>
        <p:nvSpPr>
          <p:cNvPr id="19" name="مربع نص 18"/>
          <p:cNvSpPr txBox="1"/>
          <p:nvPr/>
        </p:nvSpPr>
        <p:spPr>
          <a:xfrm flipH="1">
            <a:off x="1115616" y="4941168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endParaRPr lang="ar-AE" sz="28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67544" y="393305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o</a:t>
            </a:r>
            <a:endParaRPr lang="ar-AE" sz="2400" b="1" dirty="0"/>
          </a:p>
        </p:txBody>
      </p:sp>
      <p:sp>
        <p:nvSpPr>
          <p:cNvPr id="21" name="مربع نص 20"/>
          <p:cNvSpPr txBox="1"/>
          <p:nvPr/>
        </p:nvSpPr>
        <p:spPr>
          <a:xfrm rot="16200000">
            <a:off x="266330" y="3558207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4. 32m</a:t>
            </a:r>
            <a:endParaRPr lang="ar-AE" sz="2400" dirty="0"/>
          </a:p>
        </p:txBody>
      </p:sp>
      <p:sp>
        <p:nvSpPr>
          <p:cNvPr id="22" name="مستطيل ذو زاوية واحدة مخدوشة ودائرية 21"/>
          <p:cNvSpPr/>
          <p:nvPr/>
        </p:nvSpPr>
        <p:spPr>
          <a:xfrm>
            <a:off x="4788024" y="476672"/>
            <a:ext cx="3960440" cy="720080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أوجدي قيمة </a:t>
            </a:r>
            <a:r>
              <a:rPr lang="en-US" sz="3200" b="1" dirty="0" smtClean="0"/>
              <a:t>x </a:t>
            </a:r>
            <a:endParaRPr lang="ar-AE" sz="3200" b="1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5004048" y="1700808"/>
            <a:ext cx="3888432" cy="4536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sin 0:: o </a:t>
            </a:r>
          </a:p>
          <a:p>
            <a:pPr algn="ctr"/>
            <a:r>
              <a:rPr lang="en-US" sz="3600" dirty="0" smtClean="0"/>
              <a:t>           h</a:t>
            </a:r>
          </a:p>
          <a:p>
            <a:pPr algn="ctr"/>
            <a:r>
              <a:rPr lang="en-US" sz="3600" dirty="0" smtClean="0"/>
              <a:t>Sin 58 :: 4.32</a:t>
            </a:r>
          </a:p>
          <a:p>
            <a:pPr algn="ctr"/>
            <a:r>
              <a:rPr lang="en-US" sz="3600" dirty="0" smtClean="0"/>
              <a:t>               x</a:t>
            </a:r>
          </a:p>
          <a:p>
            <a:pPr algn="ctr"/>
            <a:r>
              <a:rPr lang="en-US" sz="3600" dirty="0" smtClean="0"/>
              <a:t> 4.32</a:t>
            </a:r>
          </a:p>
          <a:p>
            <a:pPr algn="ctr"/>
            <a:r>
              <a:rPr lang="en-US" sz="3600" dirty="0" smtClean="0"/>
              <a:t>Sin 58</a:t>
            </a:r>
          </a:p>
          <a:p>
            <a:pPr algn="ctr"/>
            <a:r>
              <a:rPr lang="en-US" sz="3600" dirty="0" smtClean="0"/>
              <a:t>H: 5.09m </a:t>
            </a:r>
            <a:endParaRPr lang="ar-AE" sz="3600" dirty="0" smtClean="0"/>
          </a:p>
        </p:txBody>
      </p:sp>
      <p:sp>
        <p:nvSpPr>
          <p:cNvPr id="24" name="مربع نص 23"/>
          <p:cNvSpPr txBox="1"/>
          <p:nvPr/>
        </p:nvSpPr>
        <p:spPr>
          <a:xfrm>
            <a:off x="1763688" y="4941168"/>
            <a:ext cx="1224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2.7 m</a:t>
            </a:r>
            <a:endParaRPr lang="ar-AE" sz="2800" dirty="0"/>
          </a:p>
        </p:txBody>
      </p:sp>
      <p:sp>
        <p:nvSpPr>
          <p:cNvPr id="25" name="سحابة 24"/>
          <p:cNvSpPr/>
          <p:nvPr/>
        </p:nvSpPr>
        <p:spPr>
          <a:xfrm>
            <a:off x="1259632" y="548680"/>
            <a:ext cx="3312368" cy="19442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قانون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</a:t>
            </a:r>
            <a:endParaRPr lang="ar-AE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مثلث متساوي الساقين 25"/>
          <p:cNvSpPr/>
          <p:nvPr/>
        </p:nvSpPr>
        <p:spPr>
          <a:xfrm>
            <a:off x="4211960" y="1340768"/>
            <a:ext cx="1656184" cy="151216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4626006" y="2096852"/>
            <a:ext cx="82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5004048" y="2132856"/>
            <a:ext cx="3600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4932040" y="162880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o</a:t>
            </a:r>
            <a:endParaRPr lang="ar-AE" sz="2400" b="1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932040" y="2276872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h</a:t>
            </a:r>
            <a:endParaRPr lang="ar-AE" sz="24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211960" y="2276872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sin</a:t>
            </a:r>
            <a:endParaRPr lang="ar-AE" sz="2400" b="1" dirty="0"/>
          </a:p>
        </p:txBody>
      </p:sp>
      <p:cxnSp>
        <p:nvCxnSpPr>
          <p:cNvPr id="33" name="رابط مستقيم 32"/>
          <p:cNvCxnSpPr>
            <a:stCxn id="26" idx="5"/>
            <a:endCxn id="26" idx="3"/>
          </p:cNvCxnSpPr>
          <p:nvPr/>
        </p:nvCxnSpPr>
        <p:spPr>
          <a:xfrm flipH="1">
            <a:off x="5040052" y="2096852"/>
            <a:ext cx="414046" cy="756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7236296" y="263691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7452320" y="3717032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6372200" y="4797152"/>
            <a:ext cx="12961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6388" name="Picture 4" descr="http://wallpapercave.com/wp/ZTXGK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وسيلة شرح مع سهم إلى اليمين 36"/>
          <p:cNvSpPr/>
          <p:nvPr/>
        </p:nvSpPr>
        <p:spPr>
          <a:xfrm>
            <a:off x="323528" y="1556792"/>
            <a:ext cx="4536504" cy="4032448"/>
          </a:xfrm>
          <a:prstGeom prst="rightArrowCallout">
            <a:avLst>
              <a:gd name="adj1" fmla="val 20539"/>
              <a:gd name="adj2" fmla="val 23885"/>
              <a:gd name="adj3" fmla="val 26859"/>
              <a:gd name="adj4" fmla="val 69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4" descr="https://media.giphy.com/media/10d3NDzD40xb0s/giph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1484784"/>
            <a:ext cx="1105903" cy="1105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رابط مستقيم 8"/>
          <p:cNvCxnSpPr/>
          <p:nvPr/>
        </p:nvCxnSpPr>
        <p:spPr>
          <a:xfrm>
            <a:off x="1115616" y="2708920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555776" y="4581128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1475656" y="5013176"/>
            <a:ext cx="1224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2.7 m</a:t>
            </a:r>
            <a:endParaRPr lang="ar-AE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331640" y="436510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58</a:t>
            </a:r>
            <a:endParaRPr lang="ar-AE" sz="2800" dirty="0"/>
          </a:p>
        </p:txBody>
      </p:sp>
      <p:sp>
        <p:nvSpPr>
          <p:cNvPr id="35" name="شكل بيضاوي 34"/>
          <p:cNvSpPr/>
          <p:nvPr/>
        </p:nvSpPr>
        <p:spPr>
          <a:xfrm>
            <a:off x="2411760" y="436510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رابط مستقيم 5"/>
          <p:cNvCxnSpPr/>
          <p:nvPr/>
        </p:nvCxnSpPr>
        <p:spPr>
          <a:xfrm>
            <a:off x="1115616" y="2537520"/>
            <a:ext cx="1944216" cy="240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1082592" y="4941168"/>
            <a:ext cx="1977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e.jakophite.com/images/flag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4051">
            <a:off x="1012439" y="2399752"/>
            <a:ext cx="1048516" cy="712382"/>
          </a:xfrm>
          <a:prstGeom prst="rect">
            <a:avLst/>
          </a:prstGeom>
          <a:noFill/>
        </p:spPr>
      </p:pic>
      <p:sp>
        <p:nvSpPr>
          <p:cNvPr id="38" name="مربع نص 37"/>
          <p:cNvSpPr txBox="1"/>
          <p:nvPr/>
        </p:nvSpPr>
        <p:spPr>
          <a:xfrm>
            <a:off x="2339752" y="3573016"/>
            <a:ext cx="504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x</a:t>
            </a:r>
            <a:endParaRPr lang="ar-AE" sz="3200" b="1" dirty="0"/>
          </a:p>
        </p:txBody>
      </p:sp>
      <p:sp>
        <p:nvSpPr>
          <p:cNvPr id="17" name="مستطيل 16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ربع نص 17"/>
          <p:cNvSpPr txBox="1"/>
          <p:nvPr/>
        </p:nvSpPr>
        <p:spPr>
          <a:xfrm>
            <a:off x="2267744" y="3068960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H </a:t>
            </a:r>
            <a:endParaRPr lang="ar-AE" sz="28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187624" y="501317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endParaRPr lang="ar-AE" sz="28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67544" y="429309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o</a:t>
            </a:r>
            <a:endParaRPr lang="ar-AE" sz="2400" b="1" dirty="0"/>
          </a:p>
        </p:txBody>
      </p:sp>
      <p:sp>
        <p:nvSpPr>
          <p:cNvPr id="22" name="مربع نص 21"/>
          <p:cNvSpPr txBox="1"/>
          <p:nvPr/>
        </p:nvSpPr>
        <p:spPr>
          <a:xfrm rot="16200000">
            <a:off x="251525" y="370222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4. 32m</a:t>
            </a:r>
            <a:endParaRPr lang="ar-AE" sz="2400" dirty="0"/>
          </a:p>
        </p:txBody>
      </p:sp>
      <p:sp>
        <p:nvSpPr>
          <p:cNvPr id="23" name="مستطيل ذو زاوية واحدة مخدوشة ودائرية 22"/>
          <p:cNvSpPr/>
          <p:nvPr/>
        </p:nvSpPr>
        <p:spPr>
          <a:xfrm>
            <a:off x="4788024" y="476672"/>
            <a:ext cx="3960440" cy="720080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أوجدي قيمة </a:t>
            </a:r>
            <a:r>
              <a:rPr lang="en-US" sz="3200" b="1" dirty="0" smtClean="0"/>
              <a:t>x </a:t>
            </a:r>
            <a:endParaRPr lang="ar-AE" sz="3200" b="1" dirty="0"/>
          </a:p>
        </p:txBody>
      </p:sp>
      <p:sp>
        <p:nvSpPr>
          <p:cNvPr id="24" name="تمرير عمودي 23"/>
          <p:cNvSpPr/>
          <p:nvPr/>
        </p:nvSpPr>
        <p:spPr>
          <a:xfrm>
            <a:off x="4211960" y="1484784"/>
            <a:ext cx="4716016" cy="4896544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AE" dirty="0" smtClean="0"/>
              <a:t> </a:t>
            </a:r>
            <a:r>
              <a:rPr lang="en-US" sz="4000" dirty="0" smtClean="0"/>
              <a:t>c: a   b</a:t>
            </a:r>
          </a:p>
          <a:p>
            <a:pPr algn="l"/>
            <a:r>
              <a:rPr lang="en-US" sz="4000" dirty="0" smtClean="0"/>
              <a:t>c:  4.32   2.7 </a:t>
            </a:r>
          </a:p>
          <a:p>
            <a:pPr algn="l"/>
            <a:r>
              <a:rPr lang="en-US" sz="4000" dirty="0" smtClean="0"/>
              <a:t>C: 18.7   7.29</a:t>
            </a:r>
          </a:p>
          <a:p>
            <a:pPr algn="l"/>
            <a:r>
              <a:rPr lang="en-US" sz="4000" dirty="0" smtClean="0"/>
              <a:t>C: 25.99     26</a:t>
            </a:r>
          </a:p>
          <a:p>
            <a:pPr algn="l"/>
            <a:r>
              <a:rPr lang="en-US" sz="4000" dirty="0" smtClean="0"/>
              <a:t>C:  26</a:t>
            </a:r>
          </a:p>
          <a:p>
            <a:pPr algn="l"/>
            <a:r>
              <a:rPr lang="ar-AE" sz="4000" dirty="0" smtClean="0"/>
              <a:t> </a:t>
            </a:r>
            <a:r>
              <a:rPr lang="en-US" sz="4000" dirty="0" smtClean="0"/>
              <a:t>C: 5.099m </a:t>
            </a:r>
            <a:endParaRPr lang="ar-AE" sz="4000" dirty="0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5220072" y="2636912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V="1">
            <a:off x="5292080" y="2276872"/>
            <a:ext cx="720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>
            <a:off x="5364088" y="227687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5292080" y="3212976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V="1">
            <a:off x="5364088" y="2852936"/>
            <a:ext cx="720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5436096" y="2852936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5292080" y="3789040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V="1">
            <a:off x="5364088" y="3429000"/>
            <a:ext cx="720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5436096" y="3429000"/>
            <a:ext cx="2160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>
            <a:off x="5292080" y="4437112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V="1">
            <a:off x="5364088" y="4077072"/>
            <a:ext cx="720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5436096" y="4077072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>
            <a:off x="5292080" y="5085184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flipV="1">
            <a:off x="5364088" y="4725144"/>
            <a:ext cx="720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>
            <a:off x="5436096" y="472514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6948264" y="4437112"/>
            <a:ext cx="720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V="1">
            <a:off x="7020272" y="4077072"/>
            <a:ext cx="72008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رابط مستقيم 60"/>
          <p:cNvCxnSpPr/>
          <p:nvPr/>
        </p:nvCxnSpPr>
        <p:spPr>
          <a:xfrm>
            <a:off x="7092280" y="4077072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رابط مستقيم 64"/>
          <p:cNvCxnSpPr/>
          <p:nvPr/>
        </p:nvCxnSpPr>
        <p:spPr>
          <a:xfrm>
            <a:off x="5796136" y="242088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>
            <a:off x="5652120" y="2564904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>
            <a:off x="6516216" y="299695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6372200" y="3140968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>
            <a:off x="6444208" y="364502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>
            <a:off x="6300192" y="3789040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>
            <a:off x="6660232" y="42930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>
            <a:off x="6660232" y="4365104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مربع نص 84"/>
          <p:cNvSpPr txBox="1"/>
          <p:nvPr/>
        </p:nvSpPr>
        <p:spPr>
          <a:xfrm>
            <a:off x="5076056" y="2204864"/>
            <a:ext cx="216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AE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5508104" y="2267580"/>
            <a:ext cx="216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AE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6228184" y="2276872"/>
            <a:ext cx="216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AE" dirty="0"/>
          </a:p>
        </p:txBody>
      </p:sp>
      <p:sp>
        <p:nvSpPr>
          <p:cNvPr id="88" name="مربع نص 87"/>
          <p:cNvSpPr txBox="1"/>
          <p:nvPr/>
        </p:nvSpPr>
        <p:spPr>
          <a:xfrm>
            <a:off x="6300192" y="2780928"/>
            <a:ext cx="216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AE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7380312" y="2771636"/>
            <a:ext cx="216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</a:t>
            </a:r>
            <a:endParaRPr lang="ar-AE" dirty="0"/>
          </a:p>
        </p:txBody>
      </p:sp>
      <p:sp>
        <p:nvSpPr>
          <p:cNvPr id="90" name="سحابة 89"/>
          <p:cNvSpPr/>
          <p:nvPr/>
        </p:nvSpPr>
        <p:spPr>
          <a:xfrm rot="1345233">
            <a:off x="6011876" y="1285734"/>
            <a:ext cx="3031881" cy="15121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1" name="مربع نص 90"/>
          <p:cNvSpPr txBox="1"/>
          <p:nvPr/>
        </p:nvSpPr>
        <p:spPr>
          <a:xfrm rot="1858279">
            <a:off x="6183147" y="1633139"/>
            <a:ext cx="2520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قانون </a:t>
            </a:r>
            <a:r>
              <a:rPr lang="ar-AE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فيثاغورث</a:t>
            </a:r>
            <a:endParaRPr lang="ar-AE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6388" name="Picture 4" descr="http://wallpapercave.com/wp/ZTXGK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وسيلة شرح مع سهم إلى اليمين 36"/>
          <p:cNvSpPr/>
          <p:nvPr/>
        </p:nvSpPr>
        <p:spPr>
          <a:xfrm>
            <a:off x="323528" y="1556792"/>
            <a:ext cx="4536504" cy="4032448"/>
          </a:xfrm>
          <a:prstGeom prst="rightArrowCallout">
            <a:avLst>
              <a:gd name="adj1" fmla="val 20539"/>
              <a:gd name="adj2" fmla="val 23885"/>
              <a:gd name="adj3" fmla="val 26859"/>
              <a:gd name="adj4" fmla="val 69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4" descr="https://media.giphy.com/media/10d3NDzD40xb0s/giph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556792"/>
            <a:ext cx="1105903" cy="1105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رابط مستقيم 8"/>
          <p:cNvCxnSpPr/>
          <p:nvPr/>
        </p:nvCxnSpPr>
        <p:spPr>
          <a:xfrm>
            <a:off x="1115616" y="2708920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555776" y="4581128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1331640" y="436510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58</a:t>
            </a:r>
            <a:endParaRPr lang="ar-AE" sz="2800" dirty="0"/>
          </a:p>
        </p:txBody>
      </p:sp>
      <p:sp>
        <p:nvSpPr>
          <p:cNvPr id="35" name="شكل بيضاوي 34"/>
          <p:cNvSpPr/>
          <p:nvPr/>
        </p:nvSpPr>
        <p:spPr>
          <a:xfrm>
            <a:off x="2411760" y="436510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رابط مستقيم 5"/>
          <p:cNvCxnSpPr/>
          <p:nvPr/>
        </p:nvCxnSpPr>
        <p:spPr>
          <a:xfrm>
            <a:off x="1115616" y="2537520"/>
            <a:ext cx="1944216" cy="240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1082592" y="4941168"/>
            <a:ext cx="1977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e.jakophite.com/images/flag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4051">
            <a:off x="1012439" y="2399752"/>
            <a:ext cx="1048516" cy="712382"/>
          </a:xfrm>
          <a:prstGeom prst="rect">
            <a:avLst/>
          </a:prstGeom>
          <a:noFill/>
        </p:spPr>
      </p:pic>
      <p:sp>
        <p:nvSpPr>
          <p:cNvPr id="38" name="مربع نص 37"/>
          <p:cNvSpPr txBox="1"/>
          <p:nvPr/>
        </p:nvSpPr>
        <p:spPr>
          <a:xfrm>
            <a:off x="1763688" y="5013176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x</a:t>
            </a:r>
            <a:endParaRPr lang="ar-AE" sz="2400" b="1" dirty="0"/>
          </a:p>
        </p:txBody>
      </p:sp>
      <p:sp>
        <p:nvSpPr>
          <p:cNvPr id="17" name="مستطيل 16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ربع نص 17"/>
          <p:cNvSpPr txBox="1"/>
          <p:nvPr/>
        </p:nvSpPr>
        <p:spPr>
          <a:xfrm>
            <a:off x="2267744" y="3068960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H </a:t>
            </a:r>
            <a:endParaRPr lang="ar-AE" sz="28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187624" y="501317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endParaRPr lang="ar-AE" sz="28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67544" y="393305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o</a:t>
            </a:r>
            <a:endParaRPr lang="ar-AE" sz="2400" b="1" dirty="0"/>
          </a:p>
        </p:txBody>
      </p:sp>
      <p:sp>
        <p:nvSpPr>
          <p:cNvPr id="21" name="مربع نص 20"/>
          <p:cNvSpPr txBox="1"/>
          <p:nvPr/>
        </p:nvSpPr>
        <p:spPr>
          <a:xfrm rot="16200000">
            <a:off x="251525" y="370222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4. 32m</a:t>
            </a:r>
            <a:endParaRPr lang="ar-AE" sz="2400" dirty="0"/>
          </a:p>
        </p:txBody>
      </p:sp>
      <p:sp>
        <p:nvSpPr>
          <p:cNvPr id="22" name="مستطيل ذو زاوية واحدة مخدوشة ودائرية 21"/>
          <p:cNvSpPr/>
          <p:nvPr/>
        </p:nvSpPr>
        <p:spPr>
          <a:xfrm>
            <a:off x="4788024" y="476672"/>
            <a:ext cx="3960440" cy="720080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أوجدي قيمة </a:t>
            </a:r>
            <a:r>
              <a:rPr lang="en-US" sz="3200" b="1" dirty="0" smtClean="0"/>
              <a:t>x </a:t>
            </a:r>
            <a:endParaRPr lang="ar-AE" sz="3200" b="1" dirty="0"/>
          </a:p>
        </p:txBody>
      </p:sp>
      <p:sp>
        <p:nvSpPr>
          <p:cNvPr id="23" name="مستطيل 22"/>
          <p:cNvSpPr/>
          <p:nvPr/>
        </p:nvSpPr>
        <p:spPr>
          <a:xfrm>
            <a:off x="2195736" y="3501008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5.099m</a:t>
            </a:r>
            <a:endParaRPr lang="ar-AE" sz="2000" dirty="0"/>
          </a:p>
        </p:txBody>
      </p:sp>
      <p:sp>
        <p:nvSpPr>
          <p:cNvPr id="24" name="تمرير عمودي 23"/>
          <p:cNvSpPr/>
          <p:nvPr/>
        </p:nvSpPr>
        <p:spPr>
          <a:xfrm>
            <a:off x="4860032" y="1556792"/>
            <a:ext cx="4104456" cy="475252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Cos 0:: a </a:t>
            </a:r>
          </a:p>
          <a:p>
            <a:pPr algn="ctr"/>
            <a:r>
              <a:rPr lang="en-US" sz="3600" dirty="0" smtClean="0"/>
              <a:t>            h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cos</a:t>
            </a:r>
            <a:r>
              <a:rPr lang="en-US" sz="3600" dirty="0" smtClean="0"/>
              <a:t> 58 :: x</a:t>
            </a:r>
          </a:p>
          <a:p>
            <a:pPr algn="ctr"/>
            <a:r>
              <a:rPr lang="en-US" sz="3600" dirty="0" smtClean="0"/>
              <a:t>                5.099</a:t>
            </a:r>
          </a:p>
          <a:p>
            <a:pPr algn="ctr"/>
            <a:r>
              <a:rPr lang="en-US" sz="3600" dirty="0" smtClean="0"/>
              <a:t>Cos 58 x 5.099 </a:t>
            </a:r>
          </a:p>
          <a:p>
            <a:pPr algn="ctr"/>
            <a:r>
              <a:rPr lang="en-US" sz="3600" dirty="0" smtClean="0"/>
              <a:t>:: 2.70m</a:t>
            </a:r>
          </a:p>
        </p:txBody>
      </p:sp>
      <p:sp>
        <p:nvSpPr>
          <p:cNvPr id="25" name="سحابة 24"/>
          <p:cNvSpPr/>
          <p:nvPr/>
        </p:nvSpPr>
        <p:spPr>
          <a:xfrm>
            <a:off x="1043608" y="404664"/>
            <a:ext cx="3384376" cy="172819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قانون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cos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AE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مثلث متساوي الساقين 25"/>
          <p:cNvSpPr/>
          <p:nvPr/>
        </p:nvSpPr>
        <p:spPr>
          <a:xfrm>
            <a:off x="4211960" y="1340768"/>
            <a:ext cx="1656184" cy="151216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27" name="رابط مستقيم 26"/>
          <p:cNvCxnSpPr/>
          <p:nvPr/>
        </p:nvCxnSpPr>
        <p:spPr>
          <a:xfrm>
            <a:off x="4626006" y="2096852"/>
            <a:ext cx="828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5004048" y="2132856"/>
            <a:ext cx="3600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4932040" y="1628800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a</a:t>
            </a:r>
            <a:endParaRPr lang="ar-AE" sz="24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4932040" y="2276872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/>
              <a:t>h</a:t>
            </a:r>
            <a:endParaRPr lang="ar-AE" sz="24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211960" y="2276872"/>
            <a:ext cx="7920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 smtClean="0"/>
              <a:t>cos</a:t>
            </a:r>
            <a:endParaRPr lang="ar-AE" sz="2400" b="1" dirty="0"/>
          </a:p>
        </p:txBody>
      </p:sp>
      <p:cxnSp>
        <p:nvCxnSpPr>
          <p:cNvPr id="33" name="رابط مستقيم 32"/>
          <p:cNvCxnSpPr/>
          <p:nvPr/>
        </p:nvCxnSpPr>
        <p:spPr>
          <a:xfrm>
            <a:off x="7308304" y="299695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7236296" y="4077072"/>
            <a:ext cx="1080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>
            <a:endCxn id="26" idx="5"/>
          </p:cNvCxnSpPr>
          <p:nvPr/>
        </p:nvCxnSpPr>
        <p:spPr>
          <a:xfrm>
            <a:off x="4932040" y="1628800"/>
            <a:ext cx="522058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16388" name="Picture 4" descr="http://wallpapercave.com/wp/ZTXGK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7" name="وسيلة شرح مع سهم إلى اليمين 36"/>
          <p:cNvSpPr/>
          <p:nvPr/>
        </p:nvSpPr>
        <p:spPr>
          <a:xfrm>
            <a:off x="323528" y="1556792"/>
            <a:ext cx="4536504" cy="4032448"/>
          </a:xfrm>
          <a:prstGeom prst="rightArrowCallout">
            <a:avLst>
              <a:gd name="adj1" fmla="val 20539"/>
              <a:gd name="adj2" fmla="val 23885"/>
              <a:gd name="adj3" fmla="val 26859"/>
              <a:gd name="adj4" fmla="val 698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4" descr="https://media.giphy.com/media/10d3NDzD40xb0s/giph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1556792"/>
            <a:ext cx="1105903" cy="1105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رابط مستقيم 8"/>
          <p:cNvCxnSpPr/>
          <p:nvPr/>
        </p:nvCxnSpPr>
        <p:spPr>
          <a:xfrm>
            <a:off x="1115616" y="2708920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2555776" y="4581128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1475656" y="5013176"/>
            <a:ext cx="1224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2.7 m</a:t>
            </a:r>
            <a:endParaRPr lang="ar-AE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331640" y="4365104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58</a:t>
            </a:r>
            <a:endParaRPr lang="ar-AE" sz="2800" dirty="0"/>
          </a:p>
        </p:txBody>
      </p:sp>
      <p:sp>
        <p:nvSpPr>
          <p:cNvPr id="35" name="شكل بيضاوي 34"/>
          <p:cNvSpPr/>
          <p:nvPr/>
        </p:nvSpPr>
        <p:spPr>
          <a:xfrm>
            <a:off x="2411760" y="4365104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6" name="رابط مستقيم 5"/>
          <p:cNvCxnSpPr/>
          <p:nvPr/>
        </p:nvCxnSpPr>
        <p:spPr>
          <a:xfrm>
            <a:off x="1115616" y="2537520"/>
            <a:ext cx="1944216" cy="2403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1082592" y="4941168"/>
            <a:ext cx="1977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e.jakophite.com/images/flag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4051">
            <a:off x="1012439" y="2399752"/>
            <a:ext cx="1048516" cy="712382"/>
          </a:xfrm>
          <a:prstGeom prst="rect">
            <a:avLst/>
          </a:prstGeom>
          <a:noFill/>
        </p:spPr>
      </p:pic>
      <p:sp>
        <p:nvSpPr>
          <p:cNvPr id="38" name="مربع نص 37"/>
          <p:cNvSpPr txBox="1"/>
          <p:nvPr/>
        </p:nvSpPr>
        <p:spPr>
          <a:xfrm>
            <a:off x="1043608" y="3068960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x</a:t>
            </a:r>
            <a:endParaRPr lang="ar-AE" sz="2000" b="1" dirty="0"/>
          </a:p>
        </p:txBody>
      </p:sp>
      <p:sp>
        <p:nvSpPr>
          <p:cNvPr id="17" name="مستطيل 16"/>
          <p:cNvSpPr/>
          <p:nvPr/>
        </p:nvSpPr>
        <p:spPr>
          <a:xfrm>
            <a:off x="1115616" y="4725144"/>
            <a:ext cx="288032" cy="216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مربع نص 17"/>
          <p:cNvSpPr txBox="1"/>
          <p:nvPr/>
        </p:nvSpPr>
        <p:spPr>
          <a:xfrm>
            <a:off x="2267744" y="3068960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H </a:t>
            </a:r>
            <a:endParaRPr lang="ar-AE" sz="28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187624" y="5013176"/>
            <a:ext cx="4320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a</a:t>
            </a:r>
            <a:endParaRPr lang="ar-AE" sz="28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67544" y="3933056"/>
            <a:ext cx="360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o</a:t>
            </a:r>
            <a:endParaRPr lang="ar-AE" sz="2400" b="1" dirty="0"/>
          </a:p>
        </p:txBody>
      </p:sp>
      <p:sp>
        <p:nvSpPr>
          <p:cNvPr id="21" name="مربع نص 20"/>
          <p:cNvSpPr txBox="1"/>
          <p:nvPr/>
        </p:nvSpPr>
        <p:spPr>
          <a:xfrm rot="16200000">
            <a:off x="251525" y="3702223"/>
            <a:ext cx="1296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4. 32m</a:t>
            </a:r>
            <a:endParaRPr lang="ar-AE" sz="2400" dirty="0"/>
          </a:p>
        </p:txBody>
      </p:sp>
      <p:sp>
        <p:nvSpPr>
          <p:cNvPr id="22" name="مستطيل ذو زاوية واحدة مخدوشة ودائرية 21"/>
          <p:cNvSpPr/>
          <p:nvPr/>
        </p:nvSpPr>
        <p:spPr>
          <a:xfrm>
            <a:off x="4788024" y="476672"/>
            <a:ext cx="3960440" cy="720080"/>
          </a:xfrm>
          <a:prstGeom prst="snip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/>
              <a:t>أوجدي قيمة </a:t>
            </a:r>
            <a:r>
              <a:rPr lang="en-US" sz="3200" b="1" dirty="0" smtClean="0"/>
              <a:t>x </a:t>
            </a:r>
            <a:endParaRPr lang="ar-AE" sz="3200" b="1" dirty="0"/>
          </a:p>
        </p:txBody>
      </p:sp>
      <p:sp>
        <p:nvSpPr>
          <p:cNvPr id="23" name="مستطيل ذو زوايا قطرية مستديرة 22"/>
          <p:cNvSpPr/>
          <p:nvPr/>
        </p:nvSpPr>
        <p:spPr>
          <a:xfrm>
            <a:off x="4932040" y="1412776"/>
            <a:ext cx="3744416" cy="4104456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4000" dirty="0" smtClean="0"/>
              <a:t>180 – ( 90 – 58) </a:t>
            </a:r>
          </a:p>
          <a:p>
            <a:pPr algn="l"/>
            <a:r>
              <a:rPr lang="en-US" sz="4000" dirty="0" smtClean="0"/>
              <a:t>180 – 148 </a:t>
            </a:r>
          </a:p>
          <a:p>
            <a:pPr algn="l"/>
            <a:r>
              <a:rPr lang="en-US" sz="4000" dirty="0" smtClean="0"/>
              <a:t>: 32</a:t>
            </a:r>
            <a:endParaRPr lang="ar-AE" sz="4000" dirty="0"/>
          </a:p>
        </p:txBody>
      </p:sp>
      <p:sp>
        <p:nvSpPr>
          <p:cNvPr id="24" name="سحابة 23"/>
          <p:cNvSpPr/>
          <p:nvPr/>
        </p:nvSpPr>
        <p:spPr>
          <a:xfrm>
            <a:off x="1403648" y="260648"/>
            <a:ext cx="3168352" cy="194421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الزاوية</a:t>
            </a:r>
            <a:endParaRPr lang="ar-A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رابط مستقيم 25"/>
          <p:cNvCxnSpPr/>
          <p:nvPr/>
        </p:nvCxnSpPr>
        <p:spPr>
          <a:xfrm>
            <a:off x="7380312" y="2708920"/>
            <a:ext cx="0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شكل بيضاوي 33"/>
          <p:cNvSpPr/>
          <p:nvPr/>
        </p:nvSpPr>
        <p:spPr>
          <a:xfrm>
            <a:off x="5940152" y="3717032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20482" name="Picture 2" descr="http://static.tumblr.com/c5c3622bf48b964436e83fde1f255253/uyy4inm/Ltjmq1ua0/tumblr_static_tumblr_static_smiling-anime-gir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1"/>
            <a:ext cx="7804802" cy="6858001"/>
          </a:xfrm>
          <a:prstGeom prst="rect">
            <a:avLst/>
          </a:prstGeom>
          <a:noFill/>
        </p:spPr>
      </p:pic>
      <p:sp>
        <p:nvSpPr>
          <p:cNvPr id="5" name="شريط منحني إلى الأسفل 4"/>
          <p:cNvSpPr/>
          <p:nvPr/>
        </p:nvSpPr>
        <p:spPr>
          <a:xfrm>
            <a:off x="1043608" y="5157192"/>
            <a:ext cx="7056784" cy="1080120"/>
          </a:xfrm>
          <a:prstGeom prst="ellipseRibbon">
            <a:avLst>
              <a:gd name="adj1" fmla="val 25000"/>
              <a:gd name="adj2" fmla="val 66144"/>
              <a:gd name="adj3" fmla="val 1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 smtClean="0">
                <a:solidFill>
                  <a:schemeClr val="tx2">
                    <a:lumMod val="50000"/>
                  </a:schemeClr>
                </a:solidFill>
              </a:rPr>
              <a:t>عمل الطالبة: ظبية خالد صالح </a:t>
            </a:r>
            <a:r>
              <a:rPr lang="ar-AE" sz="2000" b="1" dirty="0" err="1" smtClean="0">
                <a:solidFill>
                  <a:schemeClr val="tx2">
                    <a:lumMod val="50000"/>
                  </a:schemeClr>
                </a:solidFill>
              </a:rPr>
              <a:t>الهطالي</a:t>
            </a:r>
            <a:r>
              <a:rPr lang="ar-AE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ar-AE" sz="2000" b="1" dirty="0" smtClean="0">
                <a:solidFill>
                  <a:schemeClr val="tx2">
                    <a:lumMod val="50000"/>
                  </a:schemeClr>
                </a:solidFill>
              </a:rPr>
              <a:t>صف: عاشر 1</a:t>
            </a:r>
            <a:endParaRPr lang="ar-AE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5508104" y="2492896"/>
            <a:ext cx="3312368" cy="1944216"/>
          </a:xfrm>
          <a:prstGeom prst="wedgeEllipseCallout">
            <a:avLst>
              <a:gd name="adj1" fmla="val -39569"/>
              <a:gd name="adj2" fmla="val -6490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I love trigonometry</a:t>
            </a:r>
            <a:endParaRPr lang="ar-AE" sz="2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236</Words>
  <Application>Microsoft Office PowerPoint</Application>
  <PresentationFormat>On-screen Show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سمة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ZICO</cp:lastModifiedBy>
  <cp:revision>24</cp:revision>
  <dcterms:created xsi:type="dcterms:W3CDTF">2015-11-02T16:27:15Z</dcterms:created>
  <dcterms:modified xsi:type="dcterms:W3CDTF">2015-11-18T16:42:21Z</dcterms:modified>
</cp:coreProperties>
</file>