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525" r:id="rId2"/>
    <p:sldId id="503" r:id="rId3"/>
    <p:sldId id="500" r:id="rId4"/>
    <p:sldId id="501" r:id="rId5"/>
    <p:sldId id="506" r:id="rId6"/>
    <p:sldId id="507" r:id="rId7"/>
    <p:sldId id="50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Sz7jcXCGkIYr97znYg1hGQ==" hashData="SmBV9UCWj36KV2q/bnBBqm4/tYs="/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3190" autoAdjust="0"/>
  </p:normalViewPr>
  <p:slideViewPr>
    <p:cSldViewPr>
      <p:cViewPr>
        <p:scale>
          <a:sx n="70" d="100"/>
          <a:sy n="70" d="100"/>
        </p:scale>
        <p:origin x="-129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87F4A-DD11-41AF-8B76-F2E5B6202836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F2399-CD51-4C4C-BC34-03B9F40F9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474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816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233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622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7517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3252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6617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200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0891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93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9712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6649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FE4D-3339-4F90-AB07-DAB31D79E32A}" type="datetimeFigureOut">
              <a:rPr lang="en-GB" smtClean="0"/>
              <a:pPr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967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75"/>
          <p:cNvGrpSpPr>
            <a:grpSpLocks/>
          </p:cNvGrpSpPr>
          <p:nvPr/>
        </p:nvGrpSpPr>
        <p:grpSpPr bwMode="auto">
          <a:xfrm>
            <a:off x="827088" y="1268413"/>
            <a:ext cx="7129462" cy="4392612"/>
            <a:chOff x="159" y="352"/>
            <a:chExt cx="4689" cy="3565"/>
          </a:xfrm>
        </p:grpSpPr>
        <p:sp>
          <p:nvSpPr>
            <p:cNvPr id="14" name="Oval 76"/>
            <p:cNvSpPr>
              <a:spLocks noChangeAspect="1" noChangeArrowheads="1"/>
            </p:cNvSpPr>
            <p:nvPr/>
          </p:nvSpPr>
          <p:spPr bwMode="auto">
            <a:xfrm>
              <a:off x="159" y="585"/>
              <a:ext cx="3332" cy="3332"/>
            </a:xfrm>
            <a:prstGeom prst="ellipse">
              <a:avLst/>
            </a:prstGeom>
            <a:gradFill rotWithShape="1">
              <a:gsLst>
                <a:gs pos="0">
                  <a:srgbClr val="FFE682"/>
                </a:gs>
                <a:gs pos="100000">
                  <a:srgbClr val="FFCC00"/>
                </a:gs>
              </a:gsLst>
              <a:path path="shape">
                <a:fillToRect l="50000" t="50000" r="50000" b="50000"/>
              </a:path>
            </a:gradFill>
            <a:ln w="279400">
              <a:solidFill>
                <a:srgbClr val="010066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ar-AE"/>
            </a:p>
          </p:txBody>
        </p:sp>
        <p:sp>
          <p:nvSpPr>
            <p:cNvPr id="15" name="Oval 77"/>
            <p:cNvSpPr>
              <a:spLocks noChangeAspect="1" noChangeArrowheads="1"/>
            </p:cNvSpPr>
            <p:nvPr/>
          </p:nvSpPr>
          <p:spPr bwMode="auto">
            <a:xfrm>
              <a:off x="3533" y="1678"/>
              <a:ext cx="1315" cy="1315"/>
            </a:xfrm>
            <a:prstGeom prst="ellipse">
              <a:avLst/>
            </a:prstGeom>
            <a:gradFill rotWithShape="1">
              <a:gsLst>
                <a:gs pos="0">
                  <a:srgbClr val="FFE682"/>
                </a:gs>
                <a:gs pos="100000">
                  <a:srgbClr val="FFCC00"/>
                </a:gs>
              </a:gsLst>
              <a:path path="shape">
                <a:fillToRect l="50000" t="50000" r="50000" b="50000"/>
              </a:path>
            </a:gradFill>
            <a:ln w="177800">
              <a:solidFill>
                <a:srgbClr val="010066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ar-AE"/>
            </a:p>
          </p:txBody>
        </p:sp>
        <p:sp>
          <p:nvSpPr>
            <p:cNvPr id="16" name="Oval 78"/>
            <p:cNvSpPr>
              <a:spLocks noChangeAspect="1" noChangeArrowheads="1"/>
            </p:cNvSpPr>
            <p:nvPr/>
          </p:nvSpPr>
          <p:spPr bwMode="auto">
            <a:xfrm>
              <a:off x="3276" y="352"/>
              <a:ext cx="1315" cy="1315"/>
            </a:xfrm>
            <a:prstGeom prst="ellipse">
              <a:avLst/>
            </a:prstGeom>
            <a:gradFill rotWithShape="1">
              <a:gsLst>
                <a:gs pos="0">
                  <a:srgbClr val="FFE682"/>
                </a:gs>
                <a:gs pos="100000">
                  <a:srgbClr val="FFCC00"/>
                </a:gs>
              </a:gsLst>
              <a:path path="shape">
                <a:fillToRect l="50000" t="50000" r="50000" b="50000"/>
              </a:path>
            </a:gradFill>
            <a:ln w="177800">
              <a:solidFill>
                <a:srgbClr val="010066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ar-AE"/>
            </a:p>
          </p:txBody>
        </p:sp>
        <p:graphicFrame>
          <p:nvGraphicFramePr>
            <p:cNvPr id="17" name="Object 79"/>
            <p:cNvGraphicFramePr>
              <a:graphicFrameLocks noChangeAspect="1"/>
            </p:cNvGraphicFramePr>
            <p:nvPr/>
          </p:nvGraphicFramePr>
          <p:xfrm>
            <a:off x="516" y="1343"/>
            <a:ext cx="2618" cy="1815"/>
          </p:xfrm>
          <a:graphic>
            <a:graphicData uri="http://schemas.openxmlformats.org/presentationml/2006/ole">
              <p:oleObj spid="_x0000_s1026" name="Flash Document" r:id="rId4" imgW="3797280" imgH="2631600" progId="">
                <p:embed/>
              </p:oleObj>
            </a:graphicData>
          </a:graphic>
        </p:graphicFrame>
        <p:graphicFrame>
          <p:nvGraphicFramePr>
            <p:cNvPr id="18" name="Object 80"/>
            <p:cNvGraphicFramePr>
              <a:graphicFrameLocks noChangeAspect="1"/>
            </p:cNvGraphicFramePr>
            <p:nvPr/>
          </p:nvGraphicFramePr>
          <p:xfrm>
            <a:off x="3457" y="679"/>
            <a:ext cx="952" cy="660"/>
          </p:xfrm>
          <a:graphic>
            <a:graphicData uri="http://schemas.openxmlformats.org/presentationml/2006/ole">
              <p:oleObj spid="_x0000_s1027" name="Flash Document" r:id="rId5" imgW="3797280" imgH="2631600" progId="">
                <p:embed/>
              </p:oleObj>
            </a:graphicData>
          </a:graphic>
        </p:graphicFrame>
        <p:graphicFrame>
          <p:nvGraphicFramePr>
            <p:cNvPr id="19" name="Object 81"/>
            <p:cNvGraphicFramePr>
              <a:graphicFrameLocks noChangeAspect="1"/>
            </p:cNvGraphicFramePr>
            <p:nvPr/>
          </p:nvGraphicFramePr>
          <p:xfrm>
            <a:off x="3714" y="2006"/>
            <a:ext cx="952" cy="660"/>
          </p:xfrm>
          <a:graphic>
            <a:graphicData uri="http://schemas.openxmlformats.org/presentationml/2006/ole">
              <p:oleObj spid="_x0000_s1028" name="Flash Document" r:id="rId6" imgW="3797280" imgH="2631600" progId="">
                <p:embed/>
              </p:oleObj>
            </a:graphicData>
          </a:graphic>
        </p:graphicFrame>
      </p:grpSp>
      <p:sp>
        <p:nvSpPr>
          <p:cNvPr id="20" name="AutoShape 10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203575" y="5589588"/>
            <a:ext cx="5607050" cy="1008062"/>
          </a:xfrm>
          <a:prstGeom prst="roundRect">
            <a:avLst>
              <a:gd name="adj" fmla="val 43579"/>
            </a:avLst>
          </a:prstGeom>
          <a:solidFill>
            <a:srgbClr val="010066"/>
          </a:solidFill>
          <a:ln w="63500">
            <a:solidFill>
              <a:srgbClr val="5B0091"/>
            </a:solidFill>
            <a:round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GB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Domain/Range</a:t>
            </a:r>
            <a:endParaRPr lang="en-GB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AutoShape 11"/>
          <p:cNvSpPr txBox="1">
            <a:spLocks noChangeArrowheads="1"/>
          </p:cNvSpPr>
          <p:nvPr/>
        </p:nvSpPr>
        <p:spPr bwMode="auto">
          <a:xfrm>
            <a:off x="4067175" y="333375"/>
            <a:ext cx="4033838" cy="792163"/>
          </a:xfrm>
          <a:prstGeom prst="roundRect">
            <a:avLst>
              <a:gd name="adj" fmla="val 43579"/>
            </a:avLst>
          </a:prstGeom>
          <a:solidFill>
            <a:srgbClr val="010066"/>
          </a:solidFill>
          <a:ln w="63500">
            <a:solidFill>
              <a:srgbClr val="5B0091"/>
            </a:solidFill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Mathematics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43000" y="292646"/>
            <a:ext cx="1389063" cy="40005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Khalid King" pitchFamily="2" charset="-78"/>
              </a:rPr>
              <a:t>Grade 12</a:t>
            </a:r>
            <a:endParaRPr lang="ar-A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Khalid King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460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6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OVERVIEW</a:t>
              </a:r>
              <a:endParaRPr lang="en-GB" sz="3200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323528" y="1412776"/>
            <a:ext cx="3168352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#1</a:t>
            </a:r>
            <a:r>
              <a:rPr lang="en-GB" dirty="0" smtClean="0"/>
              <a:t>: Understanding of functions</a:t>
            </a:r>
          </a:p>
          <a:p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211960" y="1412776"/>
            <a:ext cx="4176464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#2</a:t>
            </a:r>
            <a:r>
              <a:rPr lang="en-GB" dirty="0" smtClean="0"/>
              <a:t>: Domain/Range of common functions (particularly quadratic and trigonometric)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323528" y="4293096"/>
            <a:ext cx="3384376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#3</a:t>
            </a:r>
            <a:r>
              <a:rPr lang="en-GB" dirty="0" smtClean="0"/>
              <a:t>: Domain/Range of other functions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4355976" y="4291861"/>
            <a:ext cx="3384376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#4</a:t>
            </a:r>
            <a:r>
              <a:rPr lang="en-GB" dirty="0" smtClean="0"/>
              <a:t>: Constructing a function based on a given domain/range.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8407" y="2204864"/>
            <a:ext cx="3358064" cy="73045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5085184"/>
            <a:ext cx="4307631" cy="150609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23374" y="2189778"/>
            <a:ext cx="4390251" cy="117701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6055" y="5078003"/>
            <a:ext cx="3607783" cy="133467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54968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6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Functions</a:t>
              </a:r>
              <a:endParaRPr lang="en-GB" sz="3200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680447" y="2578549"/>
                <a:ext cx="424847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48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48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4800" i="1" dirty="0" smtClean="0">
                          <a:latin typeface="Cambria Math" panose="02040503050406030204" pitchFamily="18" charset="0"/>
                        </a:rPr>
                        <m:t>)=2</m:t>
                      </m:r>
                      <m:r>
                        <a:rPr lang="en-GB" sz="48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48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0447" y="2578549"/>
                <a:ext cx="4248472" cy="830997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923928" y="4077072"/>
            <a:ext cx="15121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/>
              <a:t>f</a:t>
            </a:r>
            <a:endParaRPr lang="en-GB" sz="4800" dirty="0"/>
          </a:p>
        </p:txBody>
      </p:sp>
      <p:cxnSp>
        <p:nvCxnSpPr>
          <p:cNvPr id="11" name="Straight Arrow Connector 10"/>
          <p:cNvCxnSpPr>
            <a:endCxn id="9" idx="1"/>
          </p:cNvCxnSpPr>
          <p:nvPr/>
        </p:nvCxnSpPr>
        <p:spPr>
          <a:xfrm>
            <a:off x="2799305" y="4531879"/>
            <a:ext cx="1124623" cy="13245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364088" y="4509120"/>
            <a:ext cx="1124623" cy="13245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267744" y="4149080"/>
                <a:ext cx="64807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44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4149080"/>
                <a:ext cx="648072" cy="769441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6444208" y="4149080"/>
                <a:ext cx="93610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44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44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4149080"/>
                <a:ext cx="936104" cy="769441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979712" y="39330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Input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228184" y="39330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Output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51520" y="880952"/>
            <a:ext cx="84609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 function is something which provides a rule on how to map inputs to outputs.</a:t>
            </a:r>
            <a:endParaRPr lang="en-GB" sz="2000" dirty="0"/>
          </a:p>
          <a:p>
            <a:r>
              <a:rPr lang="en-GB" sz="2000" dirty="0" smtClean="0"/>
              <a:t>From primary school you might have seen this as a ‘number machine’.</a:t>
            </a:r>
            <a:endParaRPr lang="en-GB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712519" y="190980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Input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220072" y="186485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Output</a:t>
            </a:r>
            <a:endParaRPr lang="en-GB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1187624" y="1998613"/>
                <a:ext cx="244827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/>
                  <a:t>Name of the function (usually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dirty="0" smtClean="0"/>
                  <a:t> 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dirty="0" smtClean="0"/>
                  <a:t>)</a:t>
                </a:r>
                <a:endParaRPr lang="en-GB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1998613"/>
                <a:ext cx="2448272" cy="646331"/>
              </a:xfrm>
              <a:prstGeom prst="rect">
                <a:avLst/>
              </a:prstGeom>
              <a:blipFill rotWithShape="0">
                <a:blip r:embed="rId5" cstate="print"/>
                <a:stretch>
                  <a:fillRect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/>
          <p:cNvCxnSpPr/>
          <p:nvPr/>
        </p:nvCxnSpPr>
        <p:spPr>
          <a:xfrm>
            <a:off x="2680447" y="2711171"/>
            <a:ext cx="739425" cy="220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9" idx="2"/>
          </p:cNvCxnSpPr>
          <p:nvPr/>
        </p:nvCxnSpPr>
        <p:spPr>
          <a:xfrm>
            <a:off x="4216575" y="2279138"/>
            <a:ext cx="0" cy="431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724128" y="2232639"/>
            <a:ext cx="0" cy="431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7272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Check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771228" y="884567"/>
                <a:ext cx="3600400" cy="769441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i="1" dirty="0" smtClean="0">
                          <a:latin typeface="Cambria Math"/>
                        </a:rPr>
                        <m:t>𝑓</m:t>
                      </m:r>
                      <m:r>
                        <a:rPr lang="en-GB" sz="4400" i="1" dirty="0" smtClean="0">
                          <a:latin typeface="Cambria Math"/>
                        </a:rPr>
                        <m:t>(</m:t>
                      </m:r>
                      <m:r>
                        <a:rPr lang="en-GB" sz="4400" i="1" dirty="0" smtClean="0">
                          <a:latin typeface="Cambria Math"/>
                        </a:rPr>
                        <m:t>𝑥</m:t>
                      </m:r>
                      <m:r>
                        <a:rPr lang="en-GB" sz="4400" i="1" dirty="0" smtClean="0">
                          <a:latin typeface="Cambria Math"/>
                        </a:rPr>
                        <m:t>)=</m:t>
                      </m:r>
                      <m:r>
                        <a:rPr lang="en-GB" sz="4400" i="1" dirty="0" smtClean="0">
                          <a:latin typeface="Cambria Math"/>
                        </a:rPr>
                        <m:t>𝑥</m:t>
                      </m:r>
                      <m:r>
                        <a:rPr lang="en-GB" sz="4400" i="1" baseline="30000" dirty="0" smtClean="0">
                          <a:latin typeface="Cambria Math"/>
                        </a:rPr>
                        <m:t>2</m:t>
                      </m:r>
                      <m:r>
                        <a:rPr lang="en-GB" sz="4400" i="1" dirty="0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GB" sz="4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228" y="884567"/>
                <a:ext cx="3600400" cy="769441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115616" y="1988840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What does this function do?</a:t>
            </a:r>
          </a:p>
          <a:p>
            <a:r>
              <a:rPr lang="en-GB" sz="2000" b="1" dirty="0" smtClean="0"/>
              <a:t>It squares the input then adds 2 to it.</a:t>
            </a:r>
            <a:endParaRPr lang="en-GB" sz="2000" b="1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115616" y="2996952"/>
                <a:ext cx="4824536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What is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GB" sz="2000" dirty="0" smtClean="0"/>
                  <a:t>?</a:t>
                </a:r>
              </a:p>
              <a:p>
                <a:r>
                  <a:rPr lang="en-GB" sz="2000" b="1" dirty="0" smtClean="0"/>
                  <a:t>f(3) = 3</a:t>
                </a:r>
                <a:r>
                  <a:rPr lang="en-GB" sz="2000" b="1" baseline="30000" dirty="0" smtClean="0"/>
                  <a:t>2</a:t>
                </a:r>
                <a:r>
                  <a:rPr lang="en-GB" sz="2000" b="1" dirty="0" smtClean="0"/>
                  <a:t> + 2 = 11</a:t>
                </a:r>
              </a:p>
              <a:p>
                <a:endParaRPr lang="en-GB" sz="2000" b="1" dirty="0"/>
              </a:p>
              <a:p>
                <a:r>
                  <a:rPr lang="en-GB" sz="2000" dirty="0" smtClean="0"/>
                  <a:t>What is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(−5)</m:t>
                    </m:r>
                  </m:oMath>
                </a14:m>
                <a:r>
                  <a:rPr lang="en-GB" sz="2000" dirty="0" smtClean="0"/>
                  <a:t>?</a:t>
                </a:r>
              </a:p>
              <a:p>
                <a:r>
                  <a:rPr lang="en-GB" sz="2000" b="1" dirty="0"/>
                  <a:t>f</a:t>
                </a:r>
                <a:r>
                  <a:rPr lang="en-GB" sz="2000" b="1" dirty="0" smtClean="0"/>
                  <a:t>(-5) = 27</a:t>
                </a:r>
              </a:p>
              <a:p>
                <a:endParaRPr lang="en-GB" sz="2000" b="1" dirty="0"/>
              </a:p>
              <a:p>
                <a:r>
                  <a:rPr lang="en-GB" sz="2000" dirty="0" smtClean="0"/>
                  <a:t>If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=38</m:t>
                    </m:r>
                  </m:oMath>
                </a14:m>
                <a:r>
                  <a:rPr lang="en-GB" sz="2000" dirty="0" smtClean="0"/>
                  <a:t>, what is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 smtClean="0"/>
                  <a:t>?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GB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𝟑𝟖</m:t>
                    </m:r>
                  </m:oMath>
                </a14:m>
                <a:r>
                  <a:rPr lang="en-GB" sz="2000" b="1" dirty="0" smtClean="0"/>
                  <a:t> </a:t>
                </a:r>
              </a:p>
              <a:p>
                <a:r>
                  <a:rPr lang="en-GB" sz="2000" b="1" dirty="0" smtClean="0"/>
                  <a:t>So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latin typeface="Cambria Math" panose="02040503050406030204" pitchFamily="18" charset="0"/>
                      </a:rPr>
                      <m:t>𝟔</m:t>
                    </m:r>
                  </m:oMath>
                </a14:m>
                <a:endParaRPr lang="en-GB" sz="2000" b="1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996952"/>
                <a:ext cx="4824536" cy="2862322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1264" t="-1279" b="-31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467544" y="2060848"/>
            <a:ext cx="576064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Q1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67544" y="3068960"/>
            <a:ext cx="576064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Q2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67544" y="4005064"/>
            <a:ext cx="576064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Q3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67544" y="4941168"/>
            <a:ext cx="576064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Q4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187624" y="2348880"/>
            <a:ext cx="4176464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87624" y="3356992"/>
            <a:ext cx="4176464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87624" y="4293096"/>
            <a:ext cx="4176464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03058" y="5192805"/>
            <a:ext cx="4176464" cy="7200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225504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Algebraic Inputs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51520" y="821546"/>
                <a:ext cx="73448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If you change the input of the function (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 smtClean="0"/>
                  <a:t>), just replace each occurrence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 smtClean="0"/>
                  <a:t> in the output.</a:t>
                </a:r>
                <a:endParaRPr lang="en-GB" sz="2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821546"/>
                <a:ext cx="7344816" cy="707886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830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67544" y="1929574"/>
                <a:ext cx="3888432" cy="52322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/>
                  <a:t>If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sz="2800" dirty="0" smtClean="0"/>
                  <a:t> what is:</a:t>
                </a:r>
                <a:endParaRPr lang="en-GB" sz="2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929574"/>
                <a:ext cx="3888432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b="-15596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67544" y="2852936"/>
                <a:ext cx="3888432" cy="1586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4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852936"/>
                <a:ext cx="3888432" cy="1586332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l="-313" b="-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788024" y="1929574"/>
                <a:ext cx="3888432" cy="52322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/>
                  <a:t>If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sz="2800" dirty="0" smtClean="0"/>
                  <a:t> what is:</a:t>
                </a:r>
                <a:endParaRPr lang="en-GB" sz="28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1929574"/>
                <a:ext cx="3888432" cy="523220"/>
              </a:xfrm>
              <a:prstGeom prst="rect">
                <a:avLst/>
              </a:prstGeom>
              <a:blipFill rotWithShape="0">
                <a:blip r:embed="rId5" cstate="print"/>
                <a:stretch>
                  <a:fillRect b="-15596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928259" y="2852936"/>
                <a:ext cx="4132613" cy="2471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                  =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             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𝟒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sz="24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                  =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259" y="2852936"/>
                <a:ext cx="4132613" cy="2471574"/>
              </a:xfrm>
              <a:prstGeom prst="rect">
                <a:avLst/>
              </a:prstGeom>
              <a:blipFill rotWithShape="0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2137650" y="2850077"/>
            <a:ext cx="2173093" cy="4058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50835" y="3255940"/>
            <a:ext cx="2173093" cy="4058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50834" y="3639864"/>
            <a:ext cx="2173093" cy="4058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50835" y="4023788"/>
            <a:ext cx="2173093" cy="4058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67866" y="2871754"/>
            <a:ext cx="2209879" cy="73834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372200" y="3610100"/>
            <a:ext cx="2209879" cy="7893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50993" y="4399404"/>
            <a:ext cx="2233630" cy="8376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422311" y="4702976"/>
                <a:ext cx="3888432" cy="52322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/>
                  <a:t>If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 smtClean="0"/>
                  <a:t> what is:</a:t>
                </a:r>
                <a:endParaRPr lang="en-GB" sz="28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11" y="4702976"/>
                <a:ext cx="3888432" cy="523220"/>
              </a:xfrm>
              <a:prstGeom prst="rect">
                <a:avLst/>
              </a:prstGeom>
              <a:blipFill rotWithShape="0">
                <a:blip r:embed="rId7" cstate="print"/>
                <a:stretch>
                  <a:fillRect b="-14545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460830" y="5253258"/>
                <a:ext cx="3888432" cy="157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d>
                        <m:dPr>
                          <m:ctrlPr>
                            <a:rPr lang="en-GB" sz="24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                  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sSup>
                        <m:sSup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𝟒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30" y="5253258"/>
                <a:ext cx="3888432" cy="1577996"/>
              </a:xfrm>
              <a:prstGeom prst="rect">
                <a:avLst/>
              </a:prstGeom>
              <a:blipFill rotWithShape="0">
                <a:blip r:embed="rId8" cstate="print"/>
                <a:stretch>
                  <a:fillRect b="-50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2501294" y="5280826"/>
            <a:ext cx="1381938" cy="7043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137649" y="5978228"/>
            <a:ext cx="1306194" cy="4180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137649" y="6396327"/>
            <a:ext cx="1786277" cy="39635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85188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71600" y="3033024"/>
                <a:ext cx="5760640" cy="461665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If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sz="2400" dirty="0" smtClean="0"/>
                  <a:t>, solve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=51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033024"/>
                <a:ext cx="5760640" cy="461665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b="-11111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835696" y="3587018"/>
                <a:ext cx="424847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+1=51</m:t>
                      </m:r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=±5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3587018"/>
                <a:ext cx="4248472" cy="830997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b="-7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971600" y="908720"/>
                <a:ext cx="5760640" cy="1630896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If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sz="2400" dirty="0" smtClean="0"/>
                  <a:t>, determine:</a:t>
                </a:r>
              </a:p>
              <a:p>
                <a:pPr marL="457200" indent="-457200">
                  <a:buAutoNum type="alphaLcParenBoth"/>
                </a:pPr>
                <a:r>
                  <a:rPr lang="en-GB" sz="2400" b="0" dirty="0" smtClean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 smtClean="0">
                        <a:latin typeface="Cambria Math" panose="02040503050406030204" pitchFamily="18" charset="0"/>
                      </a:rPr>
                      <m:t>𝟑</m:t>
                    </m:r>
                    <m:d>
                      <m:dPr>
                        <m:ctrlPr>
                          <a:rPr lang="en-GB" sz="24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GB" sz="2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GB" sz="24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4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4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endParaRPr lang="en-GB" sz="2400" b="1" dirty="0" smtClean="0"/>
              </a:p>
              <a:p>
                <a:pPr marL="457200" indent="-457200">
                  <a:buAutoNum type="alphaLcParenBoth"/>
                </a:pPr>
                <a:r>
                  <a:rPr lang="en-GB" sz="2400" dirty="0" smtClean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 smtClean="0">
                        <a:latin typeface="Cambria Math" panose="02040503050406030204" pitchFamily="18" charset="0"/>
                      </a:rPr>
                      <m:t>𝟑</m:t>
                    </m:r>
                    <m:d>
                      <m:dPr>
                        <m:ctrlPr>
                          <a:rPr lang="en-GB" sz="24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GB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GB" sz="24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 smtClean="0"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GB" sz="24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4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GB" sz="2400" b="1" dirty="0" smtClean="0"/>
              </a:p>
              <a:p>
                <a:pPr marL="457200" indent="-457200">
                  <a:buAutoNum type="alphaLcParenBoth"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 smtClean="0"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GB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GB" sz="24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GB" sz="2400" b="1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908720"/>
                <a:ext cx="5760640" cy="1630896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3094480" y="1318305"/>
            <a:ext cx="3240360" cy="4058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2722030" y="1724168"/>
            <a:ext cx="3240360" cy="4058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05840" y="2130031"/>
            <a:ext cx="3240360" cy="4058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22030" y="3596653"/>
            <a:ext cx="3240360" cy="102054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9552" y="908720"/>
            <a:ext cx="432048" cy="40958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564906" y="3033024"/>
            <a:ext cx="432048" cy="40958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95313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Exercise 1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95535" y="692696"/>
                <a:ext cx="4057711" cy="59845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-18034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AQA Worksheet]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sSup>
                      <m:sSupPr>
                        <m:ctrlPr>
                          <a:rPr lang="en-GB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−250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Work out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en-GB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-180340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GB" b="1" i="1" smtClean="0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𝟐𝟓𝟎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→  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𝟓</m:t>
                      </m:r>
                    </m:oMath>
                  </m:oMathPara>
                </a14:m>
                <a:endParaRPr lang="en-GB" b="1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-18034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[AQA </a:t>
                </a:r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Worksheet]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𝑎𝑥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−8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b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e>
                    </m:d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=13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determine the value of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indent="-180340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𝟗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𝟑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𝟖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𝟏𝟑</m:t>
                      </m:r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en-GB" b="1" i="1" smtClean="0">
                          <a:latin typeface="Cambria Math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en-GB" b="1" i="1" smtClean="0">
                          <a:latin typeface="Cambria Math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𝟒</m:t>
                      </m:r>
                    </m:oMath>
                  </m:oMathPara>
                </a14:m>
                <a:r>
                  <a:rPr lang="en-GB" b="1" i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br>
                  <a:rPr lang="en-GB" b="1" i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-18034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[AQA </a:t>
                </a:r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Worksheet]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+3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−10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</m:e>
                    </m:d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en-GB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+7</m:t>
                        </m:r>
                      </m:e>
                    </m:d>
                  </m:oMath>
                </a14:m>
                <a:endParaRPr lang="en-GB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-180340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𝒇</m:t>
                      </m:r>
                      <m:d>
                        <m:dPr>
                          <m:ctrlPr>
                            <a:rPr lang="en-GB" b="1" i="1" smtClean="0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en-GB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</m:d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1" i="1" smtClean="0">
                                  <a:effectLst/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  <m:r>
                                <a:rPr lang="en-GB" b="1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GB" b="1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en-GB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𝟑</m:t>
                      </m:r>
                      <m:d>
                        <m:dPr>
                          <m:ctrlPr>
                            <a:rPr lang="en-GB" b="1" i="1" smtClean="0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en-GB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</m:d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𝟏𝟎</m:t>
                      </m:r>
                    </m:oMath>
                    <m:oMath xmlns:m="http://schemas.openxmlformats.org/officeDocument/2006/math"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=</m:t>
                      </m:r>
                      <m:sSup>
                        <m:sSupPr>
                          <m:ctrlPr>
                            <a:rPr lang="en-GB" b="1" i="1" smtClean="0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𝟑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𝟔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𝟏𝟎</m:t>
                      </m:r>
                    </m:oMath>
                    <m:oMath xmlns:m="http://schemas.openxmlformats.org/officeDocument/2006/math">
                      <m:r>
                        <a:rPr lang="en-GB" b="1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𝟕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𝒙</m:t>
                      </m:r>
                      <m:d>
                        <m:dPr>
                          <m:ctrlPr>
                            <a:rPr lang="en-GB" b="1" i="1" smtClean="0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en-GB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𝟕</m:t>
                          </m:r>
                        </m:e>
                      </m:d>
                    </m:oMath>
                  </m:oMathPara>
                </a14:m>
                <a:endParaRPr lang="en-GB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-18034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[June </a:t>
                </a:r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2012 Paper 2]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−5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 all values of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Solve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i="1">
                                <a:effectLst/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=43</m:t>
                    </m:r>
                  </m:oMath>
                </a14:m>
                <a:endParaRPr lang="en-GB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-180340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GB" b="1" i="1" smtClean="0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𝟓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𝟒𝟑</m:t>
                      </m:r>
                    </m:oMath>
                    <m:oMath xmlns:m="http://schemas.openxmlformats.org/officeDocument/2006/math"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=±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en-GB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GB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5" y="692696"/>
                <a:ext cx="4057711" cy="5984587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351" t="-408" r="-1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4857008" y="692696"/>
                <a:ext cx="4285848" cy="64932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-18034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[AQA </a:t>
                </a:r>
                <a:r>
                  <a:rPr lang="en-GB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Set 2] The function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defined as</a:t>
                </a:r>
                <a:br>
                  <a:rPr lang="en-GB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GB" i="1"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GB" i="1">
                                        <a:latin typeface="Cambria Math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0≤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&lt;3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14−3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3≤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r>
                  <a:rPr lang="en-GB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(a) Work out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GB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𝒇</m:t>
                      </m:r>
                      <m:d>
                        <m:dPr>
                          <m:ctrlPr>
                            <a:rPr lang="en-GB" b="1" i="1" smtClean="0"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e>
                      </m:d>
                      <m:r>
                        <a:rPr lang="en-GB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𝟑</m:t>
                      </m:r>
                    </m:oMath>
                  </m:oMathPara>
                </a14:m>
                <a:r>
                  <a:rPr lang="en-GB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b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b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GB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b) Work out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</m:oMath>
                </a14:m>
                <a:r>
                  <a:rPr lang="en-GB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(b) </a:t>
                </a:r>
                <a:r>
                  <a:rPr lang="en-GB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Solve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en-GB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-180340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1" i="1" smtClean="0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6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6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GB" sz="16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sz="16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en-GB" sz="16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16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GB" sz="16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→  </m:t>
                    </m:r>
                    <m:r>
                      <a:rPr lang="en-GB" sz="16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GB" sz="16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=±</m:t>
                    </m:r>
                    <m:r>
                      <a:rPr lang="en-GB" sz="16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𝟐</m:t>
                    </m:r>
                  </m:oMath>
                </a14:m>
                <a:r>
                  <a:rPr lang="en-GB" sz="1600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(only 2 within domain)</a:t>
                </a:r>
              </a:p>
              <a:p>
                <a:pPr indent="-180340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𝟏𝟒</m:t>
                    </m:r>
                    <m:r>
                      <a:rPr lang="en-GB" sz="16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sz="16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𝟑</m:t>
                    </m:r>
                    <m:r>
                      <a:rPr lang="en-GB" sz="16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GB" sz="16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16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GB" sz="16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→  </m:t>
                    </m:r>
                    <m:r>
                      <a:rPr lang="en-GB" sz="16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GB" sz="16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1600" b="1" i="1" smtClean="0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6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𝟏𝟒</m:t>
                        </m:r>
                      </m:num>
                      <m:den>
                        <m:r>
                          <a:rPr lang="en-GB" sz="16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  <m:r>
                      <a:rPr lang="en-GB" sz="16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16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𝟒</m:t>
                    </m:r>
                    <m:f>
                      <m:fPr>
                        <m:ctrlPr>
                          <a:rPr lang="en-GB" sz="1600" b="1" i="1" smtClean="0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6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16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sz="1600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(which is in domain)</a:t>
                </a:r>
                <a:endParaRPr lang="en-GB" sz="1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-18034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</m:t>
                    </m:r>
                  </m:oMath>
                </a14:m>
                <a:r>
                  <a:rPr lang="en-GB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determine:</a:t>
                </a:r>
                <a:br>
                  <a:rPr lang="en-GB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en-GB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GB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𝟏</m:t>
                    </m:r>
                  </m:oMath>
                </a14:m>
                <a:r>
                  <a:rPr lang="en-GB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  <m:sSup>
                      <m:sSupPr>
                        <m:ctrlPr>
                          <a:rPr lang="en-GB" b="1" i="1" smtClean="0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GB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𝟏</m:t>
                    </m:r>
                  </m:oMath>
                </a14:m>
                <a:r>
                  <a:rPr lang="en-GB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(c)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  <m:d>
                      <m:dPr>
                        <m:ctrlPr>
                          <a:rPr lang="en-GB" b="1" i="1" smtClean="0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e>
                    </m:d>
                    <m:r>
                      <a:rPr lang="en-GB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en-GB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en-GB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GB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𝟑</m:t>
                    </m:r>
                  </m:oMath>
                </a14:m>
                <a:r>
                  <a:rPr lang="en-GB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(d)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1+2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e>
                        </m:d>
                      </m:e>
                    </m:d>
                  </m:oMath>
                </a14:m>
                <a:r>
                  <a:rPr lang="en-GB" i="1" dirty="0" smtClean="0"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i="1" dirty="0" smtClean="0"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𝒇</m:t>
                      </m:r>
                      <m:d>
                        <m:dPr>
                          <m:ctrlPr>
                            <a:rPr lang="en-GB" b="1" i="1" smtClean="0">
                              <a:latin typeface="Cambria Math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𝟓</m:t>
                          </m:r>
                        </m:e>
                      </m:d>
                      <m:r>
                        <a:rPr lang="en-GB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𝟖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𝟏𝟏</m:t>
                      </m:r>
                    </m:oMath>
                  </m:oMathPara>
                </a14:m>
                <a:r>
                  <a:rPr lang="en-GB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(e) Solve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en-GB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-180340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𝟐</m:t>
                      </m:r>
                      <m:d>
                        <m:dPr>
                          <m:ctrlPr>
                            <a:rPr lang="en-GB" sz="1400" b="1" i="1" smtClean="0"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1400" b="1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e>
                      </m:d>
                      <m:r>
                        <a:rPr lang="en-GB" sz="14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𝟐</m:t>
                      </m:r>
                      <m:d>
                        <m:dPr>
                          <m:ctrlPr>
                            <a:rPr lang="en-GB" sz="1400" b="1" i="1" smtClean="0"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1400" b="1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e>
                      </m:d>
                      <m:r>
                        <a:rPr lang="en-GB" sz="14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𝟎</m:t>
                      </m:r>
                    </m:oMath>
                    <m:oMath xmlns:m="http://schemas.openxmlformats.org/officeDocument/2006/math">
                      <m:r>
                        <a:rPr lang="en-GB" sz="14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𝟒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→  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𝟐</m:t>
                      </m:r>
                    </m:oMath>
                  </m:oMathPara>
                </a14:m>
                <a:endParaRPr lang="en-GB" sz="14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008" y="692696"/>
                <a:ext cx="4285848" cy="649325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280" t="-376" r="-2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95003" y="801087"/>
            <a:ext cx="285008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10527" y="1916832"/>
            <a:ext cx="285008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10527" y="3519685"/>
            <a:ext cx="285008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10527" y="5142026"/>
            <a:ext cx="285008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572000" y="780371"/>
            <a:ext cx="285008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4557486" y="4225616"/>
            <a:ext cx="285008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861918" y="1353931"/>
            <a:ext cx="3294445" cy="4154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70639" y="2452228"/>
            <a:ext cx="3294445" cy="95268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39552" y="4107248"/>
            <a:ext cx="3783066" cy="95268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47664" y="5758964"/>
            <a:ext cx="1848679" cy="7249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05994" y="1856122"/>
            <a:ext cx="2418253" cy="3095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904533" y="3136254"/>
            <a:ext cx="4123354" cy="956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117949" y="4521646"/>
            <a:ext cx="1137875" cy="3102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117948" y="4816228"/>
            <a:ext cx="1137875" cy="3102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486589" y="5131493"/>
            <a:ext cx="2431780" cy="3102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39933" y="5748606"/>
            <a:ext cx="2431780" cy="3102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587355" y="6371770"/>
            <a:ext cx="2947045" cy="51029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079280" y="2384303"/>
            <a:ext cx="1007982" cy="3325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916271" y="103621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bg1"/>
                </a:solidFill>
              </a:rPr>
              <a:t>(exercises on provided sheet)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512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17789</TotalTime>
  <Words>153</Words>
  <Application>Microsoft Office PowerPoint</Application>
  <PresentationFormat>On-screen Show (4:3)</PresentationFormat>
  <Paragraphs>83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Flash Document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 J</dc:creator>
  <cp:lastModifiedBy>ZICO</cp:lastModifiedBy>
  <cp:revision>677</cp:revision>
  <dcterms:created xsi:type="dcterms:W3CDTF">2013-02-28T07:36:55Z</dcterms:created>
  <dcterms:modified xsi:type="dcterms:W3CDTF">2017-09-18T14:50:53Z</dcterms:modified>
</cp:coreProperties>
</file>