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handoutMasterIdLst>
    <p:handoutMasterId r:id="rId77"/>
  </p:handoutMasterIdLst>
  <p:sldIdLst>
    <p:sldId id="311" r:id="rId2"/>
    <p:sldId id="290" r:id="rId3"/>
    <p:sldId id="273" r:id="rId4"/>
    <p:sldId id="281" r:id="rId5"/>
    <p:sldId id="274" r:id="rId6"/>
    <p:sldId id="275" r:id="rId7"/>
    <p:sldId id="276" r:id="rId8"/>
    <p:sldId id="282" r:id="rId9"/>
    <p:sldId id="284" r:id="rId10"/>
    <p:sldId id="277" r:id="rId11"/>
    <p:sldId id="278" r:id="rId12"/>
    <p:sldId id="314" r:id="rId13"/>
    <p:sldId id="313" r:id="rId14"/>
    <p:sldId id="257" r:id="rId15"/>
    <p:sldId id="258" r:id="rId16"/>
    <p:sldId id="259" r:id="rId17"/>
    <p:sldId id="260" r:id="rId18"/>
    <p:sldId id="261" r:id="rId19"/>
    <p:sldId id="262" r:id="rId20"/>
    <p:sldId id="263" r:id="rId21"/>
    <p:sldId id="291" r:id="rId22"/>
    <p:sldId id="310" r:id="rId23"/>
    <p:sldId id="292" r:id="rId24"/>
    <p:sldId id="293" r:id="rId25"/>
    <p:sldId id="294" r:id="rId26"/>
    <p:sldId id="295" r:id="rId27"/>
    <p:sldId id="315" r:id="rId28"/>
    <p:sldId id="296" r:id="rId29"/>
    <p:sldId id="297" r:id="rId30"/>
    <p:sldId id="298" r:id="rId31"/>
    <p:sldId id="299" r:id="rId32"/>
    <p:sldId id="301" r:id="rId33"/>
    <p:sldId id="302" r:id="rId34"/>
    <p:sldId id="303" r:id="rId35"/>
    <p:sldId id="305" r:id="rId36"/>
    <p:sldId id="306" r:id="rId37"/>
    <p:sldId id="307" r:id="rId38"/>
    <p:sldId id="265" r:id="rId39"/>
    <p:sldId id="266" r:id="rId40"/>
    <p:sldId id="267" r:id="rId41"/>
    <p:sldId id="268" r:id="rId42"/>
    <p:sldId id="269" r:id="rId43"/>
    <p:sldId id="270" r:id="rId44"/>
    <p:sldId id="271" r:id="rId45"/>
    <p:sldId id="272" r:id="rId46"/>
    <p:sldId id="308" r:id="rId47"/>
    <p:sldId id="316" r:id="rId48"/>
    <p:sldId id="319" r:id="rId49"/>
    <p:sldId id="318" r:id="rId50"/>
    <p:sldId id="317" r:id="rId51"/>
    <p:sldId id="320" r:id="rId52"/>
    <p:sldId id="321" r:id="rId53"/>
    <p:sldId id="322" r:id="rId54"/>
    <p:sldId id="323" r:id="rId55"/>
    <p:sldId id="324" r:id="rId56"/>
    <p:sldId id="328" r:id="rId57"/>
    <p:sldId id="329" r:id="rId58"/>
    <p:sldId id="330" r:id="rId59"/>
    <p:sldId id="331" r:id="rId60"/>
    <p:sldId id="334" r:id="rId61"/>
    <p:sldId id="336" r:id="rId62"/>
    <p:sldId id="337" r:id="rId63"/>
    <p:sldId id="338" r:id="rId64"/>
    <p:sldId id="339" r:id="rId65"/>
    <p:sldId id="340" r:id="rId66"/>
    <p:sldId id="341" r:id="rId67"/>
    <p:sldId id="335" r:id="rId68"/>
    <p:sldId id="342" r:id="rId69"/>
    <p:sldId id="332" r:id="rId70"/>
    <p:sldId id="285" r:id="rId71"/>
    <p:sldId id="286" r:id="rId72"/>
    <p:sldId id="287" r:id="rId73"/>
    <p:sldId id="288" r:id="rId74"/>
    <p:sldId id="289" r:id="rId75"/>
  </p:sldIdLst>
  <p:sldSz cx="9144000" cy="6858000" type="screen4x3"/>
  <p:notesSz cx="9144000" cy="6858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Q6FNSqGmVu2lrrcuU4pCIA==" hashData="wUSrl2kemAISjtsT11lhVThu9rM="/>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2" d="100"/>
          <a:sy n="62" d="100"/>
        </p:scale>
        <p:origin x="-1560"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6" Type="http://schemas.openxmlformats.org/officeDocument/2006/relationships/image" Target="../media/image79.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5" Type="http://schemas.openxmlformats.org/officeDocument/2006/relationships/image" Target="../media/image7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AE"/>
          </a:p>
        </p:txBody>
      </p:sp>
      <p:sp>
        <p:nvSpPr>
          <p:cNvPr id="3" name="Date Placeholder 2"/>
          <p:cNvSpPr>
            <a:spLocks noGrp="1"/>
          </p:cNvSpPr>
          <p:nvPr>
            <p:ph type="dt" sz="quarter" idx="1"/>
          </p:nvPr>
        </p:nvSpPr>
        <p:spPr>
          <a:xfrm>
            <a:off x="2117" y="0"/>
            <a:ext cx="3962400" cy="342900"/>
          </a:xfrm>
          <a:prstGeom prst="rect">
            <a:avLst/>
          </a:prstGeom>
        </p:spPr>
        <p:txBody>
          <a:bodyPr vert="horz" lIns="91440" tIns="45720" rIns="91440" bIns="45720" rtlCol="1"/>
          <a:lstStyle>
            <a:lvl1pPr algn="l">
              <a:defRPr sz="1200"/>
            </a:lvl1pPr>
          </a:lstStyle>
          <a:p>
            <a:fld id="{8EB6AA1E-27C6-4FD9-92F3-29492F253701}" type="datetimeFigureOut">
              <a:rPr lang="ar-AE" smtClean="0"/>
              <a:pPr/>
              <a:t>18/01/1437</a:t>
            </a:fld>
            <a:endParaRPr lang="ar-AE"/>
          </a:p>
        </p:txBody>
      </p:sp>
      <p:sp>
        <p:nvSpPr>
          <p:cNvPr id="4" name="Footer Placeholder 3"/>
          <p:cNvSpPr>
            <a:spLocks noGrp="1"/>
          </p:cNvSpPr>
          <p:nvPr>
            <p:ph type="ftr" sz="quarter" idx="2"/>
          </p:nvPr>
        </p:nvSpPr>
        <p:spPr>
          <a:xfrm>
            <a:off x="5181600" y="6513910"/>
            <a:ext cx="3962400" cy="342900"/>
          </a:xfrm>
          <a:prstGeom prst="rect">
            <a:avLst/>
          </a:prstGeom>
        </p:spPr>
        <p:txBody>
          <a:bodyPr vert="horz" lIns="91440" tIns="45720" rIns="91440" bIns="45720" rtlCol="1" anchor="b"/>
          <a:lstStyle>
            <a:lvl1pPr algn="r">
              <a:defRPr sz="1200"/>
            </a:lvl1pPr>
          </a:lstStyle>
          <a:p>
            <a:endParaRPr lang="ar-AE"/>
          </a:p>
        </p:txBody>
      </p:sp>
      <p:sp>
        <p:nvSpPr>
          <p:cNvPr id="5" name="Slide Number Placeholder 4"/>
          <p:cNvSpPr>
            <a:spLocks noGrp="1"/>
          </p:cNvSpPr>
          <p:nvPr>
            <p:ph type="sldNum" sz="quarter" idx="3"/>
          </p:nvPr>
        </p:nvSpPr>
        <p:spPr>
          <a:xfrm>
            <a:off x="2117" y="6513910"/>
            <a:ext cx="3962400" cy="342900"/>
          </a:xfrm>
          <a:prstGeom prst="rect">
            <a:avLst/>
          </a:prstGeom>
        </p:spPr>
        <p:txBody>
          <a:bodyPr vert="horz" lIns="91440" tIns="45720" rIns="91440" bIns="45720" rtlCol="1" anchor="b"/>
          <a:lstStyle>
            <a:lvl1pPr algn="l">
              <a:defRPr sz="1200"/>
            </a:lvl1pPr>
          </a:lstStyle>
          <a:p>
            <a:fld id="{B7725CAB-8C3D-4056-99E2-3D0CF69D9F56}" type="slidenum">
              <a:rPr lang="ar-AE" smtClean="0"/>
              <a:pPr/>
              <a:t>‹#›</a:t>
            </a:fld>
            <a:endParaRPr lang="ar-A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AE"/>
          </a:p>
        </p:txBody>
      </p:sp>
      <p:sp>
        <p:nvSpPr>
          <p:cNvPr id="3" name="Date Placeholder 2"/>
          <p:cNvSpPr>
            <a:spLocks noGrp="1"/>
          </p:cNvSpPr>
          <p:nvPr>
            <p:ph type="dt" idx="1"/>
          </p:nvPr>
        </p:nvSpPr>
        <p:spPr>
          <a:xfrm>
            <a:off x="2117" y="0"/>
            <a:ext cx="3962400" cy="342900"/>
          </a:xfrm>
          <a:prstGeom prst="rect">
            <a:avLst/>
          </a:prstGeom>
        </p:spPr>
        <p:txBody>
          <a:bodyPr vert="horz" lIns="91440" tIns="45720" rIns="91440" bIns="45720" rtlCol="1"/>
          <a:lstStyle>
            <a:lvl1pPr algn="l">
              <a:defRPr sz="1200"/>
            </a:lvl1pPr>
          </a:lstStyle>
          <a:p>
            <a:fld id="{07C93B1E-6EBD-4CFB-AD36-5682617BE08F}" type="datetimeFigureOut">
              <a:rPr lang="ar-AE" smtClean="0"/>
              <a:pPr/>
              <a:t>18/01/1437</a:t>
            </a:fld>
            <a:endParaRPr lang="ar-AE"/>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1" anchor="ctr"/>
          <a:lstStyle/>
          <a:p>
            <a:endParaRPr lang="ar-AE"/>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6" name="Footer Placeholder 5"/>
          <p:cNvSpPr>
            <a:spLocks noGrp="1"/>
          </p:cNvSpPr>
          <p:nvPr>
            <p:ph type="ftr" sz="quarter" idx="4"/>
          </p:nvPr>
        </p:nvSpPr>
        <p:spPr>
          <a:xfrm>
            <a:off x="5181600" y="6513910"/>
            <a:ext cx="3962400" cy="342900"/>
          </a:xfrm>
          <a:prstGeom prst="rect">
            <a:avLst/>
          </a:prstGeom>
        </p:spPr>
        <p:txBody>
          <a:bodyPr vert="horz" lIns="91440" tIns="45720" rIns="91440" bIns="45720" rtlCol="1" anchor="b"/>
          <a:lstStyle>
            <a:lvl1pPr algn="r">
              <a:defRPr sz="1200"/>
            </a:lvl1pPr>
          </a:lstStyle>
          <a:p>
            <a:endParaRPr lang="ar-AE"/>
          </a:p>
        </p:txBody>
      </p:sp>
      <p:sp>
        <p:nvSpPr>
          <p:cNvPr id="7" name="Slide Number Placeholder 6"/>
          <p:cNvSpPr>
            <a:spLocks noGrp="1"/>
          </p:cNvSpPr>
          <p:nvPr>
            <p:ph type="sldNum" sz="quarter" idx="5"/>
          </p:nvPr>
        </p:nvSpPr>
        <p:spPr>
          <a:xfrm>
            <a:off x="2117" y="6513910"/>
            <a:ext cx="3962400" cy="342900"/>
          </a:xfrm>
          <a:prstGeom prst="rect">
            <a:avLst/>
          </a:prstGeom>
        </p:spPr>
        <p:txBody>
          <a:bodyPr vert="horz" lIns="91440" tIns="45720" rIns="91440" bIns="45720" rtlCol="1" anchor="b"/>
          <a:lstStyle>
            <a:lvl1pPr algn="l">
              <a:defRPr sz="1200"/>
            </a:lvl1pPr>
          </a:lstStyle>
          <a:p>
            <a:fld id="{B50D8CC9-71F4-4A20-B274-6279F0A64FAA}" type="slidenum">
              <a:rPr lang="ar-AE" smtClean="0"/>
              <a:pPr/>
              <a:t>‹#›</a:t>
            </a:fld>
            <a:endParaRPr lang="ar-AE"/>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B1F4EEF-689F-4153-B85A-65685AD9557C}"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ar-A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336D7AE-50C6-4E64-A2BD-29A37C647869}" type="slidenum">
              <a:rPr lang="en-US" smtClean="0"/>
              <a:pPr/>
              <a:t>5</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ar-A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DEE1FAF-EDB0-46DB-92F0-C37BC743D2CF}" type="slidenum">
              <a:rPr lang="en-US" smtClean="0"/>
              <a:pPr/>
              <a:t>6</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ar-A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C916235-B990-432C-A9F8-DE2257DB7D8C}" type="slidenum">
              <a:rPr lang="en-US" smtClean="0"/>
              <a:pPr/>
              <a:t>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ar-A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4DE0C00-5FCF-435D-BD5F-CBEF406FF510}" type="slidenum">
              <a:rPr lang="en-US" smtClean="0"/>
              <a:pPr/>
              <a:t>10</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ar-A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65A9AA0-A6BE-4E04-A827-5127952ACEC7}" type="slidenum">
              <a:rPr lang="en-US" smtClean="0"/>
              <a:pPr/>
              <a:t>11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ar-A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A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AE"/>
          </a:p>
        </p:txBody>
      </p:sp>
      <p:sp>
        <p:nvSpPr>
          <p:cNvPr id="4" name="Date Placeholder 3"/>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A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A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4"/>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A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7" name="Date Placeholder 6"/>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Date Placeholder 2"/>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A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A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174C3-3C20-48B0-839D-E9F75B840C77}" type="datetimeFigureOut">
              <a:rPr lang="ar-AE" smtClean="0"/>
              <a:pPr/>
              <a:t>18/01/1437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16593184-F5D2-451A-9263-AAA3BF40E5B6}" type="slidenum">
              <a:rPr lang="ar-AE" smtClean="0"/>
              <a:pPr/>
              <a:t>‹#›</a:t>
            </a:fld>
            <a:endParaRPr lang="ar-A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A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0174C3-3C20-48B0-839D-E9F75B840C77}" type="datetimeFigureOut">
              <a:rPr lang="ar-AE" smtClean="0"/>
              <a:pPr/>
              <a:t>18/01/1437</a:t>
            </a:fld>
            <a:endParaRPr lang="ar-A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593184-F5D2-451A-9263-AAA3BF40E5B6}" type="slidenum">
              <a:rPr lang="ar-AE" smtClean="0"/>
              <a:pPr/>
              <a:t>‹#›</a:t>
            </a:fld>
            <a:endParaRPr lang="ar-A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3.gi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www1.istockphoto.com/file_thumbview_approve/3520734/2/istockphoto_3520734_cartoon_tree.jpg" TargetMode="External"/><Relationship Id="rId7" Type="http://schemas.openxmlformats.org/officeDocument/2006/relationships/hyperlink" Target="http://images.google.com.ph/imgres?imgurl=http://www.bradfitzpatrick.com/store/images/products/thumbs/no037-cartoon-mountains.jpg&amp;imgrefurl=http://www.bradfitzpatrick.com/store/catalog/Nature_Outdoor-14-1.html&amp;h=68&amp;w=90&amp;sz=5&amp;hl=tl&amp;start=1&amp;tbnid=gGwbLQcx7vNzgM:&amp;tbnh=59&amp;tbnw=78&amp;prev=/images?q=cartoon+mountains&amp;gbv=2&amp;ndsp=20&amp;hl=tl&amp;sa=N" TargetMode="Externa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png"/><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hyperlink" Target="http://www.bradfitzpatrick.com/store/images/products/preview/tt002-cartoon-airplane.jpg" TargetMode="Externa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18" Type="http://schemas.openxmlformats.org/officeDocument/2006/relationships/oleObject" Target="../embeddings/oleObject21.bin"/><Relationship Id="rId3" Type="http://schemas.openxmlformats.org/officeDocument/2006/relationships/oleObject" Target="../embeddings/oleObject6.bin"/><Relationship Id="rId21" Type="http://schemas.openxmlformats.org/officeDocument/2006/relationships/oleObject" Target="../embeddings/oleObject24.bin"/><Relationship Id="rId7" Type="http://schemas.openxmlformats.org/officeDocument/2006/relationships/oleObject" Target="../embeddings/oleObject10.bin"/><Relationship Id="rId12" Type="http://schemas.openxmlformats.org/officeDocument/2006/relationships/oleObject" Target="../embeddings/oleObject15.bin"/><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3.bin"/><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5" Type="http://schemas.openxmlformats.org/officeDocument/2006/relationships/oleObject" Target="../embeddings/oleObject18.bin"/><Relationship Id="rId10" Type="http://schemas.openxmlformats.org/officeDocument/2006/relationships/oleObject" Target="../embeddings/oleObject13.bin"/><Relationship Id="rId19" Type="http://schemas.openxmlformats.org/officeDocument/2006/relationships/oleObject" Target="../embeddings/oleObject22.bin"/><Relationship Id="rId4" Type="http://schemas.openxmlformats.org/officeDocument/2006/relationships/oleObject" Target="../embeddings/oleObject7.bin"/><Relationship Id="rId9" Type="http://schemas.openxmlformats.org/officeDocument/2006/relationships/oleObject" Target="../embeddings/oleObject12.bin"/><Relationship Id="rId14" Type="http://schemas.openxmlformats.org/officeDocument/2006/relationships/oleObject" Target="../embeddings/oleObject17.bin"/><Relationship Id="rId22" Type="http://schemas.openxmlformats.org/officeDocument/2006/relationships/oleObject" Target="../embeddings/oleObject25.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oleObject" Target="../embeddings/oleObject30.bin"/><Relationship Id="rId10" Type="http://schemas.openxmlformats.org/officeDocument/2006/relationships/oleObject" Target="../embeddings/oleObject35.bin"/><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eee"/>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rtl="0" eaLnBrk="1" hangingPunct="1"/>
            <a:r>
              <a:rPr lang="en-US" b="1" dirty="0" smtClean="0">
                <a:effectLst>
                  <a:outerShdw blurRad="38100" dist="38100" dir="2700000" algn="tl">
                    <a:srgbClr val="000000">
                      <a:alpha val="43137"/>
                    </a:srgbClr>
                  </a:outerShdw>
                </a:effectLst>
              </a:rPr>
              <a:t>The Pythagorean Theorem</a:t>
            </a:r>
          </a:p>
        </p:txBody>
      </p:sp>
      <p:sp>
        <p:nvSpPr>
          <p:cNvPr id="6156" name="Rectangle 12"/>
          <p:cNvSpPr>
            <a:spLocks noGrp="1" noChangeArrowheads="1"/>
          </p:cNvSpPr>
          <p:nvPr>
            <p:ph type="body" sz="half" idx="1"/>
          </p:nvPr>
        </p:nvSpPr>
        <p:spPr>
          <a:xfrm>
            <a:off x="381000" y="1219200"/>
            <a:ext cx="5334000" cy="2362200"/>
          </a:xfrm>
          <a:noFill/>
        </p:spPr>
        <p:txBody>
          <a:bodyPr>
            <a:noAutofit/>
          </a:bodyPr>
          <a:lstStyle/>
          <a:p>
            <a:pPr algn="l" rtl="0" eaLnBrk="1" hangingPunct="1"/>
            <a:r>
              <a:rPr lang="en-US" sz="2400" dirty="0" smtClean="0"/>
              <a:t>If you square the length of the two shorter sides and add them, you get the square of the length of the hypotenuse</a:t>
            </a:r>
            <a:br>
              <a:rPr lang="en-US" sz="2400" dirty="0" smtClean="0"/>
            </a:br>
            <a:endParaRPr lang="en-US" sz="2400" dirty="0" smtClean="0"/>
          </a:p>
          <a:p>
            <a:pPr algn="l" rtl="0" eaLnBrk="1" hangingPunct="1"/>
            <a:r>
              <a:rPr lang="en-US" sz="2400" dirty="0" smtClean="0">
                <a:latin typeface="Trebuchet MS" pitchFamily="34" charset="0"/>
              </a:rPr>
              <a:t>adj</a:t>
            </a:r>
            <a:r>
              <a:rPr lang="en-US" sz="2400" baseline="30000" dirty="0" smtClean="0">
                <a:latin typeface="Trebuchet MS" pitchFamily="34" charset="0"/>
              </a:rPr>
              <a:t>2</a:t>
            </a:r>
            <a:r>
              <a:rPr lang="en-US" sz="2400" dirty="0" smtClean="0">
                <a:latin typeface="Trebuchet MS" pitchFamily="34" charset="0"/>
              </a:rPr>
              <a:t> + opp</a:t>
            </a:r>
            <a:r>
              <a:rPr lang="en-US" sz="2400" baseline="30000" dirty="0" smtClean="0">
                <a:latin typeface="Trebuchet MS" pitchFamily="34" charset="0"/>
              </a:rPr>
              <a:t>2</a:t>
            </a:r>
            <a:r>
              <a:rPr lang="en-US" sz="2400" dirty="0" smtClean="0">
                <a:latin typeface="Trebuchet MS" pitchFamily="34" charset="0"/>
              </a:rPr>
              <a:t> = hyp</a:t>
            </a:r>
            <a:r>
              <a:rPr lang="en-US" sz="2400" baseline="30000" dirty="0" smtClean="0">
                <a:latin typeface="Trebuchet MS" pitchFamily="34" charset="0"/>
              </a:rPr>
              <a:t>2</a:t>
            </a:r>
            <a:endParaRPr lang="en-US" sz="2400" dirty="0" smtClean="0">
              <a:latin typeface="Trebuchet MS" pitchFamily="34" charset="0"/>
            </a:endParaRPr>
          </a:p>
        </p:txBody>
      </p:sp>
      <p:grpSp>
        <p:nvGrpSpPr>
          <p:cNvPr id="2" name="Group 65"/>
          <p:cNvGrpSpPr>
            <a:grpSpLocks/>
          </p:cNvGrpSpPr>
          <p:nvPr/>
        </p:nvGrpSpPr>
        <p:grpSpPr bwMode="auto">
          <a:xfrm>
            <a:off x="5314950" y="1905000"/>
            <a:ext cx="2762250" cy="3178175"/>
            <a:chOff x="2304" y="1790"/>
            <a:chExt cx="1740" cy="2002"/>
          </a:xfrm>
        </p:grpSpPr>
        <p:grpSp>
          <p:nvGrpSpPr>
            <p:cNvPr id="3" name="Group 61"/>
            <p:cNvGrpSpPr>
              <a:grpSpLocks/>
            </p:cNvGrpSpPr>
            <p:nvPr/>
          </p:nvGrpSpPr>
          <p:grpSpPr bwMode="auto">
            <a:xfrm>
              <a:off x="2304" y="2448"/>
              <a:ext cx="576" cy="576"/>
              <a:chOff x="2304" y="2448"/>
              <a:chExt cx="576" cy="576"/>
            </a:xfrm>
          </p:grpSpPr>
          <p:sp>
            <p:nvSpPr>
              <p:cNvPr id="7219" name="Rectangle 8"/>
              <p:cNvSpPr>
                <a:spLocks noChangeArrowheads="1"/>
              </p:cNvSpPr>
              <p:nvPr/>
            </p:nvSpPr>
            <p:spPr bwMode="auto">
              <a:xfrm>
                <a:off x="2304"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0" name="Rectangle 9"/>
              <p:cNvSpPr>
                <a:spLocks noChangeArrowheads="1"/>
              </p:cNvSpPr>
              <p:nvPr/>
            </p:nvSpPr>
            <p:spPr bwMode="auto">
              <a:xfrm>
                <a:off x="2496"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1" name="Rectangle 10"/>
              <p:cNvSpPr>
                <a:spLocks noChangeArrowheads="1"/>
              </p:cNvSpPr>
              <p:nvPr/>
            </p:nvSpPr>
            <p:spPr bwMode="auto">
              <a:xfrm>
                <a:off x="2688"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2" name="Rectangle 14"/>
              <p:cNvSpPr>
                <a:spLocks noChangeArrowheads="1"/>
              </p:cNvSpPr>
              <p:nvPr/>
            </p:nvSpPr>
            <p:spPr bwMode="auto">
              <a:xfrm>
                <a:off x="2304"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3" name="Rectangle 15"/>
              <p:cNvSpPr>
                <a:spLocks noChangeArrowheads="1"/>
              </p:cNvSpPr>
              <p:nvPr/>
            </p:nvSpPr>
            <p:spPr bwMode="auto">
              <a:xfrm>
                <a:off x="2496"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4" name="Rectangle 16"/>
              <p:cNvSpPr>
                <a:spLocks noChangeArrowheads="1"/>
              </p:cNvSpPr>
              <p:nvPr/>
            </p:nvSpPr>
            <p:spPr bwMode="auto">
              <a:xfrm>
                <a:off x="2688"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5" name="Rectangle 17"/>
              <p:cNvSpPr>
                <a:spLocks noChangeArrowheads="1"/>
              </p:cNvSpPr>
              <p:nvPr/>
            </p:nvSpPr>
            <p:spPr bwMode="auto">
              <a:xfrm>
                <a:off x="2304" y="283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6" name="Rectangle 18"/>
              <p:cNvSpPr>
                <a:spLocks noChangeArrowheads="1"/>
              </p:cNvSpPr>
              <p:nvPr/>
            </p:nvSpPr>
            <p:spPr bwMode="auto">
              <a:xfrm>
                <a:off x="2496" y="283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27" name="Rectangle 19"/>
              <p:cNvSpPr>
                <a:spLocks noChangeArrowheads="1"/>
              </p:cNvSpPr>
              <p:nvPr/>
            </p:nvSpPr>
            <p:spPr bwMode="auto">
              <a:xfrm>
                <a:off x="2688" y="2832"/>
                <a:ext cx="192" cy="192"/>
              </a:xfrm>
              <a:prstGeom prst="rect">
                <a:avLst/>
              </a:prstGeom>
              <a:noFill/>
              <a:ln w="9525">
                <a:solidFill>
                  <a:schemeClr val="tx1"/>
                </a:solidFill>
                <a:miter lim="800000"/>
                <a:headEnd/>
                <a:tailEnd/>
              </a:ln>
            </p:spPr>
            <p:txBody>
              <a:bodyPr wrap="none" anchor="ctr"/>
              <a:lstStyle/>
              <a:p>
                <a:pPr algn="l" rtl="0"/>
                <a:endParaRPr lang="ar-AE"/>
              </a:p>
            </p:txBody>
          </p:sp>
        </p:grpSp>
        <p:grpSp>
          <p:nvGrpSpPr>
            <p:cNvPr id="4" name="Group 62"/>
            <p:cNvGrpSpPr>
              <a:grpSpLocks/>
            </p:cNvGrpSpPr>
            <p:nvPr/>
          </p:nvGrpSpPr>
          <p:grpSpPr bwMode="auto">
            <a:xfrm>
              <a:off x="2880" y="3024"/>
              <a:ext cx="768" cy="768"/>
              <a:chOff x="3168" y="2448"/>
              <a:chExt cx="768" cy="768"/>
            </a:xfrm>
          </p:grpSpPr>
          <p:sp>
            <p:nvSpPr>
              <p:cNvPr id="7203" name="Rectangle 20"/>
              <p:cNvSpPr>
                <a:spLocks noChangeArrowheads="1"/>
              </p:cNvSpPr>
              <p:nvPr/>
            </p:nvSpPr>
            <p:spPr bwMode="auto">
              <a:xfrm>
                <a:off x="3168"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4" name="Rectangle 21"/>
              <p:cNvSpPr>
                <a:spLocks noChangeArrowheads="1"/>
              </p:cNvSpPr>
              <p:nvPr/>
            </p:nvSpPr>
            <p:spPr bwMode="auto">
              <a:xfrm>
                <a:off x="3360"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5" name="Rectangle 22"/>
              <p:cNvSpPr>
                <a:spLocks noChangeArrowheads="1"/>
              </p:cNvSpPr>
              <p:nvPr/>
            </p:nvSpPr>
            <p:spPr bwMode="auto">
              <a:xfrm>
                <a:off x="3552"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6" name="Rectangle 23"/>
              <p:cNvSpPr>
                <a:spLocks noChangeArrowheads="1"/>
              </p:cNvSpPr>
              <p:nvPr/>
            </p:nvSpPr>
            <p:spPr bwMode="auto">
              <a:xfrm>
                <a:off x="3168"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7" name="Rectangle 24"/>
              <p:cNvSpPr>
                <a:spLocks noChangeArrowheads="1"/>
              </p:cNvSpPr>
              <p:nvPr/>
            </p:nvSpPr>
            <p:spPr bwMode="auto">
              <a:xfrm>
                <a:off x="3360"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8" name="Rectangle 25"/>
              <p:cNvSpPr>
                <a:spLocks noChangeArrowheads="1"/>
              </p:cNvSpPr>
              <p:nvPr/>
            </p:nvSpPr>
            <p:spPr bwMode="auto">
              <a:xfrm>
                <a:off x="3552"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9" name="Rectangle 26"/>
              <p:cNvSpPr>
                <a:spLocks noChangeArrowheads="1"/>
              </p:cNvSpPr>
              <p:nvPr/>
            </p:nvSpPr>
            <p:spPr bwMode="auto">
              <a:xfrm>
                <a:off x="3168" y="283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0" name="Rectangle 27"/>
              <p:cNvSpPr>
                <a:spLocks noChangeArrowheads="1"/>
              </p:cNvSpPr>
              <p:nvPr/>
            </p:nvSpPr>
            <p:spPr bwMode="auto">
              <a:xfrm>
                <a:off x="3360" y="283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1" name="Rectangle 28"/>
              <p:cNvSpPr>
                <a:spLocks noChangeArrowheads="1"/>
              </p:cNvSpPr>
              <p:nvPr/>
            </p:nvSpPr>
            <p:spPr bwMode="auto">
              <a:xfrm>
                <a:off x="3552" y="283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2" name="Rectangle 29"/>
              <p:cNvSpPr>
                <a:spLocks noChangeArrowheads="1"/>
              </p:cNvSpPr>
              <p:nvPr/>
            </p:nvSpPr>
            <p:spPr bwMode="auto">
              <a:xfrm>
                <a:off x="3168" y="302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3" name="Rectangle 30"/>
              <p:cNvSpPr>
                <a:spLocks noChangeArrowheads="1"/>
              </p:cNvSpPr>
              <p:nvPr/>
            </p:nvSpPr>
            <p:spPr bwMode="auto">
              <a:xfrm>
                <a:off x="3360" y="302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4" name="Rectangle 31"/>
              <p:cNvSpPr>
                <a:spLocks noChangeArrowheads="1"/>
              </p:cNvSpPr>
              <p:nvPr/>
            </p:nvSpPr>
            <p:spPr bwMode="auto">
              <a:xfrm>
                <a:off x="3552" y="302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5" name="Rectangle 32"/>
              <p:cNvSpPr>
                <a:spLocks noChangeArrowheads="1"/>
              </p:cNvSpPr>
              <p:nvPr/>
            </p:nvSpPr>
            <p:spPr bwMode="auto">
              <a:xfrm>
                <a:off x="3744" y="244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6" name="Rectangle 33"/>
              <p:cNvSpPr>
                <a:spLocks noChangeArrowheads="1"/>
              </p:cNvSpPr>
              <p:nvPr/>
            </p:nvSpPr>
            <p:spPr bwMode="auto">
              <a:xfrm>
                <a:off x="3744" y="264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7" name="Rectangle 34"/>
              <p:cNvSpPr>
                <a:spLocks noChangeArrowheads="1"/>
              </p:cNvSpPr>
              <p:nvPr/>
            </p:nvSpPr>
            <p:spPr bwMode="auto">
              <a:xfrm>
                <a:off x="3744" y="283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18" name="Rectangle 35"/>
              <p:cNvSpPr>
                <a:spLocks noChangeArrowheads="1"/>
              </p:cNvSpPr>
              <p:nvPr/>
            </p:nvSpPr>
            <p:spPr bwMode="auto">
              <a:xfrm>
                <a:off x="3744" y="3024"/>
                <a:ext cx="192" cy="192"/>
              </a:xfrm>
              <a:prstGeom prst="rect">
                <a:avLst/>
              </a:prstGeom>
              <a:noFill/>
              <a:ln w="9525">
                <a:solidFill>
                  <a:schemeClr val="tx1"/>
                </a:solidFill>
                <a:miter lim="800000"/>
                <a:headEnd/>
                <a:tailEnd/>
              </a:ln>
            </p:spPr>
            <p:txBody>
              <a:bodyPr wrap="none" anchor="ctr"/>
              <a:lstStyle/>
              <a:p>
                <a:pPr algn="l" rtl="0"/>
                <a:endParaRPr lang="ar-AE"/>
              </a:p>
            </p:txBody>
          </p:sp>
        </p:grpSp>
        <p:grpSp>
          <p:nvGrpSpPr>
            <p:cNvPr id="5" name="Group 63"/>
            <p:cNvGrpSpPr>
              <a:grpSpLocks/>
            </p:cNvGrpSpPr>
            <p:nvPr/>
          </p:nvGrpSpPr>
          <p:grpSpPr bwMode="auto">
            <a:xfrm rot="2120648">
              <a:off x="3089" y="1790"/>
              <a:ext cx="955" cy="1056"/>
              <a:chOff x="4272" y="2544"/>
              <a:chExt cx="960" cy="960"/>
            </a:xfrm>
          </p:grpSpPr>
          <p:sp>
            <p:nvSpPr>
              <p:cNvPr id="7178" name="Rectangle 36"/>
              <p:cNvSpPr>
                <a:spLocks noChangeArrowheads="1"/>
              </p:cNvSpPr>
              <p:nvPr/>
            </p:nvSpPr>
            <p:spPr bwMode="auto">
              <a:xfrm>
                <a:off x="4272" y="254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79" name="Rectangle 37"/>
              <p:cNvSpPr>
                <a:spLocks noChangeArrowheads="1"/>
              </p:cNvSpPr>
              <p:nvPr/>
            </p:nvSpPr>
            <p:spPr bwMode="auto">
              <a:xfrm>
                <a:off x="4464" y="254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0" name="Rectangle 38"/>
              <p:cNvSpPr>
                <a:spLocks noChangeArrowheads="1"/>
              </p:cNvSpPr>
              <p:nvPr/>
            </p:nvSpPr>
            <p:spPr bwMode="auto">
              <a:xfrm>
                <a:off x="4656" y="254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1" name="Rectangle 39"/>
              <p:cNvSpPr>
                <a:spLocks noChangeArrowheads="1"/>
              </p:cNvSpPr>
              <p:nvPr/>
            </p:nvSpPr>
            <p:spPr bwMode="auto">
              <a:xfrm>
                <a:off x="4272" y="2736"/>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2" name="Rectangle 40"/>
              <p:cNvSpPr>
                <a:spLocks noChangeArrowheads="1"/>
              </p:cNvSpPr>
              <p:nvPr/>
            </p:nvSpPr>
            <p:spPr bwMode="auto">
              <a:xfrm>
                <a:off x="4464" y="2736"/>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3" name="Rectangle 41"/>
              <p:cNvSpPr>
                <a:spLocks noChangeArrowheads="1"/>
              </p:cNvSpPr>
              <p:nvPr/>
            </p:nvSpPr>
            <p:spPr bwMode="auto">
              <a:xfrm>
                <a:off x="4656" y="2736"/>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4" name="Rectangle 42"/>
              <p:cNvSpPr>
                <a:spLocks noChangeArrowheads="1"/>
              </p:cNvSpPr>
              <p:nvPr/>
            </p:nvSpPr>
            <p:spPr bwMode="auto">
              <a:xfrm>
                <a:off x="4272" y="292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5" name="Rectangle 43"/>
              <p:cNvSpPr>
                <a:spLocks noChangeArrowheads="1"/>
              </p:cNvSpPr>
              <p:nvPr/>
            </p:nvSpPr>
            <p:spPr bwMode="auto">
              <a:xfrm>
                <a:off x="4464" y="292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6" name="Rectangle 44"/>
              <p:cNvSpPr>
                <a:spLocks noChangeArrowheads="1"/>
              </p:cNvSpPr>
              <p:nvPr/>
            </p:nvSpPr>
            <p:spPr bwMode="auto">
              <a:xfrm>
                <a:off x="4656" y="292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7" name="Rectangle 45"/>
              <p:cNvSpPr>
                <a:spLocks noChangeArrowheads="1"/>
              </p:cNvSpPr>
              <p:nvPr/>
            </p:nvSpPr>
            <p:spPr bwMode="auto">
              <a:xfrm>
                <a:off x="4272" y="312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8" name="Rectangle 46"/>
              <p:cNvSpPr>
                <a:spLocks noChangeArrowheads="1"/>
              </p:cNvSpPr>
              <p:nvPr/>
            </p:nvSpPr>
            <p:spPr bwMode="auto">
              <a:xfrm>
                <a:off x="4464" y="312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89" name="Rectangle 47"/>
              <p:cNvSpPr>
                <a:spLocks noChangeArrowheads="1"/>
              </p:cNvSpPr>
              <p:nvPr/>
            </p:nvSpPr>
            <p:spPr bwMode="auto">
              <a:xfrm>
                <a:off x="4656" y="312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0" name="Rectangle 48"/>
              <p:cNvSpPr>
                <a:spLocks noChangeArrowheads="1"/>
              </p:cNvSpPr>
              <p:nvPr/>
            </p:nvSpPr>
            <p:spPr bwMode="auto">
              <a:xfrm>
                <a:off x="4848" y="254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1" name="Rectangle 49"/>
              <p:cNvSpPr>
                <a:spLocks noChangeArrowheads="1"/>
              </p:cNvSpPr>
              <p:nvPr/>
            </p:nvSpPr>
            <p:spPr bwMode="auto">
              <a:xfrm>
                <a:off x="4848" y="2736"/>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2" name="Rectangle 50"/>
              <p:cNvSpPr>
                <a:spLocks noChangeArrowheads="1"/>
              </p:cNvSpPr>
              <p:nvPr/>
            </p:nvSpPr>
            <p:spPr bwMode="auto">
              <a:xfrm>
                <a:off x="4848" y="292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3" name="Rectangle 51"/>
              <p:cNvSpPr>
                <a:spLocks noChangeArrowheads="1"/>
              </p:cNvSpPr>
              <p:nvPr/>
            </p:nvSpPr>
            <p:spPr bwMode="auto">
              <a:xfrm>
                <a:off x="4848" y="312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4" name="Rectangle 52"/>
              <p:cNvSpPr>
                <a:spLocks noChangeArrowheads="1"/>
              </p:cNvSpPr>
              <p:nvPr/>
            </p:nvSpPr>
            <p:spPr bwMode="auto">
              <a:xfrm>
                <a:off x="4272" y="331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5" name="Rectangle 53"/>
              <p:cNvSpPr>
                <a:spLocks noChangeArrowheads="1"/>
              </p:cNvSpPr>
              <p:nvPr/>
            </p:nvSpPr>
            <p:spPr bwMode="auto">
              <a:xfrm>
                <a:off x="4464" y="331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6" name="Rectangle 54"/>
              <p:cNvSpPr>
                <a:spLocks noChangeArrowheads="1"/>
              </p:cNvSpPr>
              <p:nvPr/>
            </p:nvSpPr>
            <p:spPr bwMode="auto">
              <a:xfrm>
                <a:off x="4656" y="331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7" name="Rectangle 55"/>
              <p:cNvSpPr>
                <a:spLocks noChangeArrowheads="1"/>
              </p:cNvSpPr>
              <p:nvPr/>
            </p:nvSpPr>
            <p:spPr bwMode="auto">
              <a:xfrm>
                <a:off x="4848" y="3312"/>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8" name="Rectangle 56"/>
              <p:cNvSpPr>
                <a:spLocks noChangeArrowheads="1"/>
              </p:cNvSpPr>
              <p:nvPr/>
            </p:nvSpPr>
            <p:spPr bwMode="auto">
              <a:xfrm>
                <a:off x="5040" y="2544"/>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199" name="Rectangle 57"/>
              <p:cNvSpPr>
                <a:spLocks noChangeArrowheads="1"/>
              </p:cNvSpPr>
              <p:nvPr/>
            </p:nvSpPr>
            <p:spPr bwMode="auto">
              <a:xfrm>
                <a:off x="5040" y="2736"/>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0" name="Rectangle 58"/>
              <p:cNvSpPr>
                <a:spLocks noChangeArrowheads="1"/>
              </p:cNvSpPr>
              <p:nvPr/>
            </p:nvSpPr>
            <p:spPr bwMode="auto">
              <a:xfrm>
                <a:off x="5040" y="2928"/>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1" name="Rectangle 59"/>
              <p:cNvSpPr>
                <a:spLocks noChangeArrowheads="1"/>
              </p:cNvSpPr>
              <p:nvPr/>
            </p:nvSpPr>
            <p:spPr bwMode="auto">
              <a:xfrm>
                <a:off x="5040" y="3120"/>
                <a:ext cx="192" cy="192"/>
              </a:xfrm>
              <a:prstGeom prst="rect">
                <a:avLst/>
              </a:prstGeom>
              <a:noFill/>
              <a:ln w="9525">
                <a:solidFill>
                  <a:schemeClr val="tx1"/>
                </a:solidFill>
                <a:miter lim="800000"/>
                <a:headEnd/>
                <a:tailEnd/>
              </a:ln>
            </p:spPr>
            <p:txBody>
              <a:bodyPr wrap="none" anchor="ctr"/>
              <a:lstStyle/>
              <a:p>
                <a:pPr algn="l" rtl="0"/>
                <a:endParaRPr lang="ar-AE"/>
              </a:p>
            </p:txBody>
          </p:sp>
          <p:sp>
            <p:nvSpPr>
              <p:cNvPr id="7202" name="Rectangle 60"/>
              <p:cNvSpPr>
                <a:spLocks noChangeArrowheads="1"/>
              </p:cNvSpPr>
              <p:nvPr/>
            </p:nvSpPr>
            <p:spPr bwMode="auto">
              <a:xfrm>
                <a:off x="5040" y="3312"/>
                <a:ext cx="192" cy="192"/>
              </a:xfrm>
              <a:prstGeom prst="rect">
                <a:avLst/>
              </a:prstGeom>
              <a:noFill/>
              <a:ln w="9525">
                <a:solidFill>
                  <a:schemeClr val="tx1"/>
                </a:solidFill>
                <a:miter lim="800000"/>
                <a:headEnd/>
                <a:tailEnd/>
              </a:ln>
            </p:spPr>
            <p:txBody>
              <a:bodyPr wrap="none" anchor="ctr"/>
              <a:lstStyle/>
              <a:p>
                <a:pPr algn="l" rtl="0"/>
                <a:endParaRPr lang="ar-AE"/>
              </a:p>
            </p:txBody>
          </p:sp>
        </p:grpSp>
        <p:sp>
          <p:nvSpPr>
            <p:cNvPr id="7177" name="AutoShape 64"/>
            <p:cNvSpPr>
              <a:spLocks noChangeArrowheads="1"/>
            </p:cNvSpPr>
            <p:nvPr/>
          </p:nvSpPr>
          <p:spPr bwMode="auto">
            <a:xfrm>
              <a:off x="2880" y="2448"/>
              <a:ext cx="768" cy="576"/>
            </a:xfrm>
            <a:prstGeom prst="rtTriangle">
              <a:avLst/>
            </a:prstGeom>
            <a:solidFill>
              <a:srgbClr val="FFFF00"/>
            </a:solidFill>
            <a:ln w="28575">
              <a:solidFill>
                <a:schemeClr val="tx1"/>
              </a:solidFill>
              <a:miter lim="800000"/>
              <a:headEnd/>
              <a:tailEnd/>
            </a:ln>
          </p:spPr>
          <p:txBody>
            <a:bodyPr wrap="none" anchor="ctr"/>
            <a:lstStyle/>
            <a:p>
              <a:pPr algn="l" rtl="0"/>
              <a:endParaRPr lang="ar-AE"/>
            </a:p>
          </p:txBody>
        </p:sp>
      </p:grpSp>
      <p:sp>
        <p:nvSpPr>
          <p:cNvPr id="6210" name="Rectangle 66"/>
          <p:cNvSpPr>
            <a:spLocks noGrp="1" noChangeArrowheads="1"/>
          </p:cNvSpPr>
          <p:nvPr>
            <p:ph type="body" sz="half" idx="2"/>
          </p:nvPr>
        </p:nvSpPr>
        <p:spPr>
          <a:xfrm>
            <a:off x="381000" y="4267200"/>
            <a:ext cx="5715000" cy="533400"/>
          </a:xfrm>
        </p:spPr>
        <p:txBody>
          <a:bodyPr/>
          <a:lstStyle/>
          <a:p>
            <a:pPr algn="l" rtl="0" eaLnBrk="1" hangingPunct="1"/>
            <a:r>
              <a:rPr lang="en-US" sz="2400" dirty="0" smtClean="0">
                <a:latin typeface="Trebuchet MS" pitchFamily="34" charset="0"/>
              </a:rPr>
              <a:t>3</a:t>
            </a:r>
            <a:r>
              <a:rPr lang="en-US" sz="2400" baseline="30000" dirty="0" smtClean="0">
                <a:latin typeface="Trebuchet MS" pitchFamily="34" charset="0"/>
              </a:rPr>
              <a:t>2</a:t>
            </a:r>
            <a:r>
              <a:rPr lang="en-US" sz="2400" dirty="0" smtClean="0">
                <a:latin typeface="Trebuchet MS" pitchFamily="34" charset="0"/>
              </a:rPr>
              <a:t> + 4</a:t>
            </a:r>
            <a:r>
              <a:rPr lang="en-US" sz="2400" baseline="30000" dirty="0" smtClean="0">
                <a:latin typeface="Trebuchet MS" pitchFamily="34" charset="0"/>
              </a:rPr>
              <a:t>2</a:t>
            </a:r>
            <a:r>
              <a:rPr lang="en-US" sz="2400" dirty="0" smtClean="0">
                <a:latin typeface="Trebuchet MS" pitchFamily="34" charset="0"/>
              </a:rPr>
              <a:t> = 5</a:t>
            </a:r>
            <a:r>
              <a:rPr lang="en-US" sz="2400" baseline="30000" dirty="0" smtClean="0">
                <a:latin typeface="Trebuchet MS" pitchFamily="34" charset="0"/>
              </a:rPr>
              <a:t>2</a:t>
            </a:r>
            <a:r>
              <a:rPr lang="en-US" sz="2400" dirty="0" smtClean="0">
                <a:latin typeface="Trebuchet MS" pitchFamily="34" charset="0"/>
              </a:rPr>
              <a:t>, or 9 + 16 = 25</a:t>
            </a:r>
          </a:p>
        </p:txBody>
      </p:sp>
      <p:graphicFrame>
        <p:nvGraphicFramePr>
          <p:cNvPr id="60" name="Object 59"/>
          <p:cNvGraphicFramePr>
            <a:graphicFrameLocks noChangeAspect="1"/>
          </p:cNvGraphicFramePr>
          <p:nvPr/>
        </p:nvGraphicFramePr>
        <p:xfrm>
          <a:off x="4511675" y="3346450"/>
          <a:ext cx="119063" cy="163513"/>
        </p:xfrm>
        <a:graphic>
          <a:graphicData uri="http://schemas.openxmlformats.org/presentationml/2006/ole">
            <p:oleObj spid="_x0000_s78849" name="FXE400" r:id="rId4" imgW="118800" imgH="164160" progId="FXE300.Equation">
              <p:embed/>
            </p:oleObj>
          </a:graphicData>
        </a:graphic>
      </p:graphicFrame>
      <p:graphicFrame>
        <p:nvGraphicFramePr>
          <p:cNvPr id="61" name="Object 60"/>
          <p:cNvGraphicFramePr>
            <a:graphicFrameLocks noChangeAspect="1"/>
          </p:cNvGraphicFramePr>
          <p:nvPr/>
        </p:nvGraphicFramePr>
        <p:xfrm>
          <a:off x="457200" y="4800600"/>
          <a:ext cx="5029200" cy="1600200"/>
        </p:xfrm>
        <a:graphic>
          <a:graphicData uri="http://schemas.openxmlformats.org/presentationml/2006/ole">
            <p:oleObj spid="_x0000_s78850" name="Equation" r:id="rId5" imgW="1511280" imgH="507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6">
                                            <p:txEl>
                                              <p:pRg st="0" end="0"/>
                                            </p:txEl>
                                          </p:spTgt>
                                        </p:tgtEl>
                                        <p:attrNameLst>
                                          <p:attrName>style.visibility</p:attrName>
                                        </p:attrNameLst>
                                      </p:cBhvr>
                                      <p:to>
                                        <p:strVal val="visible"/>
                                      </p:to>
                                    </p:set>
                                    <p:animEffect transition="in" filter="wipe(left)">
                                      <p:cBhvr>
                                        <p:cTn id="7" dur="500"/>
                                        <p:tgtEl>
                                          <p:spTgt spid="6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6">
                                            <p:txEl>
                                              <p:pRg st="1" end="1"/>
                                            </p:txEl>
                                          </p:spTgt>
                                        </p:tgtEl>
                                        <p:attrNameLst>
                                          <p:attrName>style.visibility</p:attrName>
                                        </p:attrNameLst>
                                      </p:cBhvr>
                                      <p:to>
                                        <p:strVal val="visible"/>
                                      </p:to>
                                    </p:set>
                                    <p:animEffect transition="in" filter="wipe(left)">
                                      <p:cBhvr>
                                        <p:cTn id="12" dur="500"/>
                                        <p:tgtEl>
                                          <p:spTgt spid="6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10">
                                            <p:txEl>
                                              <p:pRg st="0" end="0"/>
                                            </p:txEl>
                                          </p:spTgt>
                                        </p:tgtEl>
                                        <p:attrNameLst>
                                          <p:attrName>style.visibility</p:attrName>
                                        </p:attrNameLst>
                                      </p:cBhvr>
                                      <p:to>
                                        <p:strVal val="visible"/>
                                      </p:to>
                                    </p:set>
                                    <p:animEffect transition="in" filter="wipe(left)">
                                      <p:cBhvr>
                                        <p:cTn id="21" dur="500"/>
                                        <p:tgtEl>
                                          <p:spTgt spid="62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build="p" bldLvl="5" autoUpdateAnimBg="0"/>
      <p:bldP spid="6210"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81"/>
          <p:cNvSpPr>
            <a:spLocks noGrp="1" noChangeArrowheads="1"/>
          </p:cNvSpPr>
          <p:nvPr>
            <p:ph type="title"/>
          </p:nvPr>
        </p:nvSpPr>
        <p:spPr/>
        <p:txBody>
          <a:bodyPr/>
          <a:lstStyle/>
          <a:p>
            <a:pPr rtl="0" eaLnBrk="1" hangingPunct="1"/>
            <a:r>
              <a:rPr lang="en-US" smtClean="0"/>
              <a:t>5-12-13</a:t>
            </a:r>
          </a:p>
        </p:txBody>
      </p:sp>
      <p:sp>
        <p:nvSpPr>
          <p:cNvPr id="1406" name="Rectangle 382"/>
          <p:cNvSpPr>
            <a:spLocks noGrp="1" noChangeArrowheads="1"/>
          </p:cNvSpPr>
          <p:nvPr>
            <p:ph type="body" sz="half" idx="1"/>
          </p:nvPr>
        </p:nvSpPr>
        <p:spPr>
          <a:xfrm>
            <a:off x="381000" y="1524000"/>
            <a:ext cx="4114800" cy="3200400"/>
          </a:xfrm>
        </p:spPr>
        <p:txBody>
          <a:bodyPr/>
          <a:lstStyle/>
          <a:p>
            <a:pPr algn="l" rtl="0" eaLnBrk="1" hangingPunct="1"/>
            <a:r>
              <a:rPr lang="en-US" sz="2400" smtClean="0"/>
              <a:t>There are few triangles with integer sides that satisfy the Pythagorean formula</a:t>
            </a:r>
          </a:p>
          <a:p>
            <a:pPr algn="l" rtl="0" eaLnBrk="1" hangingPunct="1"/>
            <a:r>
              <a:rPr lang="en-US" sz="2400" smtClean="0"/>
              <a:t>3-4-5 and its</a:t>
            </a:r>
            <a:br>
              <a:rPr lang="en-US" sz="2400" smtClean="0"/>
            </a:br>
            <a:r>
              <a:rPr lang="en-US" sz="2400" smtClean="0"/>
              <a:t>multiples (6-8-10, etc.)</a:t>
            </a:r>
            <a:br>
              <a:rPr lang="en-US" sz="2400" smtClean="0"/>
            </a:br>
            <a:r>
              <a:rPr lang="en-US" sz="2400" smtClean="0"/>
              <a:t>are the best known</a:t>
            </a:r>
          </a:p>
          <a:p>
            <a:pPr algn="l" rtl="0" eaLnBrk="1" hangingPunct="1"/>
            <a:r>
              <a:rPr lang="en-US" sz="2400" smtClean="0"/>
              <a:t>5-12-13 and its multiples form another set</a:t>
            </a:r>
          </a:p>
        </p:txBody>
      </p:sp>
      <p:sp>
        <p:nvSpPr>
          <p:cNvPr id="1408" name="Rectangle 384"/>
          <p:cNvSpPr>
            <a:spLocks noGrp="1" noChangeArrowheads="1"/>
          </p:cNvSpPr>
          <p:nvPr>
            <p:ph type="body" sz="half" idx="2"/>
          </p:nvPr>
        </p:nvSpPr>
        <p:spPr>
          <a:xfrm>
            <a:off x="381000" y="4876800"/>
            <a:ext cx="4419600" cy="1255713"/>
          </a:xfrm>
        </p:spPr>
        <p:txBody>
          <a:bodyPr/>
          <a:lstStyle/>
          <a:p>
            <a:pPr algn="l" rtl="0" eaLnBrk="1" hangingPunct="1"/>
            <a:r>
              <a:rPr lang="en-US" sz="2400" smtClean="0"/>
              <a:t>25 + 144 = 169</a:t>
            </a:r>
          </a:p>
        </p:txBody>
      </p:sp>
      <p:grpSp>
        <p:nvGrpSpPr>
          <p:cNvPr id="2" name="Group 387"/>
          <p:cNvGrpSpPr>
            <a:grpSpLocks/>
          </p:cNvGrpSpPr>
          <p:nvPr/>
        </p:nvGrpSpPr>
        <p:grpSpPr bwMode="auto">
          <a:xfrm>
            <a:off x="3921125" y="0"/>
            <a:ext cx="4918075" cy="6584950"/>
            <a:chOff x="2470" y="0"/>
            <a:chExt cx="3098" cy="4148"/>
          </a:xfrm>
        </p:grpSpPr>
        <p:grpSp>
          <p:nvGrpSpPr>
            <p:cNvPr id="3" name="Group 383"/>
            <p:cNvGrpSpPr>
              <a:grpSpLocks/>
            </p:cNvGrpSpPr>
            <p:nvPr/>
          </p:nvGrpSpPr>
          <p:grpSpPr bwMode="auto">
            <a:xfrm>
              <a:off x="2470" y="0"/>
              <a:ext cx="3098" cy="4148"/>
              <a:chOff x="2470" y="0"/>
              <a:chExt cx="3098" cy="4148"/>
            </a:xfrm>
          </p:grpSpPr>
          <p:grpSp>
            <p:nvGrpSpPr>
              <p:cNvPr id="4" name="Group 374"/>
              <p:cNvGrpSpPr>
                <a:grpSpLocks/>
              </p:cNvGrpSpPr>
              <p:nvPr/>
            </p:nvGrpSpPr>
            <p:grpSpPr bwMode="auto">
              <a:xfrm rot="-282272">
                <a:off x="3168" y="0"/>
                <a:ext cx="2400" cy="2448"/>
                <a:chOff x="3106" y="238"/>
                <a:chExt cx="2196" cy="2195"/>
              </a:xfrm>
            </p:grpSpPr>
            <p:sp>
              <p:nvSpPr>
                <p:cNvPr id="8377" name="Rectangle 202"/>
                <p:cNvSpPr>
                  <a:spLocks noChangeArrowheads="1"/>
                </p:cNvSpPr>
                <p:nvPr/>
              </p:nvSpPr>
              <p:spPr bwMode="auto">
                <a:xfrm rot="1577305">
                  <a:off x="3678" y="104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378" name="Rectangle 203"/>
                <p:cNvSpPr>
                  <a:spLocks noChangeArrowheads="1"/>
                </p:cNvSpPr>
                <p:nvPr/>
              </p:nvSpPr>
              <p:spPr bwMode="auto">
                <a:xfrm rot="1577305">
                  <a:off x="3793" y="1100"/>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379" name="Rectangle 204"/>
                <p:cNvSpPr>
                  <a:spLocks noChangeArrowheads="1"/>
                </p:cNvSpPr>
                <p:nvPr/>
              </p:nvSpPr>
              <p:spPr bwMode="auto">
                <a:xfrm rot="1577305">
                  <a:off x="3908" y="1157"/>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380" name="Rectangle 205"/>
                <p:cNvSpPr>
                  <a:spLocks noChangeArrowheads="1"/>
                </p:cNvSpPr>
                <p:nvPr/>
              </p:nvSpPr>
              <p:spPr bwMode="auto">
                <a:xfrm rot="1577305">
                  <a:off x="3621" y="115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81" name="Rectangle 206"/>
                <p:cNvSpPr>
                  <a:spLocks noChangeArrowheads="1"/>
                </p:cNvSpPr>
                <p:nvPr/>
              </p:nvSpPr>
              <p:spPr bwMode="auto">
                <a:xfrm rot="1577305">
                  <a:off x="3735" y="1215"/>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382" name="Rectangle 207"/>
                <p:cNvSpPr>
                  <a:spLocks noChangeArrowheads="1"/>
                </p:cNvSpPr>
                <p:nvPr/>
              </p:nvSpPr>
              <p:spPr bwMode="auto">
                <a:xfrm rot="1577305">
                  <a:off x="3851" y="1271"/>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83" name="Rectangle 208"/>
                <p:cNvSpPr>
                  <a:spLocks noChangeArrowheads="1"/>
                </p:cNvSpPr>
                <p:nvPr/>
              </p:nvSpPr>
              <p:spPr bwMode="auto">
                <a:xfrm rot="1577305">
                  <a:off x="3564" y="127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384" name="Rectangle 209"/>
                <p:cNvSpPr>
                  <a:spLocks noChangeArrowheads="1"/>
                </p:cNvSpPr>
                <p:nvPr/>
              </p:nvSpPr>
              <p:spPr bwMode="auto">
                <a:xfrm rot="1577305">
                  <a:off x="3679" y="1331"/>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385" name="Rectangle 210"/>
                <p:cNvSpPr>
                  <a:spLocks noChangeArrowheads="1"/>
                </p:cNvSpPr>
                <p:nvPr/>
              </p:nvSpPr>
              <p:spPr bwMode="auto">
                <a:xfrm rot="1577305">
                  <a:off x="3794" y="1387"/>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386" name="Rectangle 211"/>
                <p:cNvSpPr>
                  <a:spLocks noChangeArrowheads="1"/>
                </p:cNvSpPr>
                <p:nvPr/>
              </p:nvSpPr>
              <p:spPr bwMode="auto">
                <a:xfrm rot="1577305">
                  <a:off x="3507" y="138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87" name="Rectangle 212"/>
                <p:cNvSpPr>
                  <a:spLocks noChangeArrowheads="1"/>
                </p:cNvSpPr>
                <p:nvPr/>
              </p:nvSpPr>
              <p:spPr bwMode="auto">
                <a:xfrm rot="1577305">
                  <a:off x="3622" y="1445"/>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388" name="Rectangle 213"/>
                <p:cNvSpPr>
                  <a:spLocks noChangeArrowheads="1"/>
                </p:cNvSpPr>
                <p:nvPr/>
              </p:nvSpPr>
              <p:spPr bwMode="auto">
                <a:xfrm rot="1577305">
                  <a:off x="3737" y="1502"/>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89" name="Rectangle 214"/>
                <p:cNvSpPr>
                  <a:spLocks noChangeArrowheads="1"/>
                </p:cNvSpPr>
                <p:nvPr/>
              </p:nvSpPr>
              <p:spPr bwMode="auto">
                <a:xfrm rot="1577305">
                  <a:off x="4023" y="1214"/>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390" name="Rectangle 215"/>
                <p:cNvSpPr>
                  <a:spLocks noChangeArrowheads="1"/>
                </p:cNvSpPr>
                <p:nvPr/>
              </p:nvSpPr>
              <p:spPr bwMode="auto">
                <a:xfrm rot="1577305">
                  <a:off x="3966" y="1329"/>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391" name="Rectangle 216"/>
                <p:cNvSpPr>
                  <a:spLocks noChangeArrowheads="1"/>
                </p:cNvSpPr>
                <p:nvPr/>
              </p:nvSpPr>
              <p:spPr bwMode="auto">
                <a:xfrm rot="1577305">
                  <a:off x="3909" y="1444"/>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392" name="Rectangle 217"/>
                <p:cNvSpPr>
                  <a:spLocks noChangeArrowheads="1"/>
                </p:cNvSpPr>
                <p:nvPr/>
              </p:nvSpPr>
              <p:spPr bwMode="auto">
                <a:xfrm rot="1577305">
                  <a:off x="3852" y="1559"/>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393" name="Rectangle 218"/>
                <p:cNvSpPr>
                  <a:spLocks noChangeArrowheads="1"/>
                </p:cNvSpPr>
                <p:nvPr/>
              </p:nvSpPr>
              <p:spPr bwMode="auto">
                <a:xfrm rot="1577305">
                  <a:off x="4139" y="1271"/>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394" name="Rectangle 219"/>
                <p:cNvSpPr>
                  <a:spLocks noChangeArrowheads="1"/>
                </p:cNvSpPr>
                <p:nvPr/>
              </p:nvSpPr>
              <p:spPr bwMode="auto">
                <a:xfrm rot="1577305">
                  <a:off x="4082" y="1385"/>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95" name="Rectangle 220"/>
                <p:cNvSpPr>
                  <a:spLocks noChangeArrowheads="1"/>
                </p:cNvSpPr>
                <p:nvPr/>
              </p:nvSpPr>
              <p:spPr bwMode="auto">
                <a:xfrm rot="1577305">
                  <a:off x="4025" y="1501"/>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396" name="Rectangle 221"/>
                <p:cNvSpPr>
                  <a:spLocks noChangeArrowheads="1"/>
                </p:cNvSpPr>
                <p:nvPr/>
              </p:nvSpPr>
              <p:spPr bwMode="auto">
                <a:xfrm rot="1577305">
                  <a:off x="3968" y="1616"/>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97" name="Rectangle 222"/>
                <p:cNvSpPr>
                  <a:spLocks noChangeArrowheads="1"/>
                </p:cNvSpPr>
                <p:nvPr/>
              </p:nvSpPr>
              <p:spPr bwMode="auto">
                <a:xfrm rot="1577305">
                  <a:off x="3735" y="927"/>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398" name="Rectangle 223"/>
                <p:cNvSpPr>
                  <a:spLocks noChangeArrowheads="1"/>
                </p:cNvSpPr>
                <p:nvPr/>
              </p:nvSpPr>
              <p:spPr bwMode="auto">
                <a:xfrm rot="1577305">
                  <a:off x="3849" y="984"/>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399" name="Rectangle 224"/>
                <p:cNvSpPr>
                  <a:spLocks noChangeArrowheads="1"/>
                </p:cNvSpPr>
                <p:nvPr/>
              </p:nvSpPr>
              <p:spPr bwMode="auto">
                <a:xfrm rot="1577305">
                  <a:off x="3965" y="1041"/>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00" name="Rectangle 225"/>
                <p:cNvSpPr>
                  <a:spLocks noChangeArrowheads="1"/>
                </p:cNvSpPr>
                <p:nvPr/>
              </p:nvSpPr>
              <p:spPr bwMode="auto">
                <a:xfrm rot="1577305">
                  <a:off x="4080" y="1098"/>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01" name="Rectangle 226"/>
                <p:cNvSpPr>
                  <a:spLocks noChangeArrowheads="1"/>
                </p:cNvSpPr>
                <p:nvPr/>
              </p:nvSpPr>
              <p:spPr bwMode="auto">
                <a:xfrm rot="1577305">
                  <a:off x="4195" y="1155"/>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02" name="Rectangle 227"/>
                <p:cNvSpPr>
                  <a:spLocks noChangeArrowheads="1"/>
                </p:cNvSpPr>
                <p:nvPr/>
              </p:nvSpPr>
              <p:spPr bwMode="auto">
                <a:xfrm rot="1577305">
                  <a:off x="4253" y="1328"/>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03" name="Rectangle 228"/>
                <p:cNvSpPr>
                  <a:spLocks noChangeArrowheads="1"/>
                </p:cNvSpPr>
                <p:nvPr/>
              </p:nvSpPr>
              <p:spPr bwMode="auto">
                <a:xfrm rot="1577305">
                  <a:off x="4369" y="138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04" name="Rectangle 229"/>
                <p:cNvSpPr>
                  <a:spLocks noChangeArrowheads="1"/>
                </p:cNvSpPr>
                <p:nvPr/>
              </p:nvSpPr>
              <p:spPr bwMode="auto">
                <a:xfrm rot="1577305">
                  <a:off x="4484" y="1442"/>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05" name="Rectangle 230"/>
                <p:cNvSpPr>
                  <a:spLocks noChangeArrowheads="1"/>
                </p:cNvSpPr>
                <p:nvPr/>
              </p:nvSpPr>
              <p:spPr bwMode="auto">
                <a:xfrm rot="1577305">
                  <a:off x="4196" y="1442"/>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06" name="Rectangle 231"/>
                <p:cNvSpPr>
                  <a:spLocks noChangeArrowheads="1"/>
                </p:cNvSpPr>
                <p:nvPr/>
              </p:nvSpPr>
              <p:spPr bwMode="auto">
                <a:xfrm rot="1577305">
                  <a:off x="4312" y="1499"/>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07" name="Rectangle 232"/>
                <p:cNvSpPr>
                  <a:spLocks noChangeArrowheads="1"/>
                </p:cNvSpPr>
                <p:nvPr/>
              </p:nvSpPr>
              <p:spPr bwMode="auto">
                <a:xfrm rot="1577305">
                  <a:off x="4427" y="1556"/>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08" name="Rectangle 233"/>
                <p:cNvSpPr>
                  <a:spLocks noChangeArrowheads="1"/>
                </p:cNvSpPr>
                <p:nvPr/>
              </p:nvSpPr>
              <p:spPr bwMode="auto">
                <a:xfrm rot="1577305">
                  <a:off x="4140" y="1558"/>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09" name="Rectangle 234"/>
                <p:cNvSpPr>
                  <a:spLocks noChangeArrowheads="1"/>
                </p:cNvSpPr>
                <p:nvPr/>
              </p:nvSpPr>
              <p:spPr bwMode="auto">
                <a:xfrm rot="1577305">
                  <a:off x="4255" y="1615"/>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10" name="Rectangle 235"/>
                <p:cNvSpPr>
                  <a:spLocks noChangeArrowheads="1"/>
                </p:cNvSpPr>
                <p:nvPr/>
              </p:nvSpPr>
              <p:spPr bwMode="auto">
                <a:xfrm rot="1577305">
                  <a:off x="4370" y="1672"/>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11" name="Rectangle 236"/>
                <p:cNvSpPr>
                  <a:spLocks noChangeArrowheads="1"/>
                </p:cNvSpPr>
                <p:nvPr/>
              </p:nvSpPr>
              <p:spPr bwMode="auto">
                <a:xfrm rot="1577305">
                  <a:off x="4082" y="1673"/>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12" name="Rectangle 237"/>
                <p:cNvSpPr>
                  <a:spLocks noChangeArrowheads="1"/>
                </p:cNvSpPr>
                <p:nvPr/>
              </p:nvSpPr>
              <p:spPr bwMode="auto">
                <a:xfrm rot="1577305">
                  <a:off x="4198" y="1730"/>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13" name="Rectangle 238"/>
                <p:cNvSpPr>
                  <a:spLocks noChangeArrowheads="1"/>
                </p:cNvSpPr>
                <p:nvPr/>
              </p:nvSpPr>
              <p:spPr bwMode="auto">
                <a:xfrm rot="1577305">
                  <a:off x="4313" y="1787"/>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14" name="Rectangle 239"/>
                <p:cNvSpPr>
                  <a:spLocks noChangeArrowheads="1"/>
                </p:cNvSpPr>
                <p:nvPr/>
              </p:nvSpPr>
              <p:spPr bwMode="auto">
                <a:xfrm rot="1577305">
                  <a:off x="4600" y="1498"/>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15" name="Rectangle 240"/>
                <p:cNvSpPr>
                  <a:spLocks noChangeArrowheads="1"/>
                </p:cNvSpPr>
                <p:nvPr/>
              </p:nvSpPr>
              <p:spPr bwMode="auto">
                <a:xfrm rot="1577305">
                  <a:off x="4542" y="1613"/>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16" name="Rectangle 241"/>
                <p:cNvSpPr>
                  <a:spLocks noChangeArrowheads="1"/>
                </p:cNvSpPr>
                <p:nvPr/>
              </p:nvSpPr>
              <p:spPr bwMode="auto">
                <a:xfrm rot="1577305">
                  <a:off x="4486" y="1729"/>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17" name="Rectangle 242"/>
                <p:cNvSpPr>
                  <a:spLocks noChangeArrowheads="1"/>
                </p:cNvSpPr>
                <p:nvPr/>
              </p:nvSpPr>
              <p:spPr bwMode="auto">
                <a:xfrm rot="1577305">
                  <a:off x="4429" y="1843"/>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18" name="Rectangle 243"/>
                <p:cNvSpPr>
                  <a:spLocks noChangeArrowheads="1"/>
                </p:cNvSpPr>
                <p:nvPr/>
              </p:nvSpPr>
              <p:spPr bwMode="auto">
                <a:xfrm rot="1577305">
                  <a:off x="4714" y="155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19" name="Rectangle 244"/>
                <p:cNvSpPr>
                  <a:spLocks noChangeArrowheads="1"/>
                </p:cNvSpPr>
                <p:nvPr/>
              </p:nvSpPr>
              <p:spPr bwMode="auto">
                <a:xfrm rot="1577305">
                  <a:off x="4657" y="1670"/>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20" name="Rectangle 245"/>
                <p:cNvSpPr>
                  <a:spLocks noChangeArrowheads="1"/>
                </p:cNvSpPr>
                <p:nvPr/>
              </p:nvSpPr>
              <p:spPr bwMode="auto">
                <a:xfrm rot="1577305">
                  <a:off x="4600" y="1786"/>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21" name="Rectangle 246"/>
                <p:cNvSpPr>
                  <a:spLocks noChangeArrowheads="1"/>
                </p:cNvSpPr>
                <p:nvPr/>
              </p:nvSpPr>
              <p:spPr bwMode="auto">
                <a:xfrm rot="1577305">
                  <a:off x="4543" y="1900"/>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22" name="Rectangle 247"/>
                <p:cNvSpPr>
                  <a:spLocks noChangeArrowheads="1"/>
                </p:cNvSpPr>
                <p:nvPr/>
              </p:nvSpPr>
              <p:spPr bwMode="auto">
                <a:xfrm rot="1577305">
                  <a:off x="4310" y="1212"/>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23" name="Rectangle 248"/>
                <p:cNvSpPr>
                  <a:spLocks noChangeArrowheads="1"/>
                </p:cNvSpPr>
                <p:nvPr/>
              </p:nvSpPr>
              <p:spPr bwMode="auto">
                <a:xfrm rot="1577305">
                  <a:off x="4426" y="1269"/>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24" name="Rectangle 249"/>
                <p:cNvSpPr>
                  <a:spLocks noChangeArrowheads="1"/>
                </p:cNvSpPr>
                <p:nvPr/>
              </p:nvSpPr>
              <p:spPr bwMode="auto">
                <a:xfrm rot="1577305">
                  <a:off x="4540" y="1326"/>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25" name="Rectangle 250"/>
                <p:cNvSpPr>
                  <a:spLocks noChangeArrowheads="1"/>
                </p:cNvSpPr>
                <p:nvPr/>
              </p:nvSpPr>
              <p:spPr bwMode="auto">
                <a:xfrm rot="1577305">
                  <a:off x="4656" y="1382"/>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26" name="Rectangle 251"/>
                <p:cNvSpPr>
                  <a:spLocks noChangeArrowheads="1"/>
                </p:cNvSpPr>
                <p:nvPr/>
              </p:nvSpPr>
              <p:spPr bwMode="auto">
                <a:xfrm rot="1577305">
                  <a:off x="4771" y="1440"/>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27" name="Rectangle 252"/>
                <p:cNvSpPr>
                  <a:spLocks noChangeArrowheads="1"/>
                </p:cNvSpPr>
                <p:nvPr/>
              </p:nvSpPr>
              <p:spPr bwMode="auto">
                <a:xfrm rot="1577305">
                  <a:off x="3447" y="929"/>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28" name="Rectangle 253"/>
                <p:cNvSpPr>
                  <a:spLocks noChangeArrowheads="1"/>
                </p:cNvSpPr>
                <p:nvPr/>
              </p:nvSpPr>
              <p:spPr bwMode="auto">
                <a:xfrm rot="1577305">
                  <a:off x="3562" y="986"/>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29" name="Rectangle 254"/>
                <p:cNvSpPr>
                  <a:spLocks noChangeArrowheads="1"/>
                </p:cNvSpPr>
                <p:nvPr/>
              </p:nvSpPr>
              <p:spPr bwMode="auto">
                <a:xfrm rot="1577305">
                  <a:off x="3390" y="1044"/>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30" name="Rectangle 255"/>
                <p:cNvSpPr>
                  <a:spLocks noChangeArrowheads="1"/>
                </p:cNvSpPr>
                <p:nvPr/>
              </p:nvSpPr>
              <p:spPr bwMode="auto">
                <a:xfrm rot="1577305">
                  <a:off x="3505" y="1101"/>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31" name="Rectangle 256"/>
                <p:cNvSpPr>
                  <a:spLocks noChangeArrowheads="1"/>
                </p:cNvSpPr>
                <p:nvPr/>
              </p:nvSpPr>
              <p:spPr bwMode="auto">
                <a:xfrm rot="1577305">
                  <a:off x="3334" y="1160"/>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32" name="Rectangle 257"/>
                <p:cNvSpPr>
                  <a:spLocks noChangeArrowheads="1"/>
                </p:cNvSpPr>
                <p:nvPr/>
              </p:nvSpPr>
              <p:spPr bwMode="auto">
                <a:xfrm rot="1577305">
                  <a:off x="3448" y="1217"/>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33" name="Rectangle 258"/>
                <p:cNvSpPr>
                  <a:spLocks noChangeArrowheads="1"/>
                </p:cNvSpPr>
                <p:nvPr/>
              </p:nvSpPr>
              <p:spPr bwMode="auto">
                <a:xfrm rot="1577305">
                  <a:off x="3276" y="1274"/>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34" name="Rectangle 259"/>
                <p:cNvSpPr>
                  <a:spLocks noChangeArrowheads="1"/>
                </p:cNvSpPr>
                <p:nvPr/>
              </p:nvSpPr>
              <p:spPr bwMode="auto">
                <a:xfrm rot="1577305">
                  <a:off x="3391" y="1331"/>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35" name="Rectangle 260"/>
                <p:cNvSpPr>
                  <a:spLocks noChangeArrowheads="1"/>
                </p:cNvSpPr>
                <p:nvPr/>
              </p:nvSpPr>
              <p:spPr bwMode="auto">
                <a:xfrm rot="1577305">
                  <a:off x="3504" y="813"/>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36" name="Rectangle 261"/>
                <p:cNvSpPr>
                  <a:spLocks noChangeArrowheads="1"/>
                </p:cNvSpPr>
                <p:nvPr/>
              </p:nvSpPr>
              <p:spPr bwMode="auto">
                <a:xfrm rot="1577305">
                  <a:off x="3619" y="871"/>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37" name="Rectangle 262"/>
                <p:cNvSpPr>
                  <a:spLocks noChangeArrowheads="1"/>
                </p:cNvSpPr>
                <p:nvPr/>
              </p:nvSpPr>
              <p:spPr bwMode="auto">
                <a:xfrm rot="1577305">
                  <a:off x="3962" y="466"/>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38" name="Rectangle 263"/>
                <p:cNvSpPr>
                  <a:spLocks noChangeArrowheads="1"/>
                </p:cNvSpPr>
                <p:nvPr/>
              </p:nvSpPr>
              <p:spPr bwMode="auto">
                <a:xfrm rot="1577305">
                  <a:off x="4077" y="523"/>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39" name="Rectangle 264"/>
                <p:cNvSpPr>
                  <a:spLocks noChangeArrowheads="1"/>
                </p:cNvSpPr>
                <p:nvPr/>
              </p:nvSpPr>
              <p:spPr bwMode="auto">
                <a:xfrm rot="1577305">
                  <a:off x="4193" y="580"/>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40" name="Rectangle 265"/>
                <p:cNvSpPr>
                  <a:spLocks noChangeArrowheads="1"/>
                </p:cNvSpPr>
                <p:nvPr/>
              </p:nvSpPr>
              <p:spPr bwMode="auto">
                <a:xfrm rot="1577305">
                  <a:off x="3906" y="582"/>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41" name="Rectangle 266"/>
                <p:cNvSpPr>
                  <a:spLocks noChangeArrowheads="1"/>
                </p:cNvSpPr>
                <p:nvPr/>
              </p:nvSpPr>
              <p:spPr bwMode="auto">
                <a:xfrm rot="1577305">
                  <a:off x="4020" y="639"/>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42" name="Rectangle 267"/>
                <p:cNvSpPr>
                  <a:spLocks noChangeArrowheads="1"/>
                </p:cNvSpPr>
                <p:nvPr/>
              </p:nvSpPr>
              <p:spPr bwMode="auto">
                <a:xfrm rot="1577305">
                  <a:off x="4136" y="696"/>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43" name="Rectangle 268"/>
                <p:cNvSpPr>
                  <a:spLocks noChangeArrowheads="1"/>
                </p:cNvSpPr>
                <p:nvPr/>
              </p:nvSpPr>
              <p:spPr bwMode="auto">
                <a:xfrm rot="1577305">
                  <a:off x="3848" y="697"/>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44" name="Rectangle 269"/>
                <p:cNvSpPr>
                  <a:spLocks noChangeArrowheads="1"/>
                </p:cNvSpPr>
                <p:nvPr/>
              </p:nvSpPr>
              <p:spPr bwMode="auto">
                <a:xfrm rot="1577305">
                  <a:off x="3963" y="754"/>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45" name="Rectangle 270"/>
                <p:cNvSpPr>
                  <a:spLocks noChangeArrowheads="1"/>
                </p:cNvSpPr>
                <p:nvPr/>
              </p:nvSpPr>
              <p:spPr bwMode="auto">
                <a:xfrm rot="1577305">
                  <a:off x="4079" y="811"/>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46" name="Rectangle 271"/>
                <p:cNvSpPr>
                  <a:spLocks noChangeArrowheads="1"/>
                </p:cNvSpPr>
                <p:nvPr/>
              </p:nvSpPr>
              <p:spPr bwMode="auto">
                <a:xfrm rot="1577305">
                  <a:off x="3792" y="81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47" name="Rectangle 272"/>
                <p:cNvSpPr>
                  <a:spLocks noChangeArrowheads="1"/>
                </p:cNvSpPr>
                <p:nvPr/>
              </p:nvSpPr>
              <p:spPr bwMode="auto">
                <a:xfrm rot="1577305">
                  <a:off x="3906" y="870"/>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48" name="Rectangle 273"/>
                <p:cNvSpPr>
                  <a:spLocks noChangeArrowheads="1"/>
                </p:cNvSpPr>
                <p:nvPr/>
              </p:nvSpPr>
              <p:spPr bwMode="auto">
                <a:xfrm rot="1577305">
                  <a:off x="4022" y="926"/>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49" name="Rectangle 274"/>
                <p:cNvSpPr>
                  <a:spLocks noChangeArrowheads="1"/>
                </p:cNvSpPr>
                <p:nvPr/>
              </p:nvSpPr>
              <p:spPr bwMode="auto">
                <a:xfrm rot="1577305">
                  <a:off x="4307" y="637"/>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50" name="Rectangle 275"/>
                <p:cNvSpPr>
                  <a:spLocks noChangeArrowheads="1"/>
                </p:cNvSpPr>
                <p:nvPr/>
              </p:nvSpPr>
              <p:spPr bwMode="auto">
                <a:xfrm rot="1577305">
                  <a:off x="4251" y="753"/>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51" name="Rectangle 276"/>
                <p:cNvSpPr>
                  <a:spLocks noChangeArrowheads="1"/>
                </p:cNvSpPr>
                <p:nvPr/>
              </p:nvSpPr>
              <p:spPr bwMode="auto">
                <a:xfrm rot="1577305">
                  <a:off x="4193" y="868"/>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52" name="Rectangle 277"/>
                <p:cNvSpPr>
                  <a:spLocks noChangeArrowheads="1"/>
                </p:cNvSpPr>
                <p:nvPr/>
              </p:nvSpPr>
              <p:spPr bwMode="auto">
                <a:xfrm rot="1577305">
                  <a:off x="4137" y="984"/>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53" name="Rectangle 278"/>
                <p:cNvSpPr>
                  <a:spLocks noChangeArrowheads="1"/>
                </p:cNvSpPr>
                <p:nvPr/>
              </p:nvSpPr>
              <p:spPr bwMode="auto">
                <a:xfrm rot="1577305">
                  <a:off x="4423" y="694"/>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54" name="Rectangle 279"/>
                <p:cNvSpPr>
                  <a:spLocks noChangeArrowheads="1"/>
                </p:cNvSpPr>
                <p:nvPr/>
              </p:nvSpPr>
              <p:spPr bwMode="auto">
                <a:xfrm rot="1577305">
                  <a:off x="4366" y="810"/>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55" name="Rectangle 280"/>
                <p:cNvSpPr>
                  <a:spLocks noChangeArrowheads="1"/>
                </p:cNvSpPr>
                <p:nvPr/>
              </p:nvSpPr>
              <p:spPr bwMode="auto">
                <a:xfrm rot="1577305">
                  <a:off x="4309" y="924"/>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56" name="Rectangle 281"/>
                <p:cNvSpPr>
                  <a:spLocks noChangeArrowheads="1"/>
                </p:cNvSpPr>
                <p:nvPr/>
              </p:nvSpPr>
              <p:spPr bwMode="auto">
                <a:xfrm rot="1577305">
                  <a:off x="4253" y="1040"/>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57" name="Rectangle 282"/>
                <p:cNvSpPr>
                  <a:spLocks noChangeArrowheads="1"/>
                </p:cNvSpPr>
                <p:nvPr/>
              </p:nvSpPr>
              <p:spPr bwMode="auto">
                <a:xfrm rot="1577305">
                  <a:off x="4019" y="352"/>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58" name="Rectangle 283"/>
                <p:cNvSpPr>
                  <a:spLocks noChangeArrowheads="1"/>
                </p:cNvSpPr>
                <p:nvPr/>
              </p:nvSpPr>
              <p:spPr bwMode="auto">
                <a:xfrm rot="1577305">
                  <a:off x="4134" y="409"/>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59" name="Rectangle 284"/>
                <p:cNvSpPr>
                  <a:spLocks noChangeArrowheads="1"/>
                </p:cNvSpPr>
                <p:nvPr/>
              </p:nvSpPr>
              <p:spPr bwMode="auto">
                <a:xfrm rot="1577305">
                  <a:off x="4250" y="466"/>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60" name="Rectangle 285"/>
                <p:cNvSpPr>
                  <a:spLocks noChangeArrowheads="1"/>
                </p:cNvSpPr>
                <p:nvPr/>
              </p:nvSpPr>
              <p:spPr bwMode="auto">
                <a:xfrm rot="1577305">
                  <a:off x="4364" y="523"/>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61" name="Rectangle 286"/>
                <p:cNvSpPr>
                  <a:spLocks noChangeArrowheads="1"/>
                </p:cNvSpPr>
                <p:nvPr/>
              </p:nvSpPr>
              <p:spPr bwMode="auto">
                <a:xfrm rot="1577305">
                  <a:off x="4480" y="579"/>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62" name="Rectangle 287"/>
                <p:cNvSpPr>
                  <a:spLocks noChangeArrowheads="1"/>
                </p:cNvSpPr>
                <p:nvPr/>
              </p:nvSpPr>
              <p:spPr bwMode="auto">
                <a:xfrm rot="1577305">
                  <a:off x="4538" y="751"/>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63" name="Rectangle 288"/>
                <p:cNvSpPr>
                  <a:spLocks noChangeArrowheads="1"/>
                </p:cNvSpPr>
                <p:nvPr/>
              </p:nvSpPr>
              <p:spPr bwMode="auto">
                <a:xfrm rot="1577305">
                  <a:off x="4653" y="80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64" name="Rectangle 289"/>
                <p:cNvSpPr>
                  <a:spLocks noChangeArrowheads="1"/>
                </p:cNvSpPr>
                <p:nvPr/>
              </p:nvSpPr>
              <p:spPr bwMode="auto">
                <a:xfrm rot="1577305">
                  <a:off x="4768" y="865"/>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65" name="Rectangle 290"/>
                <p:cNvSpPr>
                  <a:spLocks noChangeArrowheads="1"/>
                </p:cNvSpPr>
                <p:nvPr/>
              </p:nvSpPr>
              <p:spPr bwMode="auto">
                <a:xfrm rot="1577305">
                  <a:off x="4481" y="867"/>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66" name="Rectangle 291"/>
                <p:cNvSpPr>
                  <a:spLocks noChangeArrowheads="1"/>
                </p:cNvSpPr>
                <p:nvPr/>
              </p:nvSpPr>
              <p:spPr bwMode="auto">
                <a:xfrm rot="1577305">
                  <a:off x="4597" y="92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67" name="Rectangle 292"/>
                <p:cNvSpPr>
                  <a:spLocks noChangeArrowheads="1"/>
                </p:cNvSpPr>
                <p:nvPr/>
              </p:nvSpPr>
              <p:spPr bwMode="auto">
                <a:xfrm rot="1577305">
                  <a:off x="4711" y="981"/>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68" name="Rectangle 293"/>
                <p:cNvSpPr>
                  <a:spLocks noChangeArrowheads="1"/>
                </p:cNvSpPr>
                <p:nvPr/>
              </p:nvSpPr>
              <p:spPr bwMode="auto">
                <a:xfrm rot="1577305">
                  <a:off x="4424" y="982"/>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69" name="Rectangle 294"/>
                <p:cNvSpPr>
                  <a:spLocks noChangeArrowheads="1"/>
                </p:cNvSpPr>
                <p:nvPr/>
              </p:nvSpPr>
              <p:spPr bwMode="auto">
                <a:xfrm rot="1577305">
                  <a:off x="4540" y="103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70" name="Rectangle 295"/>
                <p:cNvSpPr>
                  <a:spLocks noChangeArrowheads="1"/>
                </p:cNvSpPr>
                <p:nvPr/>
              </p:nvSpPr>
              <p:spPr bwMode="auto">
                <a:xfrm rot="1577305">
                  <a:off x="4654" y="1095"/>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71" name="Rectangle 296"/>
                <p:cNvSpPr>
                  <a:spLocks noChangeArrowheads="1"/>
                </p:cNvSpPr>
                <p:nvPr/>
              </p:nvSpPr>
              <p:spPr bwMode="auto">
                <a:xfrm rot="1577305">
                  <a:off x="4367" y="1097"/>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72" name="Rectangle 297"/>
                <p:cNvSpPr>
                  <a:spLocks noChangeArrowheads="1"/>
                </p:cNvSpPr>
                <p:nvPr/>
              </p:nvSpPr>
              <p:spPr bwMode="auto">
                <a:xfrm rot="1577305">
                  <a:off x="4483" y="115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73" name="Rectangle 298"/>
                <p:cNvSpPr>
                  <a:spLocks noChangeArrowheads="1"/>
                </p:cNvSpPr>
                <p:nvPr/>
              </p:nvSpPr>
              <p:spPr bwMode="auto">
                <a:xfrm rot="1577305">
                  <a:off x="4598" y="1211"/>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74" name="Rectangle 299"/>
                <p:cNvSpPr>
                  <a:spLocks noChangeArrowheads="1"/>
                </p:cNvSpPr>
                <p:nvPr/>
              </p:nvSpPr>
              <p:spPr bwMode="auto">
                <a:xfrm rot="1577305">
                  <a:off x="4884" y="922"/>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75" name="Rectangle 300"/>
                <p:cNvSpPr>
                  <a:spLocks noChangeArrowheads="1"/>
                </p:cNvSpPr>
                <p:nvPr/>
              </p:nvSpPr>
              <p:spPr bwMode="auto">
                <a:xfrm rot="1577305">
                  <a:off x="4827" y="1037"/>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76" name="Rectangle 301"/>
                <p:cNvSpPr>
                  <a:spLocks noChangeArrowheads="1"/>
                </p:cNvSpPr>
                <p:nvPr/>
              </p:nvSpPr>
              <p:spPr bwMode="auto">
                <a:xfrm rot="1577305">
                  <a:off x="4770" y="1152"/>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77" name="Rectangle 302"/>
                <p:cNvSpPr>
                  <a:spLocks noChangeArrowheads="1"/>
                </p:cNvSpPr>
                <p:nvPr/>
              </p:nvSpPr>
              <p:spPr bwMode="auto">
                <a:xfrm rot="1577305">
                  <a:off x="4713" y="1268"/>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78" name="Rectangle 303"/>
                <p:cNvSpPr>
                  <a:spLocks noChangeArrowheads="1"/>
                </p:cNvSpPr>
                <p:nvPr/>
              </p:nvSpPr>
              <p:spPr bwMode="auto">
                <a:xfrm rot="1577305">
                  <a:off x="4999" y="979"/>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79" name="Rectangle 304"/>
                <p:cNvSpPr>
                  <a:spLocks noChangeArrowheads="1"/>
                </p:cNvSpPr>
                <p:nvPr/>
              </p:nvSpPr>
              <p:spPr bwMode="auto">
                <a:xfrm rot="1577305">
                  <a:off x="4942" y="109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80" name="Rectangle 305"/>
                <p:cNvSpPr>
                  <a:spLocks noChangeArrowheads="1"/>
                </p:cNvSpPr>
                <p:nvPr/>
              </p:nvSpPr>
              <p:spPr bwMode="auto">
                <a:xfrm rot="1577305">
                  <a:off x="4885" y="1209"/>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81" name="Rectangle 306"/>
                <p:cNvSpPr>
                  <a:spLocks noChangeArrowheads="1"/>
                </p:cNvSpPr>
                <p:nvPr/>
              </p:nvSpPr>
              <p:spPr bwMode="auto">
                <a:xfrm rot="1577305">
                  <a:off x="4828" y="132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82" name="Rectangle 307"/>
                <p:cNvSpPr>
                  <a:spLocks noChangeArrowheads="1"/>
                </p:cNvSpPr>
                <p:nvPr/>
              </p:nvSpPr>
              <p:spPr bwMode="auto">
                <a:xfrm rot="1577305">
                  <a:off x="4595" y="636"/>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83" name="Rectangle 308"/>
                <p:cNvSpPr>
                  <a:spLocks noChangeArrowheads="1"/>
                </p:cNvSpPr>
                <p:nvPr/>
              </p:nvSpPr>
              <p:spPr bwMode="auto">
                <a:xfrm rot="1577305">
                  <a:off x="4711" y="69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84" name="Rectangle 309"/>
                <p:cNvSpPr>
                  <a:spLocks noChangeArrowheads="1"/>
                </p:cNvSpPr>
                <p:nvPr/>
              </p:nvSpPr>
              <p:spPr bwMode="auto">
                <a:xfrm rot="1577305">
                  <a:off x="4825" y="750"/>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85" name="Rectangle 310"/>
                <p:cNvSpPr>
                  <a:spLocks noChangeArrowheads="1"/>
                </p:cNvSpPr>
                <p:nvPr/>
              </p:nvSpPr>
              <p:spPr bwMode="auto">
                <a:xfrm rot="1577305">
                  <a:off x="4941" y="807"/>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86" name="Rectangle 311"/>
                <p:cNvSpPr>
                  <a:spLocks noChangeArrowheads="1"/>
                </p:cNvSpPr>
                <p:nvPr/>
              </p:nvSpPr>
              <p:spPr bwMode="auto">
                <a:xfrm rot="1577305">
                  <a:off x="5056" y="864"/>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87" name="Rectangle 312"/>
                <p:cNvSpPr>
                  <a:spLocks noChangeArrowheads="1"/>
                </p:cNvSpPr>
                <p:nvPr/>
              </p:nvSpPr>
              <p:spPr bwMode="auto">
                <a:xfrm rot="1577305">
                  <a:off x="3732" y="353"/>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88" name="Rectangle 313"/>
                <p:cNvSpPr>
                  <a:spLocks noChangeArrowheads="1"/>
                </p:cNvSpPr>
                <p:nvPr/>
              </p:nvSpPr>
              <p:spPr bwMode="auto">
                <a:xfrm rot="1577305">
                  <a:off x="3846" y="410"/>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89" name="Rectangle 314"/>
                <p:cNvSpPr>
                  <a:spLocks noChangeArrowheads="1"/>
                </p:cNvSpPr>
                <p:nvPr/>
              </p:nvSpPr>
              <p:spPr bwMode="auto">
                <a:xfrm rot="1577305">
                  <a:off x="3675" y="468"/>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90" name="Rectangle 315"/>
                <p:cNvSpPr>
                  <a:spLocks noChangeArrowheads="1"/>
                </p:cNvSpPr>
                <p:nvPr/>
              </p:nvSpPr>
              <p:spPr bwMode="auto">
                <a:xfrm rot="1577305">
                  <a:off x="3790" y="52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91" name="Rectangle 316"/>
                <p:cNvSpPr>
                  <a:spLocks noChangeArrowheads="1"/>
                </p:cNvSpPr>
                <p:nvPr/>
              </p:nvSpPr>
              <p:spPr bwMode="auto">
                <a:xfrm rot="1577305">
                  <a:off x="3618" y="583"/>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492" name="Rectangle 317"/>
                <p:cNvSpPr>
                  <a:spLocks noChangeArrowheads="1"/>
                </p:cNvSpPr>
                <p:nvPr/>
              </p:nvSpPr>
              <p:spPr bwMode="auto">
                <a:xfrm rot="1577305">
                  <a:off x="3733" y="640"/>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493" name="Rectangle 318"/>
                <p:cNvSpPr>
                  <a:spLocks noChangeArrowheads="1"/>
                </p:cNvSpPr>
                <p:nvPr/>
              </p:nvSpPr>
              <p:spPr bwMode="auto">
                <a:xfrm rot="1577305">
                  <a:off x="3561" y="699"/>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94" name="Rectangle 319"/>
                <p:cNvSpPr>
                  <a:spLocks noChangeArrowheads="1"/>
                </p:cNvSpPr>
                <p:nvPr/>
              </p:nvSpPr>
              <p:spPr bwMode="auto">
                <a:xfrm rot="1577305">
                  <a:off x="3676" y="756"/>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95" name="Rectangle 320"/>
                <p:cNvSpPr>
                  <a:spLocks noChangeArrowheads="1"/>
                </p:cNvSpPr>
                <p:nvPr/>
              </p:nvSpPr>
              <p:spPr bwMode="auto">
                <a:xfrm rot="1577305">
                  <a:off x="3789" y="238"/>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96" name="Rectangle 321"/>
                <p:cNvSpPr>
                  <a:spLocks noChangeArrowheads="1"/>
                </p:cNvSpPr>
                <p:nvPr/>
              </p:nvSpPr>
              <p:spPr bwMode="auto">
                <a:xfrm rot="1577305">
                  <a:off x="3904" y="29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97" name="Rectangle 322"/>
                <p:cNvSpPr>
                  <a:spLocks noChangeArrowheads="1"/>
                </p:cNvSpPr>
                <p:nvPr/>
              </p:nvSpPr>
              <p:spPr bwMode="auto">
                <a:xfrm rot="1577305">
                  <a:off x="3450" y="150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498" name="Rectangle 323"/>
                <p:cNvSpPr>
                  <a:spLocks noChangeArrowheads="1"/>
                </p:cNvSpPr>
                <p:nvPr/>
              </p:nvSpPr>
              <p:spPr bwMode="auto">
                <a:xfrm rot="1577305">
                  <a:off x="3565" y="1561"/>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499" name="Rectangle 324"/>
                <p:cNvSpPr>
                  <a:spLocks noChangeArrowheads="1"/>
                </p:cNvSpPr>
                <p:nvPr/>
              </p:nvSpPr>
              <p:spPr bwMode="auto">
                <a:xfrm rot="1577305">
                  <a:off x="3681" y="1618"/>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00" name="Rectangle 325"/>
                <p:cNvSpPr>
                  <a:spLocks noChangeArrowheads="1"/>
                </p:cNvSpPr>
                <p:nvPr/>
              </p:nvSpPr>
              <p:spPr bwMode="auto">
                <a:xfrm rot="1577305">
                  <a:off x="3393" y="161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01" name="Rectangle 326"/>
                <p:cNvSpPr>
                  <a:spLocks noChangeArrowheads="1"/>
                </p:cNvSpPr>
                <p:nvPr/>
              </p:nvSpPr>
              <p:spPr bwMode="auto">
                <a:xfrm rot="1577305">
                  <a:off x="3508" y="1676"/>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502" name="Rectangle 327"/>
                <p:cNvSpPr>
                  <a:spLocks noChangeArrowheads="1"/>
                </p:cNvSpPr>
                <p:nvPr/>
              </p:nvSpPr>
              <p:spPr bwMode="auto">
                <a:xfrm rot="1577305">
                  <a:off x="3624" y="1732"/>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03" name="Rectangle 328"/>
                <p:cNvSpPr>
                  <a:spLocks noChangeArrowheads="1"/>
                </p:cNvSpPr>
                <p:nvPr/>
              </p:nvSpPr>
              <p:spPr bwMode="auto">
                <a:xfrm rot="1577305">
                  <a:off x="3795" y="167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04" name="Rectangle 329"/>
                <p:cNvSpPr>
                  <a:spLocks noChangeArrowheads="1"/>
                </p:cNvSpPr>
                <p:nvPr/>
              </p:nvSpPr>
              <p:spPr bwMode="auto">
                <a:xfrm rot="1577305">
                  <a:off x="3738" y="1789"/>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505" name="Rectangle 330"/>
                <p:cNvSpPr>
                  <a:spLocks noChangeArrowheads="1"/>
                </p:cNvSpPr>
                <p:nvPr/>
              </p:nvSpPr>
              <p:spPr bwMode="auto">
                <a:xfrm rot="1577305">
                  <a:off x="3911" y="1731"/>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06" name="Rectangle 331"/>
                <p:cNvSpPr>
                  <a:spLocks noChangeArrowheads="1"/>
                </p:cNvSpPr>
                <p:nvPr/>
              </p:nvSpPr>
              <p:spPr bwMode="auto">
                <a:xfrm rot="1577305">
                  <a:off x="3854" y="1846"/>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07" name="Rectangle 332"/>
                <p:cNvSpPr>
                  <a:spLocks noChangeArrowheads="1"/>
                </p:cNvSpPr>
                <p:nvPr/>
              </p:nvSpPr>
              <p:spPr bwMode="auto">
                <a:xfrm rot="1577305">
                  <a:off x="4026" y="1789"/>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08" name="Rectangle 333"/>
                <p:cNvSpPr>
                  <a:spLocks noChangeArrowheads="1"/>
                </p:cNvSpPr>
                <p:nvPr/>
              </p:nvSpPr>
              <p:spPr bwMode="auto">
                <a:xfrm rot="1577305">
                  <a:off x="4141" y="1845"/>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09" name="Rectangle 334"/>
                <p:cNvSpPr>
                  <a:spLocks noChangeArrowheads="1"/>
                </p:cNvSpPr>
                <p:nvPr/>
              </p:nvSpPr>
              <p:spPr bwMode="auto">
                <a:xfrm rot="1577305">
                  <a:off x="4256" y="1902"/>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10" name="Rectangle 335"/>
                <p:cNvSpPr>
                  <a:spLocks noChangeArrowheads="1"/>
                </p:cNvSpPr>
                <p:nvPr/>
              </p:nvSpPr>
              <p:spPr bwMode="auto">
                <a:xfrm rot="1577305">
                  <a:off x="3969" y="1903"/>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511" name="Rectangle 336"/>
                <p:cNvSpPr>
                  <a:spLocks noChangeArrowheads="1"/>
                </p:cNvSpPr>
                <p:nvPr/>
              </p:nvSpPr>
              <p:spPr bwMode="auto">
                <a:xfrm rot="1577305">
                  <a:off x="4084" y="1960"/>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12" name="Rectangle 337"/>
                <p:cNvSpPr>
                  <a:spLocks noChangeArrowheads="1"/>
                </p:cNvSpPr>
                <p:nvPr/>
              </p:nvSpPr>
              <p:spPr bwMode="auto">
                <a:xfrm rot="1577305">
                  <a:off x="4199" y="2017"/>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513" name="Rectangle 338"/>
                <p:cNvSpPr>
                  <a:spLocks noChangeArrowheads="1"/>
                </p:cNvSpPr>
                <p:nvPr/>
              </p:nvSpPr>
              <p:spPr bwMode="auto">
                <a:xfrm rot="1577305">
                  <a:off x="4372" y="1959"/>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14" name="Rectangle 339"/>
                <p:cNvSpPr>
                  <a:spLocks noChangeArrowheads="1"/>
                </p:cNvSpPr>
                <p:nvPr/>
              </p:nvSpPr>
              <p:spPr bwMode="auto">
                <a:xfrm rot="1577305">
                  <a:off x="4315" y="2074"/>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15" name="Rectangle 340"/>
                <p:cNvSpPr>
                  <a:spLocks noChangeArrowheads="1"/>
                </p:cNvSpPr>
                <p:nvPr/>
              </p:nvSpPr>
              <p:spPr bwMode="auto">
                <a:xfrm rot="1577305">
                  <a:off x="4487" y="2016"/>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16" name="Rectangle 341"/>
                <p:cNvSpPr>
                  <a:spLocks noChangeArrowheads="1"/>
                </p:cNvSpPr>
                <p:nvPr/>
              </p:nvSpPr>
              <p:spPr bwMode="auto">
                <a:xfrm rot="1577305">
                  <a:off x="4429" y="2131"/>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517" name="Rectangle 342"/>
                <p:cNvSpPr>
                  <a:spLocks noChangeArrowheads="1"/>
                </p:cNvSpPr>
                <p:nvPr/>
              </p:nvSpPr>
              <p:spPr bwMode="auto">
                <a:xfrm rot="1577305">
                  <a:off x="3220" y="1390"/>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18" name="Rectangle 343"/>
                <p:cNvSpPr>
                  <a:spLocks noChangeArrowheads="1"/>
                </p:cNvSpPr>
                <p:nvPr/>
              </p:nvSpPr>
              <p:spPr bwMode="auto">
                <a:xfrm rot="1577305">
                  <a:off x="3334" y="1447"/>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19" name="Rectangle 344"/>
                <p:cNvSpPr>
                  <a:spLocks noChangeArrowheads="1"/>
                </p:cNvSpPr>
                <p:nvPr/>
              </p:nvSpPr>
              <p:spPr bwMode="auto">
                <a:xfrm rot="1577305">
                  <a:off x="3163" y="1505"/>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20" name="Rectangle 345"/>
                <p:cNvSpPr>
                  <a:spLocks noChangeArrowheads="1"/>
                </p:cNvSpPr>
                <p:nvPr/>
              </p:nvSpPr>
              <p:spPr bwMode="auto">
                <a:xfrm rot="1577305">
                  <a:off x="3277" y="1562"/>
                  <a:ext cx="129" cy="129"/>
                </a:xfrm>
                <a:prstGeom prst="rect">
                  <a:avLst/>
                </a:prstGeom>
                <a:noFill/>
                <a:ln w="9525">
                  <a:solidFill>
                    <a:schemeClr val="tx1"/>
                  </a:solidFill>
                  <a:miter lim="800000"/>
                  <a:headEnd/>
                  <a:tailEnd/>
                </a:ln>
              </p:spPr>
              <p:txBody>
                <a:bodyPr wrap="none" anchor="ctr"/>
                <a:lstStyle/>
                <a:p>
                  <a:pPr algn="l" rtl="0"/>
                  <a:endParaRPr lang="ar-AE"/>
                </a:p>
              </p:txBody>
            </p:sp>
            <p:sp>
              <p:nvSpPr>
                <p:cNvPr id="8521" name="Rectangle 346"/>
                <p:cNvSpPr>
                  <a:spLocks noChangeArrowheads="1"/>
                </p:cNvSpPr>
                <p:nvPr/>
              </p:nvSpPr>
              <p:spPr bwMode="auto">
                <a:xfrm rot="1577305">
                  <a:off x="3336" y="173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22" name="Rectangle 347"/>
                <p:cNvSpPr>
                  <a:spLocks noChangeArrowheads="1"/>
                </p:cNvSpPr>
                <p:nvPr/>
              </p:nvSpPr>
              <p:spPr bwMode="auto">
                <a:xfrm rot="1577305">
                  <a:off x="3451" y="1791"/>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23" name="Rectangle 348"/>
                <p:cNvSpPr>
                  <a:spLocks noChangeArrowheads="1"/>
                </p:cNvSpPr>
                <p:nvPr/>
              </p:nvSpPr>
              <p:spPr bwMode="auto">
                <a:xfrm rot="1577305">
                  <a:off x="3567" y="1848"/>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24" name="Rectangle 349"/>
                <p:cNvSpPr>
                  <a:spLocks noChangeArrowheads="1"/>
                </p:cNvSpPr>
                <p:nvPr/>
              </p:nvSpPr>
              <p:spPr bwMode="auto">
                <a:xfrm rot="1577305">
                  <a:off x="3681" y="1905"/>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25" name="Rectangle 350"/>
                <p:cNvSpPr>
                  <a:spLocks noChangeArrowheads="1"/>
                </p:cNvSpPr>
                <p:nvPr/>
              </p:nvSpPr>
              <p:spPr bwMode="auto">
                <a:xfrm rot="1577305">
                  <a:off x="3797" y="1962"/>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26" name="Rectangle 351"/>
                <p:cNvSpPr>
                  <a:spLocks noChangeArrowheads="1"/>
                </p:cNvSpPr>
                <p:nvPr/>
              </p:nvSpPr>
              <p:spPr bwMode="auto">
                <a:xfrm rot="1577305">
                  <a:off x="3912" y="2019"/>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27" name="Rectangle 352"/>
                <p:cNvSpPr>
                  <a:spLocks noChangeArrowheads="1"/>
                </p:cNvSpPr>
                <p:nvPr/>
              </p:nvSpPr>
              <p:spPr bwMode="auto">
                <a:xfrm rot="1577305">
                  <a:off x="4028" y="2076"/>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28" name="Rectangle 353"/>
                <p:cNvSpPr>
                  <a:spLocks noChangeArrowheads="1"/>
                </p:cNvSpPr>
                <p:nvPr/>
              </p:nvSpPr>
              <p:spPr bwMode="auto">
                <a:xfrm rot="1577305">
                  <a:off x="4142" y="2133"/>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29" name="Rectangle 354"/>
                <p:cNvSpPr>
                  <a:spLocks noChangeArrowheads="1"/>
                </p:cNvSpPr>
                <p:nvPr/>
              </p:nvSpPr>
              <p:spPr bwMode="auto">
                <a:xfrm rot="1577305">
                  <a:off x="4258" y="2190"/>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30" name="Rectangle 355"/>
                <p:cNvSpPr>
                  <a:spLocks noChangeArrowheads="1"/>
                </p:cNvSpPr>
                <p:nvPr/>
              </p:nvSpPr>
              <p:spPr bwMode="auto">
                <a:xfrm rot="1577305">
                  <a:off x="4373" y="2247"/>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31" name="Rectangle 356"/>
                <p:cNvSpPr>
                  <a:spLocks noChangeArrowheads="1"/>
                </p:cNvSpPr>
                <p:nvPr/>
              </p:nvSpPr>
              <p:spPr bwMode="auto">
                <a:xfrm rot="1577305">
                  <a:off x="3106" y="1620"/>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32" name="Rectangle 357"/>
                <p:cNvSpPr>
                  <a:spLocks noChangeArrowheads="1"/>
                </p:cNvSpPr>
                <p:nvPr/>
              </p:nvSpPr>
              <p:spPr bwMode="auto">
                <a:xfrm rot="1577305">
                  <a:off x="3221" y="1678"/>
                  <a:ext cx="129" cy="128"/>
                </a:xfrm>
                <a:prstGeom prst="rect">
                  <a:avLst/>
                </a:prstGeom>
                <a:noFill/>
                <a:ln w="9525">
                  <a:solidFill>
                    <a:schemeClr val="tx1"/>
                  </a:solidFill>
                  <a:miter lim="800000"/>
                  <a:headEnd/>
                  <a:tailEnd/>
                </a:ln>
              </p:spPr>
              <p:txBody>
                <a:bodyPr wrap="none" anchor="ctr"/>
                <a:lstStyle/>
                <a:p>
                  <a:pPr algn="l" rtl="0"/>
                  <a:endParaRPr lang="ar-AE"/>
                </a:p>
              </p:txBody>
            </p:sp>
            <p:sp>
              <p:nvSpPr>
                <p:cNvPr id="8533" name="Rectangle 358"/>
                <p:cNvSpPr>
                  <a:spLocks noChangeArrowheads="1"/>
                </p:cNvSpPr>
                <p:nvPr/>
              </p:nvSpPr>
              <p:spPr bwMode="auto">
                <a:xfrm rot="1577305">
                  <a:off x="4833" y="161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34" name="Rectangle 359"/>
                <p:cNvSpPr>
                  <a:spLocks noChangeArrowheads="1"/>
                </p:cNvSpPr>
                <p:nvPr/>
              </p:nvSpPr>
              <p:spPr bwMode="auto">
                <a:xfrm rot="1577305">
                  <a:off x="4776" y="172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35" name="Rectangle 360"/>
                <p:cNvSpPr>
                  <a:spLocks noChangeArrowheads="1"/>
                </p:cNvSpPr>
                <p:nvPr/>
              </p:nvSpPr>
              <p:spPr bwMode="auto">
                <a:xfrm rot="1577305">
                  <a:off x="4719" y="184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36" name="Rectangle 361"/>
                <p:cNvSpPr>
                  <a:spLocks noChangeArrowheads="1"/>
                </p:cNvSpPr>
                <p:nvPr/>
              </p:nvSpPr>
              <p:spPr bwMode="auto">
                <a:xfrm rot="1577305">
                  <a:off x="4662" y="195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37" name="Rectangle 362"/>
                <p:cNvSpPr>
                  <a:spLocks noChangeArrowheads="1"/>
                </p:cNvSpPr>
                <p:nvPr/>
              </p:nvSpPr>
              <p:spPr bwMode="auto">
                <a:xfrm rot="1577305">
                  <a:off x="4889" y="1498"/>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38" name="Rectangle 363"/>
                <p:cNvSpPr>
                  <a:spLocks noChangeArrowheads="1"/>
                </p:cNvSpPr>
                <p:nvPr/>
              </p:nvSpPr>
              <p:spPr bwMode="auto">
                <a:xfrm rot="1577305">
                  <a:off x="5117" y="1037"/>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39" name="Rectangle 364"/>
                <p:cNvSpPr>
                  <a:spLocks noChangeArrowheads="1"/>
                </p:cNvSpPr>
                <p:nvPr/>
              </p:nvSpPr>
              <p:spPr bwMode="auto">
                <a:xfrm rot="1577305">
                  <a:off x="5060" y="115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40" name="Rectangle 365"/>
                <p:cNvSpPr>
                  <a:spLocks noChangeArrowheads="1"/>
                </p:cNvSpPr>
                <p:nvPr/>
              </p:nvSpPr>
              <p:spPr bwMode="auto">
                <a:xfrm rot="1577305">
                  <a:off x="5003" y="1267"/>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41" name="Rectangle 366"/>
                <p:cNvSpPr>
                  <a:spLocks noChangeArrowheads="1"/>
                </p:cNvSpPr>
                <p:nvPr/>
              </p:nvSpPr>
              <p:spPr bwMode="auto">
                <a:xfrm rot="1577305">
                  <a:off x="4946" y="1383"/>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42" name="Rectangle 367"/>
                <p:cNvSpPr>
                  <a:spLocks noChangeArrowheads="1"/>
                </p:cNvSpPr>
                <p:nvPr/>
              </p:nvSpPr>
              <p:spPr bwMode="auto">
                <a:xfrm rot="1577305">
                  <a:off x="5174" y="922"/>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43" name="Rectangle 368"/>
                <p:cNvSpPr>
                  <a:spLocks noChangeArrowheads="1"/>
                </p:cNvSpPr>
                <p:nvPr/>
              </p:nvSpPr>
              <p:spPr bwMode="auto">
                <a:xfrm rot="1577305">
                  <a:off x="4605" y="2074"/>
                  <a:ext cx="128" cy="128"/>
                </a:xfrm>
                <a:prstGeom prst="rect">
                  <a:avLst/>
                </a:prstGeom>
                <a:noFill/>
                <a:ln w="9525">
                  <a:solidFill>
                    <a:schemeClr val="tx1"/>
                  </a:solidFill>
                  <a:miter lim="800000"/>
                  <a:headEnd/>
                  <a:tailEnd/>
                </a:ln>
              </p:spPr>
              <p:txBody>
                <a:bodyPr wrap="none" anchor="ctr"/>
                <a:lstStyle/>
                <a:p>
                  <a:pPr algn="l" rtl="0"/>
                  <a:endParaRPr lang="ar-AE"/>
                </a:p>
              </p:txBody>
            </p:sp>
            <p:sp>
              <p:nvSpPr>
                <p:cNvPr id="8544" name="Rectangle 369"/>
                <p:cNvSpPr>
                  <a:spLocks noChangeArrowheads="1"/>
                </p:cNvSpPr>
                <p:nvPr/>
              </p:nvSpPr>
              <p:spPr bwMode="auto">
                <a:xfrm rot="1577305">
                  <a:off x="4548" y="2189"/>
                  <a:ext cx="128" cy="129"/>
                </a:xfrm>
                <a:prstGeom prst="rect">
                  <a:avLst/>
                </a:prstGeom>
                <a:noFill/>
                <a:ln w="9525">
                  <a:solidFill>
                    <a:schemeClr val="tx1"/>
                  </a:solidFill>
                  <a:miter lim="800000"/>
                  <a:headEnd/>
                  <a:tailEnd/>
                </a:ln>
              </p:spPr>
              <p:txBody>
                <a:bodyPr wrap="none" anchor="ctr"/>
                <a:lstStyle/>
                <a:p>
                  <a:pPr algn="l" rtl="0"/>
                  <a:endParaRPr lang="ar-AE"/>
                </a:p>
              </p:txBody>
            </p:sp>
            <p:sp>
              <p:nvSpPr>
                <p:cNvPr id="8545" name="Rectangle 370"/>
                <p:cNvSpPr>
                  <a:spLocks noChangeArrowheads="1"/>
                </p:cNvSpPr>
                <p:nvPr/>
              </p:nvSpPr>
              <p:spPr bwMode="auto">
                <a:xfrm rot="1577305">
                  <a:off x="4491" y="2305"/>
                  <a:ext cx="128" cy="128"/>
                </a:xfrm>
                <a:prstGeom prst="rect">
                  <a:avLst/>
                </a:prstGeom>
                <a:noFill/>
                <a:ln w="9525">
                  <a:solidFill>
                    <a:schemeClr val="tx1"/>
                  </a:solidFill>
                  <a:miter lim="800000"/>
                  <a:headEnd/>
                  <a:tailEnd/>
                </a:ln>
              </p:spPr>
              <p:txBody>
                <a:bodyPr wrap="none" anchor="ctr"/>
                <a:lstStyle/>
                <a:p>
                  <a:pPr algn="l" rtl="0"/>
                  <a:endParaRPr lang="ar-AE"/>
                </a:p>
              </p:txBody>
            </p:sp>
          </p:grpSp>
          <p:grpSp>
            <p:nvGrpSpPr>
              <p:cNvPr id="5" name="Group 380"/>
              <p:cNvGrpSpPr>
                <a:grpSpLocks/>
              </p:cNvGrpSpPr>
              <p:nvPr/>
            </p:nvGrpSpPr>
            <p:grpSpPr bwMode="auto">
              <a:xfrm>
                <a:off x="2470" y="1728"/>
                <a:ext cx="2522" cy="2420"/>
                <a:chOff x="2470" y="1728"/>
                <a:chExt cx="2522" cy="2420"/>
              </a:xfrm>
            </p:grpSpPr>
            <p:grpSp>
              <p:nvGrpSpPr>
                <p:cNvPr id="6" name="Group 373"/>
                <p:cNvGrpSpPr>
                  <a:grpSpLocks/>
                </p:cNvGrpSpPr>
                <p:nvPr/>
              </p:nvGrpSpPr>
              <p:grpSpPr bwMode="auto">
                <a:xfrm>
                  <a:off x="2470" y="1738"/>
                  <a:ext cx="2406" cy="2410"/>
                  <a:chOff x="1002" y="1478"/>
                  <a:chExt cx="2406" cy="2410"/>
                </a:xfrm>
              </p:grpSpPr>
              <p:sp>
                <p:nvSpPr>
                  <p:cNvPr id="8208" name="Rectangle 31"/>
                  <p:cNvSpPr>
                    <a:spLocks noChangeArrowheads="1"/>
                  </p:cNvSpPr>
                  <p:nvPr/>
                </p:nvSpPr>
                <p:spPr bwMode="auto">
                  <a:xfrm>
                    <a:off x="1993" y="3039"/>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09" name="Rectangle 32"/>
                  <p:cNvSpPr>
                    <a:spLocks noChangeArrowheads="1"/>
                  </p:cNvSpPr>
                  <p:nvPr/>
                </p:nvSpPr>
                <p:spPr bwMode="auto">
                  <a:xfrm>
                    <a:off x="2134" y="3039"/>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10" name="Rectangle 33"/>
                  <p:cNvSpPr>
                    <a:spLocks noChangeArrowheads="1"/>
                  </p:cNvSpPr>
                  <p:nvPr/>
                </p:nvSpPr>
                <p:spPr bwMode="auto">
                  <a:xfrm>
                    <a:off x="2276" y="3039"/>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11" name="Rectangle 34"/>
                  <p:cNvSpPr>
                    <a:spLocks noChangeArrowheads="1"/>
                  </p:cNvSpPr>
                  <p:nvPr/>
                </p:nvSpPr>
                <p:spPr bwMode="auto">
                  <a:xfrm>
                    <a:off x="1993" y="3180"/>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12" name="Rectangle 35"/>
                  <p:cNvSpPr>
                    <a:spLocks noChangeArrowheads="1"/>
                  </p:cNvSpPr>
                  <p:nvPr/>
                </p:nvSpPr>
                <p:spPr bwMode="auto">
                  <a:xfrm>
                    <a:off x="2134" y="3180"/>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13" name="Rectangle 36"/>
                  <p:cNvSpPr>
                    <a:spLocks noChangeArrowheads="1"/>
                  </p:cNvSpPr>
                  <p:nvPr/>
                </p:nvSpPr>
                <p:spPr bwMode="auto">
                  <a:xfrm>
                    <a:off x="2276" y="3180"/>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14" name="Rectangle 37"/>
                  <p:cNvSpPr>
                    <a:spLocks noChangeArrowheads="1"/>
                  </p:cNvSpPr>
                  <p:nvPr/>
                </p:nvSpPr>
                <p:spPr bwMode="auto">
                  <a:xfrm>
                    <a:off x="1993" y="3322"/>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15" name="Rectangle 38"/>
                  <p:cNvSpPr>
                    <a:spLocks noChangeArrowheads="1"/>
                  </p:cNvSpPr>
                  <p:nvPr/>
                </p:nvSpPr>
                <p:spPr bwMode="auto">
                  <a:xfrm>
                    <a:off x="2134" y="3322"/>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16" name="Rectangle 39"/>
                  <p:cNvSpPr>
                    <a:spLocks noChangeArrowheads="1"/>
                  </p:cNvSpPr>
                  <p:nvPr/>
                </p:nvSpPr>
                <p:spPr bwMode="auto">
                  <a:xfrm>
                    <a:off x="2276" y="3322"/>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17" name="Rectangle 40"/>
                  <p:cNvSpPr>
                    <a:spLocks noChangeArrowheads="1"/>
                  </p:cNvSpPr>
                  <p:nvPr/>
                </p:nvSpPr>
                <p:spPr bwMode="auto">
                  <a:xfrm>
                    <a:off x="1993" y="3463"/>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18" name="Rectangle 41"/>
                  <p:cNvSpPr>
                    <a:spLocks noChangeArrowheads="1"/>
                  </p:cNvSpPr>
                  <p:nvPr/>
                </p:nvSpPr>
                <p:spPr bwMode="auto">
                  <a:xfrm>
                    <a:off x="2134" y="3463"/>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19" name="Rectangle 42"/>
                  <p:cNvSpPr>
                    <a:spLocks noChangeArrowheads="1"/>
                  </p:cNvSpPr>
                  <p:nvPr/>
                </p:nvSpPr>
                <p:spPr bwMode="auto">
                  <a:xfrm>
                    <a:off x="2276" y="3463"/>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20" name="Rectangle 43"/>
                  <p:cNvSpPr>
                    <a:spLocks noChangeArrowheads="1"/>
                  </p:cNvSpPr>
                  <p:nvPr/>
                </p:nvSpPr>
                <p:spPr bwMode="auto">
                  <a:xfrm>
                    <a:off x="2417" y="3039"/>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21" name="Rectangle 44"/>
                  <p:cNvSpPr>
                    <a:spLocks noChangeArrowheads="1"/>
                  </p:cNvSpPr>
                  <p:nvPr/>
                </p:nvSpPr>
                <p:spPr bwMode="auto">
                  <a:xfrm>
                    <a:off x="2417" y="3180"/>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22" name="Rectangle 45"/>
                  <p:cNvSpPr>
                    <a:spLocks noChangeArrowheads="1"/>
                  </p:cNvSpPr>
                  <p:nvPr/>
                </p:nvSpPr>
                <p:spPr bwMode="auto">
                  <a:xfrm>
                    <a:off x="2417" y="3322"/>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23" name="Rectangle 46"/>
                  <p:cNvSpPr>
                    <a:spLocks noChangeArrowheads="1"/>
                  </p:cNvSpPr>
                  <p:nvPr/>
                </p:nvSpPr>
                <p:spPr bwMode="auto">
                  <a:xfrm>
                    <a:off x="2417" y="3463"/>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24" name="Rectangle 47"/>
                  <p:cNvSpPr>
                    <a:spLocks noChangeArrowheads="1"/>
                  </p:cNvSpPr>
                  <p:nvPr/>
                </p:nvSpPr>
                <p:spPr bwMode="auto">
                  <a:xfrm>
                    <a:off x="2559" y="3039"/>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25" name="Rectangle 48"/>
                  <p:cNvSpPr>
                    <a:spLocks noChangeArrowheads="1"/>
                  </p:cNvSpPr>
                  <p:nvPr/>
                </p:nvSpPr>
                <p:spPr bwMode="auto">
                  <a:xfrm>
                    <a:off x="2559" y="3180"/>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26" name="Rectangle 49"/>
                  <p:cNvSpPr>
                    <a:spLocks noChangeArrowheads="1"/>
                  </p:cNvSpPr>
                  <p:nvPr/>
                </p:nvSpPr>
                <p:spPr bwMode="auto">
                  <a:xfrm>
                    <a:off x="2559" y="3322"/>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27" name="Rectangle 50"/>
                  <p:cNvSpPr>
                    <a:spLocks noChangeArrowheads="1"/>
                  </p:cNvSpPr>
                  <p:nvPr/>
                </p:nvSpPr>
                <p:spPr bwMode="auto">
                  <a:xfrm>
                    <a:off x="2559" y="3463"/>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28" name="Rectangle 51"/>
                  <p:cNvSpPr>
                    <a:spLocks noChangeArrowheads="1"/>
                  </p:cNvSpPr>
                  <p:nvPr/>
                </p:nvSpPr>
                <p:spPr bwMode="auto">
                  <a:xfrm>
                    <a:off x="1993" y="2897"/>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29" name="Rectangle 52"/>
                  <p:cNvSpPr>
                    <a:spLocks noChangeArrowheads="1"/>
                  </p:cNvSpPr>
                  <p:nvPr/>
                </p:nvSpPr>
                <p:spPr bwMode="auto">
                  <a:xfrm>
                    <a:off x="2134" y="2897"/>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30" name="Rectangle 53"/>
                  <p:cNvSpPr>
                    <a:spLocks noChangeArrowheads="1"/>
                  </p:cNvSpPr>
                  <p:nvPr/>
                </p:nvSpPr>
                <p:spPr bwMode="auto">
                  <a:xfrm>
                    <a:off x="2276" y="2897"/>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31" name="Rectangle 54"/>
                  <p:cNvSpPr>
                    <a:spLocks noChangeArrowheads="1"/>
                  </p:cNvSpPr>
                  <p:nvPr/>
                </p:nvSpPr>
                <p:spPr bwMode="auto">
                  <a:xfrm>
                    <a:off x="2417" y="2897"/>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32" name="Rectangle 55"/>
                  <p:cNvSpPr>
                    <a:spLocks noChangeArrowheads="1"/>
                  </p:cNvSpPr>
                  <p:nvPr/>
                </p:nvSpPr>
                <p:spPr bwMode="auto">
                  <a:xfrm>
                    <a:off x="2559" y="2897"/>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33" name="Rectangle 56"/>
                  <p:cNvSpPr>
                    <a:spLocks noChangeArrowheads="1"/>
                  </p:cNvSpPr>
                  <p:nvPr/>
                </p:nvSpPr>
                <p:spPr bwMode="auto">
                  <a:xfrm>
                    <a:off x="2700" y="3039"/>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34" name="Rectangle 57"/>
                  <p:cNvSpPr>
                    <a:spLocks noChangeArrowheads="1"/>
                  </p:cNvSpPr>
                  <p:nvPr/>
                </p:nvSpPr>
                <p:spPr bwMode="auto">
                  <a:xfrm>
                    <a:off x="2842" y="3039"/>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35" name="Rectangle 58"/>
                  <p:cNvSpPr>
                    <a:spLocks noChangeArrowheads="1"/>
                  </p:cNvSpPr>
                  <p:nvPr/>
                </p:nvSpPr>
                <p:spPr bwMode="auto">
                  <a:xfrm>
                    <a:off x="2983" y="3039"/>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36" name="Rectangle 59"/>
                  <p:cNvSpPr>
                    <a:spLocks noChangeArrowheads="1"/>
                  </p:cNvSpPr>
                  <p:nvPr/>
                </p:nvSpPr>
                <p:spPr bwMode="auto">
                  <a:xfrm>
                    <a:off x="2700" y="3180"/>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37" name="Rectangle 60"/>
                  <p:cNvSpPr>
                    <a:spLocks noChangeArrowheads="1"/>
                  </p:cNvSpPr>
                  <p:nvPr/>
                </p:nvSpPr>
                <p:spPr bwMode="auto">
                  <a:xfrm>
                    <a:off x="2842" y="3180"/>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38" name="Rectangle 61"/>
                  <p:cNvSpPr>
                    <a:spLocks noChangeArrowheads="1"/>
                  </p:cNvSpPr>
                  <p:nvPr/>
                </p:nvSpPr>
                <p:spPr bwMode="auto">
                  <a:xfrm>
                    <a:off x="2983" y="3180"/>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39" name="Rectangle 62"/>
                  <p:cNvSpPr>
                    <a:spLocks noChangeArrowheads="1"/>
                  </p:cNvSpPr>
                  <p:nvPr/>
                </p:nvSpPr>
                <p:spPr bwMode="auto">
                  <a:xfrm>
                    <a:off x="2700" y="3322"/>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40" name="Rectangle 63"/>
                  <p:cNvSpPr>
                    <a:spLocks noChangeArrowheads="1"/>
                  </p:cNvSpPr>
                  <p:nvPr/>
                </p:nvSpPr>
                <p:spPr bwMode="auto">
                  <a:xfrm>
                    <a:off x="2842" y="3322"/>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41" name="Rectangle 64"/>
                  <p:cNvSpPr>
                    <a:spLocks noChangeArrowheads="1"/>
                  </p:cNvSpPr>
                  <p:nvPr/>
                </p:nvSpPr>
                <p:spPr bwMode="auto">
                  <a:xfrm>
                    <a:off x="2983" y="3322"/>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42" name="Rectangle 65"/>
                  <p:cNvSpPr>
                    <a:spLocks noChangeArrowheads="1"/>
                  </p:cNvSpPr>
                  <p:nvPr/>
                </p:nvSpPr>
                <p:spPr bwMode="auto">
                  <a:xfrm>
                    <a:off x="2700" y="3463"/>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43" name="Rectangle 66"/>
                  <p:cNvSpPr>
                    <a:spLocks noChangeArrowheads="1"/>
                  </p:cNvSpPr>
                  <p:nvPr/>
                </p:nvSpPr>
                <p:spPr bwMode="auto">
                  <a:xfrm>
                    <a:off x="2842" y="3463"/>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44" name="Rectangle 67"/>
                  <p:cNvSpPr>
                    <a:spLocks noChangeArrowheads="1"/>
                  </p:cNvSpPr>
                  <p:nvPr/>
                </p:nvSpPr>
                <p:spPr bwMode="auto">
                  <a:xfrm>
                    <a:off x="2983" y="3463"/>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45" name="Rectangle 68"/>
                  <p:cNvSpPr>
                    <a:spLocks noChangeArrowheads="1"/>
                  </p:cNvSpPr>
                  <p:nvPr/>
                </p:nvSpPr>
                <p:spPr bwMode="auto">
                  <a:xfrm>
                    <a:off x="3125" y="3039"/>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46" name="Rectangle 69"/>
                  <p:cNvSpPr>
                    <a:spLocks noChangeArrowheads="1"/>
                  </p:cNvSpPr>
                  <p:nvPr/>
                </p:nvSpPr>
                <p:spPr bwMode="auto">
                  <a:xfrm>
                    <a:off x="3125" y="3180"/>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47" name="Rectangle 70"/>
                  <p:cNvSpPr>
                    <a:spLocks noChangeArrowheads="1"/>
                  </p:cNvSpPr>
                  <p:nvPr/>
                </p:nvSpPr>
                <p:spPr bwMode="auto">
                  <a:xfrm>
                    <a:off x="3125" y="3322"/>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48" name="Rectangle 71"/>
                  <p:cNvSpPr>
                    <a:spLocks noChangeArrowheads="1"/>
                  </p:cNvSpPr>
                  <p:nvPr/>
                </p:nvSpPr>
                <p:spPr bwMode="auto">
                  <a:xfrm>
                    <a:off x="3125" y="3463"/>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49" name="Rectangle 72"/>
                  <p:cNvSpPr>
                    <a:spLocks noChangeArrowheads="1"/>
                  </p:cNvSpPr>
                  <p:nvPr/>
                </p:nvSpPr>
                <p:spPr bwMode="auto">
                  <a:xfrm>
                    <a:off x="3266" y="3039"/>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50" name="Rectangle 73"/>
                  <p:cNvSpPr>
                    <a:spLocks noChangeArrowheads="1"/>
                  </p:cNvSpPr>
                  <p:nvPr/>
                </p:nvSpPr>
                <p:spPr bwMode="auto">
                  <a:xfrm>
                    <a:off x="3266" y="3180"/>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51" name="Rectangle 74"/>
                  <p:cNvSpPr>
                    <a:spLocks noChangeArrowheads="1"/>
                  </p:cNvSpPr>
                  <p:nvPr/>
                </p:nvSpPr>
                <p:spPr bwMode="auto">
                  <a:xfrm>
                    <a:off x="3266" y="3322"/>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52" name="Rectangle 75"/>
                  <p:cNvSpPr>
                    <a:spLocks noChangeArrowheads="1"/>
                  </p:cNvSpPr>
                  <p:nvPr/>
                </p:nvSpPr>
                <p:spPr bwMode="auto">
                  <a:xfrm>
                    <a:off x="3266" y="3463"/>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53" name="Rectangle 76"/>
                  <p:cNvSpPr>
                    <a:spLocks noChangeArrowheads="1"/>
                  </p:cNvSpPr>
                  <p:nvPr/>
                </p:nvSpPr>
                <p:spPr bwMode="auto">
                  <a:xfrm>
                    <a:off x="2700" y="2897"/>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54" name="Rectangle 77"/>
                  <p:cNvSpPr>
                    <a:spLocks noChangeArrowheads="1"/>
                  </p:cNvSpPr>
                  <p:nvPr/>
                </p:nvSpPr>
                <p:spPr bwMode="auto">
                  <a:xfrm>
                    <a:off x="2842" y="2897"/>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55" name="Rectangle 78"/>
                  <p:cNvSpPr>
                    <a:spLocks noChangeArrowheads="1"/>
                  </p:cNvSpPr>
                  <p:nvPr/>
                </p:nvSpPr>
                <p:spPr bwMode="auto">
                  <a:xfrm>
                    <a:off x="2983" y="2897"/>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56" name="Rectangle 79"/>
                  <p:cNvSpPr>
                    <a:spLocks noChangeArrowheads="1"/>
                  </p:cNvSpPr>
                  <p:nvPr/>
                </p:nvSpPr>
                <p:spPr bwMode="auto">
                  <a:xfrm>
                    <a:off x="3125" y="2897"/>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57" name="Rectangle 80"/>
                  <p:cNvSpPr>
                    <a:spLocks noChangeArrowheads="1"/>
                  </p:cNvSpPr>
                  <p:nvPr/>
                </p:nvSpPr>
                <p:spPr bwMode="auto">
                  <a:xfrm>
                    <a:off x="3266" y="2897"/>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58" name="Rectangle 81"/>
                  <p:cNvSpPr>
                    <a:spLocks noChangeArrowheads="1"/>
                  </p:cNvSpPr>
                  <p:nvPr/>
                </p:nvSpPr>
                <p:spPr bwMode="auto">
                  <a:xfrm>
                    <a:off x="1710" y="3039"/>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59" name="Rectangle 82"/>
                  <p:cNvSpPr>
                    <a:spLocks noChangeArrowheads="1"/>
                  </p:cNvSpPr>
                  <p:nvPr/>
                </p:nvSpPr>
                <p:spPr bwMode="auto">
                  <a:xfrm>
                    <a:off x="1851" y="3039"/>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60" name="Rectangle 83"/>
                  <p:cNvSpPr>
                    <a:spLocks noChangeArrowheads="1"/>
                  </p:cNvSpPr>
                  <p:nvPr/>
                </p:nvSpPr>
                <p:spPr bwMode="auto">
                  <a:xfrm>
                    <a:off x="1710" y="3180"/>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61" name="Rectangle 84"/>
                  <p:cNvSpPr>
                    <a:spLocks noChangeArrowheads="1"/>
                  </p:cNvSpPr>
                  <p:nvPr/>
                </p:nvSpPr>
                <p:spPr bwMode="auto">
                  <a:xfrm>
                    <a:off x="1851" y="3180"/>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62" name="Rectangle 85"/>
                  <p:cNvSpPr>
                    <a:spLocks noChangeArrowheads="1"/>
                  </p:cNvSpPr>
                  <p:nvPr/>
                </p:nvSpPr>
                <p:spPr bwMode="auto">
                  <a:xfrm>
                    <a:off x="1710" y="3322"/>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63" name="Rectangle 86"/>
                  <p:cNvSpPr>
                    <a:spLocks noChangeArrowheads="1"/>
                  </p:cNvSpPr>
                  <p:nvPr/>
                </p:nvSpPr>
                <p:spPr bwMode="auto">
                  <a:xfrm>
                    <a:off x="1851" y="3322"/>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64" name="Rectangle 87"/>
                  <p:cNvSpPr>
                    <a:spLocks noChangeArrowheads="1"/>
                  </p:cNvSpPr>
                  <p:nvPr/>
                </p:nvSpPr>
                <p:spPr bwMode="auto">
                  <a:xfrm>
                    <a:off x="1710" y="3463"/>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65" name="Rectangle 88"/>
                  <p:cNvSpPr>
                    <a:spLocks noChangeArrowheads="1"/>
                  </p:cNvSpPr>
                  <p:nvPr/>
                </p:nvSpPr>
                <p:spPr bwMode="auto">
                  <a:xfrm>
                    <a:off x="1851" y="3463"/>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66" name="Rectangle 89"/>
                  <p:cNvSpPr>
                    <a:spLocks noChangeArrowheads="1"/>
                  </p:cNvSpPr>
                  <p:nvPr/>
                </p:nvSpPr>
                <p:spPr bwMode="auto">
                  <a:xfrm>
                    <a:off x="1710" y="2897"/>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67" name="Rectangle 90"/>
                  <p:cNvSpPr>
                    <a:spLocks noChangeArrowheads="1"/>
                  </p:cNvSpPr>
                  <p:nvPr/>
                </p:nvSpPr>
                <p:spPr bwMode="auto">
                  <a:xfrm>
                    <a:off x="1851" y="2897"/>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68" name="Rectangle 91"/>
                  <p:cNvSpPr>
                    <a:spLocks noChangeArrowheads="1"/>
                  </p:cNvSpPr>
                  <p:nvPr/>
                </p:nvSpPr>
                <p:spPr bwMode="auto">
                  <a:xfrm>
                    <a:off x="1993" y="233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69" name="Rectangle 92"/>
                  <p:cNvSpPr>
                    <a:spLocks noChangeArrowheads="1"/>
                  </p:cNvSpPr>
                  <p:nvPr/>
                </p:nvSpPr>
                <p:spPr bwMode="auto">
                  <a:xfrm>
                    <a:off x="2134" y="233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70" name="Rectangle 93"/>
                  <p:cNvSpPr>
                    <a:spLocks noChangeArrowheads="1"/>
                  </p:cNvSpPr>
                  <p:nvPr/>
                </p:nvSpPr>
                <p:spPr bwMode="auto">
                  <a:xfrm>
                    <a:off x="2276" y="233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71" name="Rectangle 94"/>
                  <p:cNvSpPr>
                    <a:spLocks noChangeArrowheads="1"/>
                  </p:cNvSpPr>
                  <p:nvPr/>
                </p:nvSpPr>
                <p:spPr bwMode="auto">
                  <a:xfrm>
                    <a:off x="1993" y="247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72" name="Rectangle 95"/>
                  <p:cNvSpPr>
                    <a:spLocks noChangeArrowheads="1"/>
                  </p:cNvSpPr>
                  <p:nvPr/>
                </p:nvSpPr>
                <p:spPr bwMode="auto">
                  <a:xfrm>
                    <a:off x="2134" y="247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73" name="Rectangle 96"/>
                  <p:cNvSpPr>
                    <a:spLocks noChangeArrowheads="1"/>
                  </p:cNvSpPr>
                  <p:nvPr/>
                </p:nvSpPr>
                <p:spPr bwMode="auto">
                  <a:xfrm>
                    <a:off x="2276" y="247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74" name="Rectangle 97"/>
                  <p:cNvSpPr>
                    <a:spLocks noChangeArrowheads="1"/>
                  </p:cNvSpPr>
                  <p:nvPr/>
                </p:nvSpPr>
                <p:spPr bwMode="auto">
                  <a:xfrm>
                    <a:off x="1993" y="261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75" name="Rectangle 98"/>
                  <p:cNvSpPr>
                    <a:spLocks noChangeArrowheads="1"/>
                  </p:cNvSpPr>
                  <p:nvPr/>
                </p:nvSpPr>
                <p:spPr bwMode="auto">
                  <a:xfrm>
                    <a:off x="2134" y="261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76" name="Rectangle 99"/>
                  <p:cNvSpPr>
                    <a:spLocks noChangeArrowheads="1"/>
                  </p:cNvSpPr>
                  <p:nvPr/>
                </p:nvSpPr>
                <p:spPr bwMode="auto">
                  <a:xfrm>
                    <a:off x="2276" y="261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77" name="Rectangle 100"/>
                  <p:cNvSpPr>
                    <a:spLocks noChangeArrowheads="1"/>
                  </p:cNvSpPr>
                  <p:nvPr/>
                </p:nvSpPr>
                <p:spPr bwMode="auto">
                  <a:xfrm>
                    <a:off x="1993" y="2756"/>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78" name="Rectangle 101"/>
                  <p:cNvSpPr>
                    <a:spLocks noChangeArrowheads="1"/>
                  </p:cNvSpPr>
                  <p:nvPr/>
                </p:nvSpPr>
                <p:spPr bwMode="auto">
                  <a:xfrm>
                    <a:off x="2134" y="2756"/>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79" name="Rectangle 102"/>
                  <p:cNvSpPr>
                    <a:spLocks noChangeArrowheads="1"/>
                  </p:cNvSpPr>
                  <p:nvPr/>
                </p:nvSpPr>
                <p:spPr bwMode="auto">
                  <a:xfrm>
                    <a:off x="2276" y="2756"/>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80" name="Rectangle 103"/>
                  <p:cNvSpPr>
                    <a:spLocks noChangeArrowheads="1"/>
                  </p:cNvSpPr>
                  <p:nvPr/>
                </p:nvSpPr>
                <p:spPr bwMode="auto">
                  <a:xfrm>
                    <a:off x="2417" y="233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81" name="Rectangle 104"/>
                  <p:cNvSpPr>
                    <a:spLocks noChangeArrowheads="1"/>
                  </p:cNvSpPr>
                  <p:nvPr/>
                </p:nvSpPr>
                <p:spPr bwMode="auto">
                  <a:xfrm>
                    <a:off x="2417" y="247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82" name="Rectangle 105"/>
                  <p:cNvSpPr>
                    <a:spLocks noChangeArrowheads="1"/>
                  </p:cNvSpPr>
                  <p:nvPr/>
                </p:nvSpPr>
                <p:spPr bwMode="auto">
                  <a:xfrm>
                    <a:off x="2417" y="261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83" name="Rectangle 106"/>
                  <p:cNvSpPr>
                    <a:spLocks noChangeArrowheads="1"/>
                  </p:cNvSpPr>
                  <p:nvPr/>
                </p:nvSpPr>
                <p:spPr bwMode="auto">
                  <a:xfrm>
                    <a:off x="2417" y="2756"/>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84" name="Rectangle 107"/>
                  <p:cNvSpPr>
                    <a:spLocks noChangeArrowheads="1"/>
                  </p:cNvSpPr>
                  <p:nvPr/>
                </p:nvSpPr>
                <p:spPr bwMode="auto">
                  <a:xfrm>
                    <a:off x="2559" y="233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85" name="Rectangle 108"/>
                  <p:cNvSpPr>
                    <a:spLocks noChangeArrowheads="1"/>
                  </p:cNvSpPr>
                  <p:nvPr/>
                </p:nvSpPr>
                <p:spPr bwMode="auto">
                  <a:xfrm>
                    <a:off x="2559" y="247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86" name="Rectangle 109"/>
                  <p:cNvSpPr>
                    <a:spLocks noChangeArrowheads="1"/>
                  </p:cNvSpPr>
                  <p:nvPr/>
                </p:nvSpPr>
                <p:spPr bwMode="auto">
                  <a:xfrm>
                    <a:off x="2559" y="261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87" name="Rectangle 110"/>
                  <p:cNvSpPr>
                    <a:spLocks noChangeArrowheads="1"/>
                  </p:cNvSpPr>
                  <p:nvPr/>
                </p:nvSpPr>
                <p:spPr bwMode="auto">
                  <a:xfrm>
                    <a:off x="2559" y="2756"/>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88" name="Rectangle 111"/>
                  <p:cNvSpPr>
                    <a:spLocks noChangeArrowheads="1"/>
                  </p:cNvSpPr>
                  <p:nvPr/>
                </p:nvSpPr>
                <p:spPr bwMode="auto">
                  <a:xfrm>
                    <a:off x="1993" y="219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89" name="Rectangle 112"/>
                  <p:cNvSpPr>
                    <a:spLocks noChangeArrowheads="1"/>
                  </p:cNvSpPr>
                  <p:nvPr/>
                </p:nvSpPr>
                <p:spPr bwMode="auto">
                  <a:xfrm>
                    <a:off x="2134" y="219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90" name="Rectangle 113"/>
                  <p:cNvSpPr>
                    <a:spLocks noChangeArrowheads="1"/>
                  </p:cNvSpPr>
                  <p:nvPr/>
                </p:nvSpPr>
                <p:spPr bwMode="auto">
                  <a:xfrm>
                    <a:off x="2276" y="219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91" name="Rectangle 114"/>
                  <p:cNvSpPr>
                    <a:spLocks noChangeArrowheads="1"/>
                  </p:cNvSpPr>
                  <p:nvPr/>
                </p:nvSpPr>
                <p:spPr bwMode="auto">
                  <a:xfrm>
                    <a:off x="2417" y="219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92" name="Rectangle 115"/>
                  <p:cNvSpPr>
                    <a:spLocks noChangeArrowheads="1"/>
                  </p:cNvSpPr>
                  <p:nvPr/>
                </p:nvSpPr>
                <p:spPr bwMode="auto">
                  <a:xfrm>
                    <a:off x="2559" y="219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93" name="Rectangle 116"/>
                  <p:cNvSpPr>
                    <a:spLocks noChangeArrowheads="1"/>
                  </p:cNvSpPr>
                  <p:nvPr/>
                </p:nvSpPr>
                <p:spPr bwMode="auto">
                  <a:xfrm>
                    <a:off x="2700" y="233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94" name="Rectangle 117"/>
                  <p:cNvSpPr>
                    <a:spLocks noChangeArrowheads="1"/>
                  </p:cNvSpPr>
                  <p:nvPr/>
                </p:nvSpPr>
                <p:spPr bwMode="auto">
                  <a:xfrm>
                    <a:off x="2842" y="233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295" name="Rectangle 118"/>
                  <p:cNvSpPr>
                    <a:spLocks noChangeArrowheads="1"/>
                  </p:cNvSpPr>
                  <p:nvPr/>
                </p:nvSpPr>
                <p:spPr bwMode="auto">
                  <a:xfrm>
                    <a:off x="2983" y="233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296" name="Rectangle 119"/>
                  <p:cNvSpPr>
                    <a:spLocks noChangeArrowheads="1"/>
                  </p:cNvSpPr>
                  <p:nvPr/>
                </p:nvSpPr>
                <p:spPr bwMode="auto">
                  <a:xfrm>
                    <a:off x="2700" y="247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97" name="Rectangle 120"/>
                  <p:cNvSpPr>
                    <a:spLocks noChangeArrowheads="1"/>
                  </p:cNvSpPr>
                  <p:nvPr/>
                </p:nvSpPr>
                <p:spPr bwMode="auto">
                  <a:xfrm>
                    <a:off x="2842" y="247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298" name="Rectangle 121"/>
                  <p:cNvSpPr>
                    <a:spLocks noChangeArrowheads="1"/>
                  </p:cNvSpPr>
                  <p:nvPr/>
                </p:nvSpPr>
                <p:spPr bwMode="auto">
                  <a:xfrm>
                    <a:off x="2983" y="247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299" name="Rectangle 122"/>
                  <p:cNvSpPr>
                    <a:spLocks noChangeArrowheads="1"/>
                  </p:cNvSpPr>
                  <p:nvPr/>
                </p:nvSpPr>
                <p:spPr bwMode="auto">
                  <a:xfrm>
                    <a:off x="2700" y="261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00" name="Rectangle 123"/>
                  <p:cNvSpPr>
                    <a:spLocks noChangeArrowheads="1"/>
                  </p:cNvSpPr>
                  <p:nvPr/>
                </p:nvSpPr>
                <p:spPr bwMode="auto">
                  <a:xfrm>
                    <a:off x="2842" y="261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01" name="Rectangle 124"/>
                  <p:cNvSpPr>
                    <a:spLocks noChangeArrowheads="1"/>
                  </p:cNvSpPr>
                  <p:nvPr/>
                </p:nvSpPr>
                <p:spPr bwMode="auto">
                  <a:xfrm>
                    <a:off x="2983" y="261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02" name="Rectangle 125"/>
                  <p:cNvSpPr>
                    <a:spLocks noChangeArrowheads="1"/>
                  </p:cNvSpPr>
                  <p:nvPr/>
                </p:nvSpPr>
                <p:spPr bwMode="auto">
                  <a:xfrm>
                    <a:off x="2700" y="2756"/>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03" name="Rectangle 126"/>
                  <p:cNvSpPr>
                    <a:spLocks noChangeArrowheads="1"/>
                  </p:cNvSpPr>
                  <p:nvPr/>
                </p:nvSpPr>
                <p:spPr bwMode="auto">
                  <a:xfrm>
                    <a:off x="2842" y="2756"/>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04" name="Rectangle 127"/>
                  <p:cNvSpPr>
                    <a:spLocks noChangeArrowheads="1"/>
                  </p:cNvSpPr>
                  <p:nvPr/>
                </p:nvSpPr>
                <p:spPr bwMode="auto">
                  <a:xfrm>
                    <a:off x="2983" y="2756"/>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05" name="Rectangle 128"/>
                  <p:cNvSpPr>
                    <a:spLocks noChangeArrowheads="1"/>
                  </p:cNvSpPr>
                  <p:nvPr/>
                </p:nvSpPr>
                <p:spPr bwMode="auto">
                  <a:xfrm>
                    <a:off x="3125" y="233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06" name="Rectangle 129"/>
                  <p:cNvSpPr>
                    <a:spLocks noChangeArrowheads="1"/>
                  </p:cNvSpPr>
                  <p:nvPr/>
                </p:nvSpPr>
                <p:spPr bwMode="auto">
                  <a:xfrm>
                    <a:off x="3125" y="247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07" name="Rectangle 130"/>
                  <p:cNvSpPr>
                    <a:spLocks noChangeArrowheads="1"/>
                  </p:cNvSpPr>
                  <p:nvPr/>
                </p:nvSpPr>
                <p:spPr bwMode="auto">
                  <a:xfrm>
                    <a:off x="3125" y="261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08" name="Rectangle 131"/>
                  <p:cNvSpPr>
                    <a:spLocks noChangeArrowheads="1"/>
                  </p:cNvSpPr>
                  <p:nvPr/>
                </p:nvSpPr>
                <p:spPr bwMode="auto">
                  <a:xfrm>
                    <a:off x="3125" y="2756"/>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09" name="Rectangle 132"/>
                  <p:cNvSpPr>
                    <a:spLocks noChangeArrowheads="1"/>
                  </p:cNvSpPr>
                  <p:nvPr/>
                </p:nvSpPr>
                <p:spPr bwMode="auto">
                  <a:xfrm>
                    <a:off x="3266" y="233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10" name="Rectangle 133"/>
                  <p:cNvSpPr>
                    <a:spLocks noChangeArrowheads="1"/>
                  </p:cNvSpPr>
                  <p:nvPr/>
                </p:nvSpPr>
                <p:spPr bwMode="auto">
                  <a:xfrm>
                    <a:off x="3266" y="247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11" name="Rectangle 134"/>
                  <p:cNvSpPr>
                    <a:spLocks noChangeArrowheads="1"/>
                  </p:cNvSpPr>
                  <p:nvPr/>
                </p:nvSpPr>
                <p:spPr bwMode="auto">
                  <a:xfrm>
                    <a:off x="3266" y="261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12" name="Rectangle 135"/>
                  <p:cNvSpPr>
                    <a:spLocks noChangeArrowheads="1"/>
                  </p:cNvSpPr>
                  <p:nvPr/>
                </p:nvSpPr>
                <p:spPr bwMode="auto">
                  <a:xfrm>
                    <a:off x="3266" y="2756"/>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13" name="Rectangle 136"/>
                  <p:cNvSpPr>
                    <a:spLocks noChangeArrowheads="1"/>
                  </p:cNvSpPr>
                  <p:nvPr/>
                </p:nvSpPr>
                <p:spPr bwMode="auto">
                  <a:xfrm>
                    <a:off x="2700" y="219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14" name="Rectangle 137"/>
                  <p:cNvSpPr>
                    <a:spLocks noChangeArrowheads="1"/>
                  </p:cNvSpPr>
                  <p:nvPr/>
                </p:nvSpPr>
                <p:spPr bwMode="auto">
                  <a:xfrm>
                    <a:off x="2842" y="219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15" name="Rectangle 138"/>
                  <p:cNvSpPr>
                    <a:spLocks noChangeArrowheads="1"/>
                  </p:cNvSpPr>
                  <p:nvPr/>
                </p:nvSpPr>
                <p:spPr bwMode="auto">
                  <a:xfrm>
                    <a:off x="2983" y="219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16" name="Rectangle 139"/>
                  <p:cNvSpPr>
                    <a:spLocks noChangeArrowheads="1"/>
                  </p:cNvSpPr>
                  <p:nvPr/>
                </p:nvSpPr>
                <p:spPr bwMode="auto">
                  <a:xfrm>
                    <a:off x="3125" y="219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17" name="Rectangle 140"/>
                  <p:cNvSpPr>
                    <a:spLocks noChangeArrowheads="1"/>
                  </p:cNvSpPr>
                  <p:nvPr/>
                </p:nvSpPr>
                <p:spPr bwMode="auto">
                  <a:xfrm>
                    <a:off x="3266" y="219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18" name="Rectangle 141"/>
                  <p:cNvSpPr>
                    <a:spLocks noChangeArrowheads="1"/>
                  </p:cNvSpPr>
                  <p:nvPr/>
                </p:nvSpPr>
                <p:spPr bwMode="auto">
                  <a:xfrm>
                    <a:off x="1710" y="233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19" name="Rectangle 142"/>
                  <p:cNvSpPr>
                    <a:spLocks noChangeArrowheads="1"/>
                  </p:cNvSpPr>
                  <p:nvPr/>
                </p:nvSpPr>
                <p:spPr bwMode="auto">
                  <a:xfrm>
                    <a:off x="1851" y="233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20" name="Rectangle 143"/>
                  <p:cNvSpPr>
                    <a:spLocks noChangeArrowheads="1"/>
                  </p:cNvSpPr>
                  <p:nvPr/>
                </p:nvSpPr>
                <p:spPr bwMode="auto">
                  <a:xfrm>
                    <a:off x="1710" y="247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21" name="Rectangle 144"/>
                  <p:cNvSpPr>
                    <a:spLocks noChangeArrowheads="1"/>
                  </p:cNvSpPr>
                  <p:nvPr/>
                </p:nvSpPr>
                <p:spPr bwMode="auto">
                  <a:xfrm>
                    <a:off x="1851" y="247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22" name="Rectangle 145"/>
                  <p:cNvSpPr>
                    <a:spLocks noChangeArrowheads="1"/>
                  </p:cNvSpPr>
                  <p:nvPr/>
                </p:nvSpPr>
                <p:spPr bwMode="auto">
                  <a:xfrm>
                    <a:off x="1710" y="261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23" name="Rectangle 146"/>
                  <p:cNvSpPr>
                    <a:spLocks noChangeArrowheads="1"/>
                  </p:cNvSpPr>
                  <p:nvPr/>
                </p:nvSpPr>
                <p:spPr bwMode="auto">
                  <a:xfrm>
                    <a:off x="1851" y="261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24" name="Rectangle 147"/>
                  <p:cNvSpPr>
                    <a:spLocks noChangeArrowheads="1"/>
                  </p:cNvSpPr>
                  <p:nvPr/>
                </p:nvSpPr>
                <p:spPr bwMode="auto">
                  <a:xfrm>
                    <a:off x="1710" y="2756"/>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25" name="Rectangle 148"/>
                  <p:cNvSpPr>
                    <a:spLocks noChangeArrowheads="1"/>
                  </p:cNvSpPr>
                  <p:nvPr/>
                </p:nvSpPr>
                <p:spPr bwMode="auto">
                  <a:xfrm>
                    <a:off x="1851" y="2756"/>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26" name="Rectangle 149"/>
                  <p:cNvSpPr>
                    <a:spLocks noChangeArrowheads="1"/>
                  </p:cNvSpPr>
                  <p:nvPr/>
                </p:nvSpPr>
                <p:spPr bwMode="auto">
                  <a:xfrm>
                    <a:off x="1710" y="219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27" name="Rectangle 150"/>
                  <p:cNvSpPr>
                    <a:spLocks noChangeArrowheads="1"/>
                  </p:cNvSpPr>
                  <p:nvPr/>
                </p:nvSpPr>
                <p:spPr bwMode="auto">
                  <a:xfrm>
                    <a:off x="1851" y="219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28" name="Rectangle 151"/>
                  <p:cNvSpPr>
                    <a:spLocks noChangeArrowheads="1"/>
                  </p:cNvSpPr>
                  <p:nvPr/>
                </p:nvSpPr>
                <p:spPr bwMode="auto">
                  <a:xfrm>
                    <a:off x="1993" y="3605"/>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29" name="Rectangle 152"/>
                  <p:cNvSpPr>
                    <a:spLocks noChangeArrowheads="1"/>
                  </p:cNvSpPr>
                  <p:nvPr/>
                </p:nvSpPr>
                <p:spPr bwMode="auto">
                  <a:xfrm>
                    <a:off x="2134" y="3605"/>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30" name="Rectangle 153"/>
                  <p:cNvSpPr>
                    <a:spLocks noChangeArrowheads="1"/>
                  </p:cNvSpPr>
                  <p:nvPr/>
                </p:nvSpPr>
                <p:spPr bwMode="auto">
                  <a:xfrm>
                    <a:off x="2276" y="3605"/>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31" name="Rectangle 154"/>
                  <p:cNvSpPr>
                    <a:spLocks noChangeArrowheads="1"/>
                  </p:cNvSpPr>
                  <p:nvPr/>
                </p:nvSpPr>
                <p:spPr bwMode="auto">
                  <a:xfrm>
                    <a:off x="1993" y="3746"/>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32" name="Rectangle 155"/>
                  <p:cNvSpPr>
                    <a:spLocks noChangeArrowheads="1"/>
                  </p:cNvSpPr>
                  <p:nvPr/>
                </p:nvSpPr>
                <p:spPr bwMode="auto">
                  <a:xfrm>
                    <a:off x="2134" y="3746"/>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33" name="Rectangle 156"/>
                  <p:cNvSpPr>
                    <a:spLocks noChangeArrowheads="1"/>
                  </p:cNvSpPr>
                  <p:nvPr/>
                </p:nvSpPr>
                <p:spPr bwMode="auto">
                  <a:xfrm>
                    <a:off x="2276" y="3746"/>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34" name="Rectangle 157"/>
                  <p:cNvSpPr>
                    <a:spLocks noChangeArrowheads="1"/>
                  </p:cNvSpPr>
                  <p:nvPr/>
                </p:nvSpPr>
                <p:spPr bwMode="auto">
                  <a:xfrm>
                    <a:off x="2417" y="3605"/>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35" name="Rectangle 158"/>
                  <p:cNvSpPr>
                    <a:spLocks noChangeArrowheads="1"/>
                  </p:cNvSpPr>
                  <p:nvPr/>
                </p:nvSpPr>
                <p:spPr bwMode="auto">
                  <a:xfrm>
                    <a:off x="2417" y="3746"/>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36" name="Rectangle 159"/>
                  <p:cNvSpPr>
                    <a:spLocks noChangeArrowheads="1"/>
                  </p:cNvSpPr>
                  <p:nvPr/>
                </p:nvSpPr>
                <p:spPr bwMode="auto">
                  <a:xfrm>
                    <a:off x="2559" y="3605"/>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37" name="Rectangle 160"/>
                  <p:cNvSpPr>
                    <a:spLocks noChangeArrowheads="1"/>
                  </p:cNvSpPr>
                  <p:nvPr/>
                </p:nvSpPr>
                <p:spPr bwMode="auto">
                  <a:xfrm>
                    <a:off x="2559" y="3746"/>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38" name="Rectangle 161"/>
                  <p:cNvSpPr>
                    <a:spLocks noChangeArrowheads="1"/>
                  </p:cNvSpPr>
                  <p:nvPr/>
                </p:nvSpPr>
                <p:spPr bwMode="auto">
                  <a:xfrm>
                    <a:off x="2700" y="3605"/>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39" name="Rectangle 162"/>
                  <p:cNvSpPr>
                    <a:spLocks noChangeArrowheads="1"/>
                  </p:cNvSpPr>
                  <p:nvPr/>
                </p:nvSpPr>
                <p:spPr bwMode="auto">
                  <a:xfrm>
                    <a:off x="2842" y="3605"/>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40" name="Rectangle 163"/>
                  <p:cNvSpPr>
                    <a:spLocks noChangeArrowheads="1"/>
                  </p:cNvSpPr>
                  <p:nvPr/>
                </p:nvSpPr>
                <p:spPr bwMode="auto">
                  <a:xfrm>
                    <a:off x="2983" y="3605"/>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41" name="Rectangle 164"/>
                  <p:cNvSpPr>
                    <a:spLocks noChangeArrowheads="1"/>
                  </p:cNvSpPr>
                  <p:nvPr/>
                </p:nvSpPr>
                <p:spPr bwMode="auto">
                  <a:xfrm>
                    <a:off x="2700" y="3746"/>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42" name="Rectangle 165"/>
                  <p:cNvSpPr>
                    <a:spLocks noChangeArrowheads="1"/>
                  </p:cNvSpPr>
                  <p:nvPr/>
                </p:nvSpPr>
                <p:spPr bwMode="auto">
                  <a:xfrm>
                    <a:off x="2842" y="3746"/>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43" name="Rectangle 166"/>
                  <p:cNvSpPr>
                    <a:spLocks noChangeArrowheads="1"/>
                  </p:cNvSpPr>
                  <p:nvPr/>
                </p:nvSpPr>
                <p:spPr bwMode="auto">
                  <a:xfrm>
                    <a:off x="2983" y="3746"/>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44" name="Rectangle 167"/>
                  <p:cNvSpPr>
                    <a:spLocks noChangeArrowheads="1"/>
                  </p:cNvSpPr>
                  <p:nvPr/>
                </p:nvSpPr>
                <p:spPr bwMode="auto">
                  <a:xfrm>
                    <a:off x="3125" y="3605"/>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45" name="Rectangle 168"/>
                  <p:cNvSpPr>
                    <a:spLocks noChangeArrowheads="1"/>
                  </p:cNvSpPr>
                  <p:nvPr/>
                </p:nvSpPr>
                <p:spPr bwMode="auto">
                  <a:xfrm>
                    <a:off x="3125" y="3746"/>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46" name="Rectangle 169"/>
                  <p:cNvSpPr>
                    <a:spLocks noChangeArrowheads="1"/>
                  </p:cNvSpPr>
                  <p:nvPr/>
                </p:nvSpPr>
                <p:spPr bwMode="auto">
                  <a:xfrm>
                    <a:off x="3266" y="3605"/>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47" name="Rectangle 170"/>
                  <p:cNvSpPr>
                    <a:spLocks noChangeArrowheads="1"/>
                  </p:cNvSpPr>
                  <p:nvPr/>
                </p:nvSpPr>
                <p:spPr bwMode="auto">
                  <a:xfrm>
                    <a:off x="3266" y="3746"/>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48" name="Rectangle 171"/>
                  <p:cNvSpPr>
                    <a:spLocks noChangeArrowheads="1"/>
                  </p:cNvSpPr>
                  <p:nvPr/>
                </p:nvSpPr>
                <p:spPr bwMode="auto">
                  <a:xfrm>
                    <a:off x="1710" y="3605"/>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49" name="Rectangle 172"/>
                  <p:cNvSpPr>
                    <a:spLocks noChangeArrowheads="1"/>
                  </p:cNvSpPr>
                  <p:nvPr/>
                </p:nvSpPr>
                <p:spPr bwMode="auto">
                  <a:xfrm>
                    <a:off x="1851" y="3605"/>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50" name="Rectangle 173"/>
                  <p:cNvSpPr>
                    <a:spLocks noChangeArrowheads="1"/>
                  </p:cNvSpPr>
                  <p:nvPr/>
                </p:nvSpPr>
                <p:spPr bwMode="auto">
                  <a:xfrm>
                    <a:off x="1710" y="3746"/>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51" name="Rectangle 174"/>
                  <p:cNvSpPr>
                    <a:spLocks noChangeArrowheads="1"/>
                  </p:cNvSpPr>
                  <p:nvPr/>
                </p:nvSpPr>
                <p:spPr bwMode="auto">
                  <a:xfrm>
                    <a:off x="1851" y="3746"/>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52" name="Rectangle 177"/>
                  <p:cNvSpPr>
                    <a:spLocks noChangeArrowheads="1"/>
                  </p:cNvSpPr>
                  <p:nvPr/>
                </p:nvSpPr>
                <p:spPr bwMode="auto">
                  <a:xfrm>
                    <a:off x="1285" y="162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53" name="Rectangle 178"/>
                  <p:cNvSpPr>
                    <a:spLocks noChangeArrowheads="1"/>
                  </p:cNvSpPr>
                  <p:nvPr/>
                </p:nvSpPr>
                <p:spPr bwMode="auto">
                  <a:xfrm>
                    <a:off x="1427" y="162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54" name="Rectangle 179"/>
                  <p:cNvSpPr>
                    <a:spLocks noChangeArrowheads="1"/>
                  </p:cNvSpPr>
                  <p:nvPr/>
                </p:nvSpPr>
                <p:spPr bwMode="auto">
                  <a:xfrm>
                    <a:off x="1568" y="162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55" name="Rectangle 180"/>
                  <p:cNvSpPr>
                    <a:spLocks noChangeArrowheads="1"/>
                  </p:cNvSpPr>
                  <p:nvPr/>
                </p:nvSpPr>
                <p:spPr bwMode="auto">
                  <a:xfrm>
                    <a:off x="1285" y="176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56" name="Rectangle 181"/>
                  <p:cNvSpPr>
                    <a:spLocks noChangeArrowheads="1"/>
                  </p:cNvSpPr>
                  <p:nvPr/>
                </p:nvSpPr>
                <p:spPr bwMode="auto">
                  <a:xfrm>
                    <a:off x="1427" y="176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57" name="Rectangle 182"/>
                  <p:cNvSpPr>
                    <a:spLocks noChangeArrowheads="1"/>
                  </p:cNvSpPr>
                  <p:nvPr/>
                </p:nvSpPr>
                <p:spPr bwMode="auto">
                  <a:xfrm>
                    <a:off x="1568" y="176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58" name="Rectangle 183"/>
                  <p:cNvSpPr>
                    <a:spLocks noChangeArrowheads="1"/>
                  </p:cNvSpPr>
                  <p:nvPr/>
                </p:nvSpPr>
                <p:spPr bwMode="auto">
                  <a:xfrm>
                    <a:off x="1285" y="190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59" name="Rectangle 184"/>
                  <p:cNvSpPr>
                    <a:spLocks noChangeArrowheads="1"/>
                  </p:cNvSpPr>
                  <p:nvPr/>
                </p:nvSpPr>
                <p:spPr bwMode="auto">
                  <a:xfrm>
                    <a:off x="1427" y="190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60" name="Rectangle 185"/>
                  <p:cNvSpPr>
                    <a:spLocks noChangeArrowheads="1"/>
                  </p:cNvSpPr>
                  <p:nvPr/>
                </p:nvSpPr>
                <p:spPr bwMode="auto">
                  <a:xfrm>
                    <a:off x="1568" y="190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61" name="Rectangle 186"/>
                  <p:cNvSpPr>
                    <a:spLocks noChangeArrowheads="1"/>
                  </p:cNvSpPr>
                  <p:nvPr/>
                </p:nvSpPr>
                <p:spPr bwMode="auto">
                  <a:xfrm>
                    <a:off x="1285" y="204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62" name="Rectangle 187"/>
                  <p:cNvSpPr>
                    <a:spLocks noChangeArrowheads="1"/>
                  </p:cNvSpPr>
                  <p:nvPr/>
                </p:nvSpPr>
                <p:spPr bwMode="auto">
                  <a:xfrm>
                    <a:off x="1427" y="204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63" name="Rectangle 188"/>
                  <p:cNvSpPr>
                    <a:spLocks noChangeArrowheads="1"/>
                  </p:cNvSpPr>
                  <p:nvPr/>
                </p:nvSpPr>
                <p:spPr bwMode="auto">
                  <a:xfrm>
                    <a:off x="1568" y="204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64" name="Rectangle 189"/>
                  <p:cNvSpPr>
                    <a:spLocks noChangeArrowheads="1"/>
                  </p:cNvSpPr>
                  <p:nvPr/>
                </p:nvSpPr>
                <p:spPr bwMode="auto">
                  <a:xfrm>
                    <a:off x="1285" y="1478"/>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65" name="Rectangle 190"/>
                  <p:cNvSpPr>
                    <a:spLocks noChangeArrowheads="1"/>
                  </p:cNvSpPr>
                  <p:nvPr/>
                </p:nvSpPr>
                <p:spPr bwMode="auto">
                  <a:xfrm>
                    <a:off x="1427" y="1478"/>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66" name="Rectangle 191"/>
                  <p:cNvSpPr>
                    <a:spLocks noChangeArrowheads="1"/>
                  </p:cNvSpPr>
                  <p:nvPr/>
                </p:nvSpPr>
                <p:spPr bwMode="auto">
                  <a:xfrm>
                    <a:off x="1568" y="1478"/>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67" name="Rectangle 192"/>
                  <p:cNvSpPr>
                    <a:spLocks noChangeArrowheads="1"/>
                  </p:cNvSpPr>
                  <p:nvPr/>
                </p:nvSpPr>
                <p:spPr bwMode="auto">
                  <a:xfrm>
                    <a:off x="1002" y="1620"/>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68" name="Rectangle 193"/>
                  <p:cNvSpPr>
                    <a:spLocks noChangeArrowheads="1"/>
                  </p:cNvSpPr>
                  <p:nvPr/>
                </p:nvSpPr>
                <p:spPr bwMode="auto">
                  <a:xfrm>
                    <a:off x="1144" y="1620"/>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69" name="Rectangle 194"/>
                  <p:cNvSpPr>
                    <a:spLocks noChangeArrowheads="1"/>
                  </p:cNvSpPr>
                  <p:nvPr/>
                </p:nvSpPr>
                <p:spPr bwMode="auto">
                  <a:xfrm>
                    <a:off x="1002" y="1761"/>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70" name="Rectangle 195"/>
                  <p:cNvSpPr>
                    <a:spLocks noChangeArrowheads="1"/>
                  </p:cNvSpPr>
                  <p:nvPr/>
                </p:nvSpPr>
                <p:spPr bwMode="auto">
                  <a:xfrm>
                    <a:off x="1144" y="1761"/>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71" name="Rectangle 196"/>
                  <p:cNvSpPr>
                    <a:spLocks noChangeArrowheads="1"/>
                  </p:cNvSpPr>
                  <p:nvPr/>
                </p:nvSpPr>
                <p:spPr bwMode="auto">
                  <a:xfrm>
                    <a:off x="1002" y="1903"/>
                    <a:ext cx="142" cy="141"/>
                  </a:xfrm>
                  <a:prstGeom prst="rect">
                    <a:avLst/>
                  </a:prstGeom>
                  <a:noFill/>
                  <a:ln w="9525">
                    <a:solidFill>
                      <a:schemeClr val="tx1"/>
                    </a:solidFill>
                    <a:miter lim="800000"/>
                    <a:headEnd/>
                    <a:tailEnd/>
                  </a:ln>
                </p:spPr>
                <p:txBody>
                  <a:bodyPr wrap="none" anchor="ctr"/>
                  <a:lstStyle/>
                  <a:p>
                    <a:pPr algn="l" rtl="0"/>
                    <a:endParaRPr lang="ar-AE"/>
                  </a:p>
                </p:txBody>
              </p:sp>
              <p:sp>
                <p:nvSpPr>
                  <p:cNvPr id="8372" name="Rectangle 197"/>
                  <p:cNvSpPr>
                    <a:spLocks noChangeArrowheads="1"/>
                  </p:cNvSpPr>
                  <p:nvPr/>
                </p:nvSpPr>
                <p:spPr bwMode="auto">
                  <a:xfrm>
                    <a:off x="1144" y="1903"/>
                    <a:ext cx="141" cy="141"/>
                  </a:xfrm>
                  <a:prstGeom prst="rect">
                    <a:avLst/>
                  </a:prstGeom>
                  <a:noFill/>
                  <a:ln w="9525">
                    <a:solidFill>
                      <a:schemeClr val="tx1"/>
                    </a:solidFill>
                    <a:miter lim="800000"/>
                    <a:headEnd/>
                    <a:tailEnd/>
                  </a:ln>
                </p:spPr>
                <p:txBody>
                  <a:bodyPr wrap="none" anchor="ctr"/>
                  <a:lstStyle/>
                  <a:p>
                    <a:pPr algn="l" rtl="0"/>
                    <a:endParaRPr lang="ar-AE"/>
                  </a:p>
                </p:txBody>
              </p:sp>
              <p:sp>
                <p:nvSpPr>
                  <p:cNvPr id="8373" name="Rectangle 198"/>
                  <p:cNvSpPr>
                    <a:spLocks noChangeArrowheads="1"/>
                  </p:cNvSpPr>
                  <p:nvPr/>
                </p:nvSpPr>
                <p:spPr bwMode="auto">
                  <a:xfrm>
                    <a:off x="1002" y="2044"/>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74" name="Rectangle 199"/>
                  <p:cNvSpPr>
                    <a:spLocks noChangeArrowheads="1"/>
                  </p:cNvSpPr>
                  <p:nvPr/>
                </p:nvSpPr>
                <p:spPr bwMode="auto">
                  <a:xfrm>
                    <a:off x="1144" y="2044"/>
                    <a:ext cx="141" cy="142"/>
                  </a:xfrm>
                  <a:prstGeom prst="rect">
                    <a:avLst/>
                  </a:prstGeom>
                  <a:noFill/>
                  <a:ln w="9525">
                    <a:solidFill>
                      <a:schemeClr val="tx1"/>
                    </a:solidFill>
                    <a:miter lim="800000"/>
                    <a:headEnd/>
                    <a:tailEnd/>
                  </a:ln>
                </p:spPr>
                <p:txBody>
                  <a:bodyPr wrap="none" anchor="ctr"/>
                  <a:lstStyle/>
                  <a:p>
                    <a:pPr algn="l" rtl="0"/>
                    <a:endParaRPr lang="ar-AE"/>
                  </a:p>
                </p:txBody>
              </p:sp>
              <p:sp>
                <p:nvSpPr>
                  <p:cNvPr id="8375" name="Rectangle 200"/>
                  <p:cNvSpPr>
                    <a:spLocks noChangeArrowheads="1"/>
                  </p:cNvSpPr>
                  <p:nvPr/>
                </p:nvSpPr>
                <p:spPr bwMode="auto">
                  <a:xfrm>
                    <a:off x="1002" y="1478"/>
                    <a:ext cx="142" cy="142"/>
                  </a:xfrm>
                  <a:prstGeom prst="rect">
                    <a:avLst/>
                  </a:prstGeom>
                  <a:noFill/>
                  <a:ln w="9525">
                    <a:solidFill>
                      <a:schemeClr val="tx1"/>
                    </a:solidFill>
                    <a:miter lim="800000"/>
                    <a:headEnd/>
                    <a:tailEnd/>
                  </a:ln>
                </p:spPr>
                <p:txBody>
                  <a:bodyPr wrap="none" anchor="ctr"/>
                  <a:lstStyle/>
                  <a:p>
                    <a:pPr algn="l" rtl="0"/>
                    <a:endParaRPr lang="ar-AE"/>
                  </a:p>
                </p:txBody>
              </p:sp>
              <p:sp>
                <p:nvSpPr>
                  <p:cNvPr id="8376" name="Rectangle 201"/>
                  <p:cNvSpPr>
                    <a:spLocks noChangeArrowheads="1"/>
                  </p:cNvSpPr>
                  <p:nvPr/>
                </p:nvSpPr>
                <p:spPr bwMode="auto">
                  <a:xfrm>
                    <a:off x="1144" y="1478"/>
                    <a:ext cx="141" cy="142"/>
                  </a:xfrm>
                  <a:prstGeom prst="rect">
                    <a:avLst/>
                  </a:prstGeom>
                  <a:noFill/>
                  <a:ln w="9525">
                    <a:solidFill>
                      <a:schemeClr val="tx1"/>
                    </a:solidFill>
                    <a:miter lim="800000"/>
                    <a:headEnd/>
                    <a:tailEnd/>
                  </a:ln>
                </p:spPr>
                <p:txBody>
                  <a:bodyPr wrap="none" anchor="ctr"/>
                  <a:lstStyle/>
                  <a:p>
                    <a:pPr algn="l" rtl="0"/>
                    <a:endParaRPr lang="ar-AE"/>
                  </a:p>
                </p:txBody>
              </p:sp>
            </p:grpSp>
            <p:sp>
              <p:nvSpPr>
                <p:cNvPr id="8203" name="AutoShape 375"/>
                <p:cNvSpPr>
                  <a:spLocks noChangeArrowheads="1"/>
                </p:cNvSpPr>
                <p:nvPr/>
              </p:nvSpPr>
              <p:spPr bwMode="auto">
                <a:xfrm>
                  <a:off x="3168" y="1728"/>
                  <a:ext cx="1728" cy="720"/>
                </a:xfrm>
                <a:prstGeom prst="rtTriangle">
                  <a:avLst/>
                </a:prstGeom>
                <a:solidFill>
                  <a:srgbClr val="FFFF00"/>
                </a:solidFill>
                <a:ln w="28575">
                  <a:solidFill>
                    <a:schemeClr val="tx1"/>
                  </a:solidFill>
                  <a:miter lim="800000"/>
                  <a:headEnd/>
                  <a:tailEnd/>
                </a:ln>
              </p:spPr>
              <p:txBody>
                <a:bodyPr wrap="none" anchor="ctr"/>
                <a:lstStyle/>
                <a:p>
                  <a:pPr algn="l" rtl="0"/>
                  <a:endParaRPr lang="ar-AE"/>
                </a:p>
              </p:txBody>
            </p:sp>
            <p:sp>
              <p:nvSpPr>
                <p:cNvPr id="8204" name="Oval 376"/>
                <p:cNvSpPr>
                  <a:spLocks noChangeArrowheads="1"/>
                </p:cNvSpPr>
                <p:nvPr/>
              </p:nvSpPr>
              <p:spPr bwMode="auto">
                <a:xfrm>
                  <a:off x="4752" y="2304"/>
                  <a:ext cx="240" cy="240"/>
                </a:xfrm>
                <a:prstGeom prst="ellipse">
                  <a:avLst/>
                </a:prstGeom>
                <a:noFill/>
                <a:ln w="57150">
                  <a:solidFill>
                    <a:schemeClr val="tx2"/>
                  </a:solidFill>
                  <a:round/>
                  <a:headEnd/>
                  <a:tailEnd/>
                </a:ln>
              </p:spPr>
              <p:txBody>
                <a:bodyPr wrap="none" anchor="ctr"/>
                <a:lstStyle/>
                <a:p>
                  <a:pPr algn="l" rtl="0"/>
                  <a:endParaRPr lang="ar-AE"/>
                </a:p>
              </p:txBody>
            </p:sp>
            <p:sp>
              <p:nvSpPr>
                <p:cNvPr id="8205" name="Text Box 377"/>
                <p:cNvSpPr txBox="1">
                  <a:spLocks noChangeArrowheads="1"/>
                </p:cNvSpPr>
                <p:nvPr/>
              </p:nvSpPr>
              <p:spPr bwMode="auto">
                <a:xfrm rot="1225253">
                  <a:off x="3637" y="1996"/>
                  <a:ext cx="349" cy="233"/>
                </a:xfrm>
                <a:prstGeom prst="rect">
                  <a:avLst/>
                </a:prstGeom>
                <a:noFill/>
                <a:ln w="9525">
                  <a:noFill/>
                  <a:miter lim="800000"/>
                  <a:headEnd/>
                  <a:tailEnd/>
                </a:ln>
              </p:spPr>
              <p:txBody>
                <a:bodyPr wrap="none" anchor="ctr">
                  <a:spAutoFit/>
                </a:bodyPr>
                <a:lstStyle/>
                <a:p>
                  <a:pPr algn="ctr" rtl="0"/>
                  <a:r>
                    <a:rPr lang="en-US" dirty="0">
                      <a:latin typeface="Trebuchet MS" pitchFamily="34" charset="0"/>
                    </a:rPr>
                    <a:t>hyp</a:t>
                  </a:r>
                </a:p>
              </p:txBody>
            </p:sp>
            <p:sp>
              <p:nvSpPr>
                <p:cNvPr id="8206" name="Text Box 378"/>
                <p:cNvSpPr txBox="1">
                  <a:spLocks noChangeArrowheads="1"/>
                </p:cNvSpPr>
                <p:nvPr/>
              </p:nvSpPr>
              <p:spPr bwMode="auto">
                <a:xfrm rot="16200000">
                  <a:off x="3205" y="2019"/>
                  <a:ext cx="116" cy="233"/>
                </a:xfrm>
                <a:prstGeom prst="rect">
                  <a:avLst/>
                </a:prstGeom>
                <a:noFill/>
                <a:ln w="9525">
                  <a:noFill/>
                  <a:miter lim="800000"/>
                  <a:headEnd/>
                  <a:tailEnd/>
                </a:ln>
              </p:spPr>
              <p:txBody>
                <a:bodyPr wrap="none" anchor="ctr">
                  <a:spAutoFit/>
                </a:bodyPr>
                <a:lstStyle/>
                <a:p>
                  <a:pPr algn="ctr" rtl="0">
                    <a:spcBef>
                      <a:spcPct val="50000"/>
                    </a:spcBef>
                  </a:pPr>
                  <a:endParaRPr lang="ar-AE">
                    <a:latin typeface="Trebuchet MS" pitchFamily="34" charset="0"/>
                  </a:endParaRPr>
                </a:p>
              </p:txBody>
            </p:sp>
            <p:sp>
              <p:nvSpPr>
                <p:cNvPr id="8207" name="Text Box 379"/>
                <p:cNvSpPr txBox="1">
                  <a:spLocks noChangeArrowheads="1"/>
                </p:cNvSpPr>
                <p:nvPr/>
              </p:nvSpPr>
              <p:spPr bwMode="auto">
                <a:xfrm>
                  <a:off x="3537" y="2236"/>
                  <a:ext cx="327" cy="233"/>
                </a:xfrm>
                <a:prstGeom prst="rect">
                  <a:avLst/>
                </a:prstGeom>
                <a:noFill/>
                <a:ln w="9525">
                  <a:noFill/>
                  <a:miter lim="800000"/>
                  <a:headEnd/>
                  <a:tailEnd/>
                </a:ln>
              </p:spPr>
              <p:txBody>
                <a:bodyPr wrap="none" anchor="ctr">
                  <a:spAutoFit/>
                </a:bodyPr>
                <a:lstStyle/>
                <a:p>
                  <a:pPr algn="ctr" rtl="0">
                    <a:spcBef>
                      <a:spcPct val="50000"/>
                    </a:spcBef>
                  </a:pPr>
                  <a:r>
                    <a:rPr lang="en-US" dirty="0">
                      <a:latin typeface="Trebuchet MS" pitchFamily="34" charset="0"/>
                    </a:rPr>
                    <a:t>adj</a:t>
                  </a:r>
                </a:p>
              </p:txBody>
            </p:sp>
          </p:grpSp>
        </p:grpSp>
        <p:sp>
          <p:nvSpPr>
            <p:cNvPr id="8199" name="Text Box 386"/>
            <p:cNvSpPr txBox="1">
              <a:spLocks noChangeArrowheads="1"/>
            </p:cNvSpPr>
            <p:nvPr/>
          </p:nvSpPr>
          <p:spPr bwMode="auto">
            <a:xfrm>
              <a:off x="3178" y="2044"/>
              <a:ext cx="356" cy="233"/>
            </a:xfrm>
            <a:prstGeom prst="rect">
              <a:avLst/>
            </a:prstGeom>
            <a:noFill/>
            <a:ln w="9525">
              <a:noFill/>
              <a:miter lim="800000"/>
              <a:headEnd/>
              <a:tailEnd/>
            </a:ln>
          </p:spPr>
          <p:txBody>
            <a:bodyPr wrap="none" anchor="ctr">
              <a:spAutoFit/>
            </a:bodyPr>
            <a:lstStyle/>
            <a:p>
              <a:pPr algn="ctr" rtl="0">
                <a:spcBef>
                  <a:spcPct val="50000"/>
                </a:spcBef>
              </a:pPr>
              <a:r>
                <a:rPr lang="en-US" dirty="0">
                  <a:latin typeface="Trebuchet MS" pitchFamily="34" charset="0"/>
                </a:rPr>
                <a:t>opp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6">
                                            <p:txEl>
                                              <p:pRg st="0" end="0"/>
                                            </p:txEl>
                                          </p:spTgt>
                                        </p:tgtEl>
                                        <p:attrNameLst>
                                          <p:attrName>style.visibility</p:attrName>
                                        </p:attrNameLst>
                                      </p:cBhvr>
                                      <p:to>
                                        <p:strVal val="visible"/>
                                      </p:to>
                                    </p:set>
                                    <p:animEffect transition="in" filter="wipe(left)">
                                      <p:cBhvr>
                                        <p:cTn id="7" dur="500"/>
                                        <p:tgtEl>
                                          <p:spTgt spid="1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6">
                                            <p:txEl>
                                              <p:pRg st="1" end="1"/>
                                            </p:txEl>
                                          </p:spTgt>
                                        </p:tgtEl>
                                        <p:attrNameLst>
                                          <p:attrName>style.visibility</p:attrName>
                                        </p:attrNameLst>
                                      </p:cBhvr>
                                      <p:to>
                                        <p:strVal val="visible"/>
                                      </p:to>
                                    </p:set>
                                    <p:animEffect transition="in" filter="wipe(left)">
                                      <p:cBhvr>
                                        <p:cTn id="12" dur="500"/>
                                        <p:tgtEl>
                                          <p:spTgt spid="1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6">
                                            <p:txEl>
                                              <p:pRg st="2" end="2"/>
                                            </p:txEl>
                                          </p:spTgt>
                                        </p:tgtEl>
                                        <p:attrNameLst>
                                          <p:attrName>style.visibility</p:attrName>
                                        </p:attrNameLst>
                                      </p:cBhvr>
                                      <p:to>
                                        <p:strVal val="visible"/>
                                      </p:to>
                                    </p:set>
                                    <p:animEffect transition="in" filter="wipe(left)">
                                      <p:cBhvr>
                                        <p:cTn id="17" dur="500"/>
                                        <p:tgtEl>
                                          <p:spTgt spid="14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08">
                                            <p:txEl>
                                              <p:pRg st="0" end="0"/>
                                            </p:txEl>
                                          </p:spTgt>
                                        </p:tgtEl>
                                        <p:attrNameLst>
                                          <p:attrName>style.visibility</p:attrName>
                                        </p:attrNameLst>
                                      </p:cBhvr>
                                      <p:to>
                                        <p:strVal val="visible"/>
                                      </p:to>
                                    </p:set>
                                    <p:animEffect transition="in" filter="wipe(left)">
                                      <p:cBhvr>
                                        <p:cTn id="26" dur="500"/>
                                        <p:tgtEl>
                                          <p:spTgt spid="14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 grpId="0" build="p" bldLvl="5" autoUpdateAnimBg="0"/>
      <p:bldP spid="1408"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609600" y="507205"/>
          <a:ext cx="7086600" cy="5979319"/>
        </p:xfrm>
        <a:graphic>
          <a:graphicData uri="http://schemas.openxmlformats.org/presentationml/2006/ole">
            <p:oleObj spid="_x0000_s114689" name="Presentation" showAsIcon="1" r:id="rId3" imgW="914400" imgH="771480" progId="PowerPoint.Show.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057400"/>
            <a:ext cx="8077200" cy="1862048"/>
          </a:xfrm>
          <a:prstGeom prst="rect">
            <a:avLst/>
          </a:prstGeom>
          <a:noFill/>
        </p:spPr>
        <p:txBody>
          <a:bodyPr wrap="square" rtlCol="1">
            <a:spAutoFit/>
          </a:bodyPr>
          <a:lstStyle/>
          <a:p>
            <a:pPr algn="ctr" rtl="0"/>
            <a:r>
              <a:rPr lang="en-US" sz="11500" b="1" dirty="0" smtClean="0">
                <a:effectLst>
                  <a:outerShdw blurRad="38100" dist="38100" dir="2700000" algn="tl">
                    <a:srgbClr val="000000">
                      <a:alpha val="43137"/>
                    </a:srgbClr>
                  </a:outerShdw>
                </a:effectLst>
              </a:rPr>
              <a:t>Worksheet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1347" t="22917" r="11347" b="16667"/>
          <a:stretch>
            <a:fillRect/>
          </a:stretch>
        </p:blipFill>
        <p:spPr bwMode="auto">
          <a:xfrm>
            <a:off x="0" y="1219200"/>
            <a:ext cx="9144000" cy="5410200"/>
          </a:xfrm>
          <a:prstGeom prst="rect">
            <a:avLst/>
          </a:prstGeom>
          <a:noFill/>
          <a:ln w="9525">
            <a:noFill/>
            <a:miter lim="800000"/>
            <a:headEnd/>
            <a:tailEnd/>
          </a:ln>
        </p:spPr>
      </p:pic>
      <p:sp>
        <p:nvSpPr>
          <p:cNvPr id="4" name="TextBox 3"/>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1127" t="23958" r="11567" b="15625"/>
          <a:stretch>
            <a:fillRect/>
          </a:stretch>
        </p:blipFill>
        <p:spPr bwMode="auto">
          <a:xfrm>
            <a:off x="0" y="1371600"/>
            <a:ext cx="9143999" cy="5486400"/>
          </a:xfrm>
          <a:prstGeom prst="rect">
            <a:avLst/>
          </a:prstGeom>
          <a:noFill/>
          <a:ln w="9525">
            <a:noFill/>
            <a:miter lim="800000"/>
            <a:headEnd/>
            <a:tailEnd/>
          </a:ln>
        </p:spPr>
      </p:pic>
      <p:sp>
        <p:nvSpPr>
          <p:cNvPr id="3" name="TextBox 2"/>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1127" t="22917" r="10981" b="16667"/>
          <a:stretch>
            <a:fillRect/>
          </a:stretch>
        </p:blipFill>
        <p:spPr bwMode="auto">
          <a:xfrm>
            <a:off x="0" y="1143000"/>
            <a:ext cx="9144000" cy="5715000"/>
          </a:xfrm>
          <a:prstGeom prst="rect">
            <a:avLst/>
          </a:prstGeom>
          <a:noFill/>
          <a:ln w="9525">
            <a:noFill/>
            <a:miter lim="800000"/>
            <a:headEnd/>
            <a:tailEnd/>
          </a:ln>
        </p:spPr>
      </p:pic>
      <p:sp>
        <p:nvSpPr>
          <p:cNvPr id="3" name="TextBox 2"/>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127" t="22917" r="11567" b="16667"/>
          <a:stretch>
            <a:fillRect/>
          </a:stretch>
        </p:blipFill>
        <p:spPr bwMode="auto">
          <a:xfrm>
            <a:off x="0" y="990600"/>
            <a:ext cx="9144000" cy="5867400"/>
          </a:xfrm>
          <a:prstGeom prst="rect">
            <a:avLst/>
          </a:prstGeom>
          <a:noFill/>
          <a:ln w="9525">
            <a:noFill/>
            <a:miter lim="800000"/>
            <a:headEnd/>
            <a:tailEnd/>
          </a:ln>
        </p:spPr>
      </p:pic>
      <p:sp>
        <p:nvSpPr>
          <p:cNvPr id="3" name="TextBox 2"/>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1713" t="22917" r="11567" b="16667"/>
          <a:stretch>
            <a:fillRect/>
          </a:stretch>
        </p:blipFill>
        <p:spPr bwMode="auto">
          <a:xfrm>
            <a:off x="0" y="914400"/>
            <a:ext cx="9144000" cy="5943600"/>
          </a:xfrm>
          <a:prstGeom prst="rect">
            <a:avLst/>
          </a:prstGeom>
          <a:noFill/>
          <a:ln w="9525">
            <a:noFill/>
            <a:miter lim="800000"/>
            <a:headEnd/>
            <a:tailEnd/>
          </a:ln>
        </p:spPr>
      </p:pic>
      <p:sp>
        <p:nvSpPr>
          <p:cNvPr id="3" name="TextBox 2"/>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1127" t="23958" r="11566" b="16667"/>
          <a:stretch>
            <a:fillRect/>
          </a:stretch>
        </p:blipFill>
        <p:spPr bwMode="auto">
          <a:xfrm>
            <a:off x="0" y="1676400"/>
            <a:ext cx="9144000" cy="5181600"/>
          </a:xfrm>
          <a:prstGeom prst="rect">
            <a:avLst/>
          </a:prstGeom>
          <a:noFill/>
          <a:ln w="9525">
            <a:noFill/>
            <a:miter lim="800000"/>
            <a:headEnd/>
            <a:tailEnd/>
          </a:ln>
        </p:spPr>
      </p:pic>
      <p:sp>
        <p:nvSpPr>
          <p:cNvPr id="3" name="TextBox 2"/>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z013"/>
          <p:cNvPicPr>
            <a:picLocks noChangeAspect="1" noChangeArrowheads="1"/>
          </p:cNvPicPr>
          <p:nvPr/>
        </p:nvPicPr>
        <p:blipFill>
          <a:blip r:embed="rId2" cstate="print"/>
          <a:srcRect/>
          <a:stretch>
            <a:fillRect/>
          </a:stretch>
        </p:blipFill>
        <p:spPr bwMode="auto">
          <a:xfrm>
            <a:off x="0" y="0"/>
            <a:ext cx="925664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1713" t="22917" r="11567" b="16667"/>
          <a:stretch>
            <a:fillRect/>
          </a:stretch>
        </p:blipFill>
        <p:spPr bwMode="auto">
          <a:xfrm>
            <a:off x="0" y="1143000"/>
            <a:ext cx="9121666" cy="5486400"/>
          </a:xfrm>
          <a:prstGeom prst="rect">
            <a:avLst/>
          </a:prstGeom>
          <a:noFill/>
          <a:ln w="9525">
            <a:noFill/>
            <a:miter lim="800000"/>
            <a:headEnd/>
            <a:tailEnd/>
          </a:ln>
        </p:spPr>
      </p:pic>
      <p:sp>
        <p:nvSpPr>
          <p:cNvPr id="3" name="TextBox 2"/>
          <p:cNvSpPr txBox="1"/>
          <p:nvPr/>
        </p:nvSpPr>
        <p:spPr>
          <a:xfrm>
            <a:off x="2590800" y="228600"/>
            <a:ext cx="3810000" cy="769441"/>
          </a:xfrm>
          <a:prstGeom prst="rect">
            <a:avLst/>
          </a:prstGeom>
          <a:noFill/>
        </p:spPr>
        <p:txBody>
          <a:bodyPr wrap="square" rtlCol="1">
            <a:spAutoFit/>
          </a:bodyPr>
          <a:lstStyle/>
          <a:p>
            <a:pPr algn="l" rtl="0"/>
            <a:r>
              <a:rPr lang="en-US" sz="4400" b="1" dirty="0" smtClean="0">
                <a:effectLst>
                  <a:outerShdw blurRad="38100" dist="38100" dir="2700000" algn="tl">
                    <a:srgbClr val="000000">
                      <a:alpha val="43137"/>
                    </a:srgbClr>
                  </a:outerShdw>
                </a:effectLst>
              </a:rPr>
              <a:t>Right triangles</a:t>
            </a:r>
            <a:endParaRPr lang="ar-AE"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381000"/>
            <a:ext cx="8153400" cy="707886"/>
          </a:xfrm>
          <a:prstGeom prst="rect">
            <a:avLst/>
          </a:prstGeom>
          <a:noFill/>
        </p:spPr>
        <p:txBody>
          <a:bodyPr wrap="square">
            <a:spAutoFit/>
          </a:bodyPr>
          <a:lstStyle/>
          <a:p>
            <a:pPr algn="l" rtl="0" fontAlgn="auto">
              <a:spcBef>
                <a:spcPts val="0"/>
              </a:spcBef>
              <a:spcAft>
                <a:spcPts val="0"/>
              </a:spcAft>
              <a:defRPr/>
            </a:pPr>
            <a:r>
              <a:rPr lang="en-NZ" sz="4000" b="1" dirty="0">
                <a:effectLst>
                  <a:outerShdw blurRad="38100" dist="38100" dir="2700000" algn="tl">
                    <a:srgbClr val="000000">
                      <a:alpha val="43137"/>
                    </a:srgbClr>
                  </a:outerShdw>
                </a:effectLst>
                <a:latin typeface="+mn-lt"/>
              </a:rPr>
              <a:t>PYTHAGOREAN APPLICATIONS</a:t>
            </a:r>
          </a:p>
        </p:txBody>
      </p:sp>
      <p:sp>
        <p:nvSpPr>
          <p:cNvPr id="28676" name="Rectangle 4"/>
          <p:cNvSpPr>
            <a:spLocks noChangeArrowheads="1"/>
          </p:cNvSpPr>
          <p:nvPr/>
        </p:nvSpPr>
        <p:spPr bwMode="auto">
          <a:xfrm>
            <a:off x="304800" y="1144012"/>
            <a:ext cx="4572000" cy="3046988"/>
          </a:xfrm>
          <a:prstGeom prst="rect">
            <a:avLst/>
          </a:prstGeom>
          <a:noFill/>
          <a:ln w="9525">
            <a:noFill/>
            <a:miter lim="800000"/>
            <a:headEnd/>
            <a:tailEnd/>
          </a:ln>
          <a:effectLst/>
        </p:spPr>
        <p:txBody>
          <a:bodyPr wrap="square" anchor="ctr">
            <a:spAutoFit/>
          </a:bodyPr>
          <a:lstStyle/>
          <a:p>
            <a:pPr algn="l" rtl="0">
              <a:defRPr/>
            </a:pPr>
            <a:r>
              <a:rPr lang="en-US" sz="2400" b="1" dirty="0">
                <a:latin typeface="+mn-lt"/>
                <a:ea typeface="Times New Roman" pitchFamily="18" charset="0"/>
                <a:cs typeface="Arial" pitchFamily="34" charset="0"/>
              </a:rPr>
              <a:t>e.g.    A ladder 5 m long is placed </a:t>
            </a:r>
            <a:r>
              <a:rPr lang="en-US" sz="2400" b="1" dirty="0" smtClean="0">
                <a:latin typeface="+mn-lt"/>
                <a:ea typeface="Times New Roman" pitchFamily="18" charset="0"/>
                <a:cs typeface="Arial" pitchFamily="34" charset="0"/>
              </a:rPr>
              <a:t>against </a:t>
            </a:r>
            <a:r>
              <a:rPr lang="en-US" sz="2400" b="1" dirty="0">
                <a:latin typeface="+mn-lt"/>
                <a:ea typeface="Times New Roman" pitchFamily="18" charset="0"/>
                <a:cs typeface="Arial" pitchFamily="34" charset="0"/>
              </a:rPr>
              <a:t>the wall. The base of </a:t>
            </a:r>
            <a:r>
              <a:rPr lang="en-US" sz="2400" b="1" dirty="0" smtClean="0">
                <a:latin typeface="+mn-lt"/>
                <a:ea typeface="Times New Roman" pitchFamily="18" charset="0"/>
                <a:cs typeface="Arial" pitchFamily="34" charset="0"/>
              </a:rPr>
              <a:t>the </a:t>
            </a:r>
            <a:r>
              <a:rPr lang="en-US" sz="2400" b="1" dirty="0">
                <a:latin typeface="+mn-lt"/>
                <a:ea typeface="Times New Roman" pitchFamily="18" charset="0"/>
                <a:cs typeface="Arial" pitchFamily="34" charset="0"/>
              </a:rPr>
              <a:t>ladder is 2 m from the </a:t>
            </a:r>
            <a:r>
              <a:rPr lang="en-US" sz="2400" b="1" dirty="0" smtClean="0">
                <a:latin typeface="+mn-lt"/>
                <a:ea typeface="Times New Roman" pitchFamily="18" charset="0"/>
                <a:cs typeface="Arial" pitchFamily="34" charset="0"/>
              </a:rPr>
              <a:t>wall</a:t>
            </a:r>
            <a:r>
              <a:rPr lang="en-US" sz="2400" b="1" dirty="0">
                <a:latin typeface="+mn-lt"/>
                <a:ea typeface="Times New Roman" pitchFamily="18" charset="0"/>
                <a:cs typeface="Arial" pitchFamily="34" charset="0"/>
              </a:rPr>
              <a:t>. </a:t>
            </a:r>
          </a:p>
          <a:p>
            <a:pPr algn="l" rtl="0">
              <a:defRPr/>
            </a:pPr>
            <a:endParaRPr lang="en-US" sz="2400" b="1" dirty="0">
              <a:latin typeface="+mn-lt"/>
              <a:ea typeface="Times New Roman" pitchFamily="18" charset="0"/>
              <a:cs typeface="Arial" pitchFamily="34" charset="0"/>
            </a:endParaRPr>
          </a:p>
          <a:p>
            <a:pPr algn="l" rtl="0">
              <a:defRPr/>
            </a:pPr>
            <a:r>
              <a:rPr lang="en-US" sz="2400" b="1" dirty="0">
                <a:latin typeface="+mn-lt"/>
                <a:ea typeface="Times New Roman" pitchFamily="18" charset="0"/>
                <a:cs typeface="Arial" pitchFamily="34" charset="0"/>
              </a:rPr>
              <a:t>  </a:t>
            </a:r>
            <a:r>
              <a:rPr lang="en-US" sz="2400" b="1" dirty="0" smtClean="0">
                <a:latin typeface="+mn-lt"/>
                <a:ea typeface="Times New Roman" pitchFamily="18" charset="0"/>
                <a:cs typeface="Arial" pitchFamily="34" charset="0"/>
              </a:rPr>
              <a:t>Draw </a:t>
            </a:r>
            <a:r>
              <a:rPr lang="en-US" sz="2400" b="1" dirty="0">
                <a:latin typeface="+mn-lt"/>
                <a:ea typeface="Times New Roman" pitchFamily="18" charset="0"/>
                <a:cs typeface="Arial" pitchFamily="34" charset="0"/>
              </a:rPr>
              <a:t>a diagram to show this </a:t>
            </a:r>
            <a:r>
              <a:rPr lang="en-US" sz="2400" b="1" dirty="0" smtClean="0">
                <a:latin typeface="+mn-lt"/>
                <a:ea typeface="Times New Roman" pitchFamily="18" charset="0"/>
                <a:cs typeface="Arial" pitchFamily="34" charset="0"/>
              </a:rPr>
              <a:t>information </a:t>
            </a:r>
            <a:r>
              <a:rPr lang="en-US" sz="2400" b="1" dirty="0">
                <a:latin typeface="+mn-lt"/>
                <a:ea typeface="Times New Roman" pitchFamily="18" charset="0"/>
                <a:cs typeface="Arial" pitchFamily="34" charset="0"/>
              </a:rPr>
              <a:t>and calculate </a:t>
            </a:r>
            <a:r>
              <a:rPr lang="en-US" sz="2400" b="1" dirty="0" smtClean="0">
                <a:latin typeface="+mn-lt"/>
                <a:ea typeface="Times New Roman" pitchFamily="18" charset="0"/>
                <a:cs typeface="Arial" pitchFamily="34" charset="0"/>
              </a:rPr>
              <a:t>how </a:t>
            </a:r>
            <a:r>
              <a:rPr lang="en-US" sz="2400" b="1" dirty="0">
                <a:latin typeface="+mn-lt"/>
                <a:ea typeface="Times New Roman" pitchFamily="18" charset="0"/>
                <a:cs typeface="Arial" pitchFamily="34" charset="0"/>
              </a:rPr>
              <a:t>high up the wall the </a:t>
            </a:r>
            <a:r>
              <a:rPr lang="en-US" sz="2400" b="1" dirty="0" smtClean="0">
                <a:latin typeface="+mn-lt"/>
                <a:ea typeface="Times New Roman" pitchFamily="18" charset="0"/>
                <a:cs typeface="Arial" pitchFamily="34" charset="0"/>
              </a:rPr>
              <a:t>ladder </a:t>
            </a:r>
            <a:r>
              <a:rPr lang="en-US" sz="2400" b="1" dirty="0">
                <a:latin typeface="+mn-lt"/>
                <a:ea typeface="Times New Roman" pitchFamily="18" charset="0"/>
                <a:cs typeface="Arial" pitchFamily="34" charset="0"/>
              </a:rPr>
              <a:t>reaches.</a:t>
            </a:r>
            <a:endParaRPr lang="en-US" sz="2400" b="1" dirty="0">
              <a:latin typeface="+mn-lt"/>
            </a:endParaRPr>
          </a:p>
        </p:txBody>
      </p:sp>
      <p:pic>
        <p:nvPicPr>
          <p:cNvPr id="28677" name="Picture 5" descr="C:\Program Files\Microsoft Office\Media\CntCD1\Photo1\j0144335.jpg"/>
          <p:cNvPicPr>
            <a:picLocks noChangeAspect="1" noChangeArrowheads="1"/>
          </p:cNvPicPr>
          <p:nvPr/>
        </p:nvPicPr>
        <p:blipFill>
          <a:blip r:embed="rId2" cstate="print"/>
          <a:srcRect/>
          <a:stretch>
            <a:fillRect/>
          </a:stretch>
        </p:blipFill>
        <p:spPr bwMode="auto">
          <a:xfrm>
            <a:off x="5562600" y="3429000"/>
            <a:ext cx="417513" cy="2743200"/>
          </a:xfrm>
          <a:prstGeom prst="rect">
            <a:avLst/>
          </a:prstGeom>
          <a:noFill/>
          <a:ln w="9525">
            <a:noFill/>
            <a:miter lim="800000"/>
            <a:headEnd/>
            <a:tailEnd/>
          </a:ln>
        </p:spPr>
      </p:pic>
      <p:cxnSp>
        <p:nvCxnSpPr>
          <p:cNvPr id="19" name="Straight Connector 18"/>
          <p:cNvCxnSpPr/>
          <p:nvPr/>
        </p:nvCxnSpPr>
        <p:spPr>
          <a:xfrm rot="10800000">
            <a:off x="3429000" y="6172200"/>
            <a:ext cx="21336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467100" y="4076700"/>
            <a:ext cx="2743200" cy="1447800"/>
          </a:xfrm>
          <a:prstGeom prst="line">
            <a:avLst/>
          </a:prstGeom>
          <a:ln w="25400"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34000" y="59436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26" name="Rectangle 2"/>
          <p:cNvSpPr>
            <a:spLocks noChangeArrowheads="1"/>
          </p:cNvSpPr>
          <p:nvPr/>
        </p:nvSpPr>
        <p:spPr bwMode="auto">
          <a:xfrm>
            <a:off x="6172200" y="3657600"/>
            <a:ext cx="685800" cy="646113"/>
          </a:xfrm>
          <a:prstGeom prst="rect">
            <a:avLst/>
          </a:prstGeom>
          <a:noFill/>
          <a:ln w="9525">
            <a:noFill/>
            <a:miter lim="800000"/>
            <a:headEnd/>
            <a:tailEnd/>
          </a:ln>
          <a:effectLst/>
        </p:spPr>
        <p:txBody>
          <a:bodyPr anchor="ctr">
            <a:spAutoFit/>
          </a:bodyPr>
          <a:lstStyle/>
          <a:p>
            <a:pPr algn="l" rtl="0">
              <a:defRPr/>
            </a:pPr>
            <a:r>
              <a:rPr lang="en-US" dirty="0">
                <a:latin typeface="+mn-lt"/>
              </a:rPr>
              <a:t>Wall (</a:t>
            </a:r>
            <a:r>
              <a:rPr lang="en-US" i="1" dirty="0">
                <a:latin typeface="+mn-lt"/>
              </a:rPr>
              <a:t>x</a:t>
            </a:r>
            <a:r>
              <a:rPr lang="en-US" dirty="0">
                <a:latin typeface="+mn-lt"/>
              </a:rPr>
              <a:t>)</a:t>
            </a:r>
          </a:p>
        </p:txBody>
      </p:sp>
      <p:sp>
        <p:nvSpPr>
          <p:cNvPr id="27" name="Rectangle 2"/>
          <p:cNvSpPr>
            <a:spLocks noChangeArrowheads="1"/>
          </p:cNvSpPr>
          <p:nvPr/>
        </p:nvSpPr>
        <p:spPr bwMode="auto">
          <a:xfrm>
            <a:off x="3352800" y="4419600"/>
            <a:ext cx="1600200" cy="369888"/>
          </a:xfrm>
          <a:prstGeom prst="rect">
            <a:avLst/>
          </a:prstGeom>
          <a:noFill/>
          <a:ln w="9525">
            <a:noFill/>
            <a:miter lim="800000"/>
            <a:headEnd/>
            <a:tailEnd/>
          </a:ln>
          <a:effectLst/>
        </p:spPr>
        <p:txBody>
          <a:bodyPr anchor="ctr">
            <a:spAutoFit/>
          </a:bodyPr>
          <a:lstStyle/>
          <a:p>
            <a:pPr algn="l" rtl="0">
              <a:defRPr/>
            </a:pPr>
            <a:r>
              <a:rPr lang="en-US" dirty="0">
                <a:latin typeface="+mn-lt"/>
                <a:ea typeface="Times New Roman" pitchFamily="18" charset="0"/>
                <a:cs typeface="Arial" pitchFamily="34" charset="0"/>
              </a:rPr>
              <a:t>Ladder (5 m)</a:t>
            </a:r>
            <a:endParaRPr lang="en-US" dirty="0">
              <a:latin typeface="+mn-lt"/>
            </a:endParaRPr>
          </a:p>
        </p:txBody>
      </p:sp>
      <p:sp>
        <p:nvSpPr>
          <p:cNvPr id="28" name="Rectangle 2"/>
          <p:cNvSpPr>
            <a:spLocks noChangeArrowheads="1"/>
          </p:cNvSpPr>
          <p:nvPr/>
        </p:nvSpPr>
        <p:spPr bwMode="auto">
          <a:xfrm>
            <a:off x="4267200" y="6248400"/>
            <a:ext cx="1447800" cy="369888"/>
          </a:xfrm>
          <a:prstGeom prst="rect">
            <a:avLst/>
          </a:prstGeom>
          <a:noFill/>
          <a:ln w="9525">
            <a:noFill/>
            <a:miter lim="800000"/>
            <a:headEnd/>
            <a:tailEnd/>
          </a:ln>
          <a:effectLst/>
        </p:spPr>
        <p:txBody>
          <a:bodyPr anchor="ctr">
            <a:spAutoFit/>
          </a:bodyPr>
          <a:lstStyle/>
          <a:p>
            <a:pPr algn="l" rtl="0">
              <a:defRPr/>
            </a:pPr>
            <a:r>
              <a:rPr lang="en-US" dirty="0">
                <a:latin typeface="+mn-lt"/>
              </a:rPr>
              <a:t>Base (2 m)</a:t>
            </a:r>
          </a:p>
        </p:txBody>
      </p:sp>
      <p:sp>
        <p:nvSpPr>
          <p:cNvPr id="29" name="Rectangle 2"/>
          <p:cNvSpPr>
            <a:spLocks noChangeArrowheads="1"/>
          </p:cNvSpPr>
          <p:nvPr/>
        </p:nvSpPr>
        <p:spPr bwMode="auto">
          <a:xfrm>
            <a:off x="6477000" y="4495800"/>
            <a:ext cx="1524000" cy="369888"/>
          </a:xfrm>
          <a:prstGeom prst="rect">
            <a:avLst/>
          </a:prstGeom>
          <a:noFill/>
          <a:ln w="9525">
            <a:noFill/>
            <a:miter lim="800000"/>
            <a:headEnd/>
            <a:tailEnd/>
          </a:ln>
        </p:spPr>
        <p:txBody>
          <a:bodyPr anchor="ctr">
            <a:spAutoFit/>
          </a:bodyPr>
          <a:lstStyle/>
          <a:p>
            <a:pPr algn="l" rtl="0"/>
            <a:r>
              <a:rPr lang="en-US">
                <a:cs typeface="Arial" pitchFamily="34" charset="0"/>
              </a:rPr>
              <a:t>5</a:t>
            </a:r>
            <a:r>
              <a:rPr lang="en-US" baseline="30000">
                <a:cs typeface="Arial" pitchFamily="34" charset="0"/>
              </a:rPr>
              <a:t>2</a:t>
            </a:r>
            <a:r>
              <a:rPr lang="en-US">
                <a:cs typeface="Arial" pitchFamily="34" charset="0"/>
              </a:rPr>
              <a:t> = x</a:t>
            </a:r>
            <a:r>
              <a:rPr lang="en-US" baseline="30000">
                <a:cs typeface="Arial" pitchFamily="34" charset="0"/>
              </a:rPr>
              <a:t>2</a:t>
            </a:r>
            <a:r>
              <a:rPr lang="en-US">
                <a:cs typeface="Arial" pitchFamily="34" charset="0"/>
              </a:rPr>
              <a:t> + 2</a:t>
            </a:r>
            <a:r>
              <a:rPr lang="en-US" baseline="30000">
                <a:cs typeface="Arial" pitchFamily="34" charset="0"/>
              </a:rPr>
              <a:t>2</a:t>
            </a:r>
          </a:p>
        </p:txBody>
      </p:sp>
      <p:sp>
        <p:nvSpPr>
          <p:cNvPr id="30" name="Rectangle 2"/>
          <p:cNvSpPr>
            <a:spLocks noChangeArrowheads="1"/>
          </p:cNvSpPr>
          <p:nvPr/>
        </p:nvSpPr>
        <p:spPr bwMode="auto">
          <a:xfrm>
            <a:off x="6400800" y="4495800"/>
            <a:ext cx="1524000" cy="369888"/>
          </a:xfrm>
          <a:prstGeom prst="rect">
            <a:avLst/>
          </a:prstGeom>
          <a:noFill/>
          <a:ln w="9525">
            <a:noFill/>
            <a:miter lim="800000"/>
            <a:headEnd/>
            <a:tailEnd/>
          </a:ln>
        </p:spPr>
        <p:txBody>
          <a:bodyPr anchor="ctr">
            <a:spAutoFit/>
          </a:bodyPr>
          <a:lstStyle/>
          <a:p>
            <a:pPr algn="l" rtl="0"/>
            <a:r>
              <a:rPr lang="en-US">
                <a:cs typeface="Arial" pitchFamily="34" charset="0"/>
              </a:rPr>
              <a:t>x</a:t>
            </a:r>
            <a:r>
              <a:rPr lang="en-US" baseline="30000">
                <a:cs typeface="Arial" pitchFamily="34" charset="0"/>
              </a:rPr>
              <a:t>2</a:t>
            </a:r>
            <a:r>
              <a:rPr lang="en-US">
                <a:cs typeface="Arial" pitchFamily="34" charset="0"/>
              </a:rPr>
              <a:t> + 2</a:t>
            </a:r>
            <a:r>
              <a:rPr lang="en-US" baseline="30000">
                <a:cs typeface="Arial" pitchFamily="34" charset="0"/>
              </a:rPr>
              <a:t>2</a:t>
            </a:r>
            <a:r>
              <a:rPr lang="en-US">
                <a:cs typeface="Arial" pitchFamily="34" charset="0"/>
              </a:rPr>
              <a:t> = 5</a:t>
            </a:r>
            <a:r>
              <a:rPr lang="en-US" baseline="30000">
                <a:cs typeface="Arial" pitchFamily="34" charset="0"/>
              </a:rPr>
              <a:t>2</a:t>
            </a:r>
          </a:p>
        </p:txBody>
      </p:sp>
      <p:sp>
        <p:nvSpPr>
          <p:cNvPr id="31" name="Rectangle 2"/>
          <p:cNvSpPr>
            <a:spLocks noChangeArrowheads="1"/>
          </p:cNvSpPr>
          <p:nvPr/>
        </p:nvSpPr>
        <p:spPr bwMode="auto">
          <a:xfrm>
            <a:off x="6629400" y="4800600"/>
            <a:ext cx="533400" cy="369888"/>
          </a:xfrm>
          <a:prstGeom prst="rect">
            <a:avLst/>
          </a:prstGeom>
          <a:noFill/>
          <a:ln w="9525">
            <a:noFill/>
            <a:miter lim="800000"/>
            <a:headEnd/>
            <a:tailEnd/>
          </a:ln>
        </p:spPr>
        <p:txBody>
          <a:bodyPr anchor="ctr">
            <a:spAutoFit/>
          </a:bodyPr>
          <a:lstStyle/>
          <a:p>
            <a:pPr algn="l" rtl="0"/>
            <a:r>
              <a:rPr lang="en-US">
                <a:cs typeface="Arial" pitchFamily="34" charset="0"/>
              </a:rPr>
              <a:t>-2</a:t>
            </a:r>
            <a:r>
              <a:rPr lang="en-US" baseline="30000">
                <a:cs typeface="Arial" pitchFamily="34" charset="0"/>
              </a:rPr>
              <a:t>2</a:t>
            </a:r>
          </a:p>
        </p:txBody>
      </p:sp>
      <p:sp>
        <p:nvSpPr>
          <p:cNvPr id="32" name="Rectangle 2"/>
          <p:cNvSpPr>
            <a:spLocks noChangeArrowheads="1"/>
          </p:cNvSpPr>
          <p:nvPr/>
        </p:nvSpPr>
        <p:spPr bwMode="auto">
          <a:xfrm>
            <a:off x="7391400" y="4800600"/>
            <a:ext cx="533400" cy="369888"/>
          </a:xfrm>
          <a:prstGeom prst="rect">
            <a:avLst/>
          </a:prstGeom>
          <a:noFill/>
          <a:ln w="9525">
            <a:noFill/>
            <a:miter lim="800000"/>
            <a:headEnd/>
            <a:tailEnd/>
          </a:ln>
        </p:spPr>
        <p:txBody>
          <a:bodyPr anchor="ctr">
            <a:spAutoFit/>
          </a:bodyPr>
          <a:lstStyle/>
          <a:p>
            <a:pPr algn="l" rtl="0"/>
            <a:r>
              <a:rPr lang="en-US">
                <a:cs typeface="Arial" pitchFamily="34" charset="0"/>
              </a:rPr>
              <a:t>-2</a:t>
            </a:r>
            <a:r>
              <a:rPr lang="en-US" baseline="30000">
                <a:cs typeface="Arial" pitchFamily="34" charset="0"/>
              </a:rPr>
              <a:t>2</a:t>
            </a:r>
          </a:p>
        </p:txBody>
      </p:sp>
      <p:sp>
        <p:nvSpPr>
          <p:cNvPr id="33" name="Rectangle 2"/>
          <p:cNvSpPr>
            <a:spLocks noChangeArrowheads="1"/>
          </p:cNvSpPr>
          <p:nvPr/>
        </p:nvSpPr>
        <p:spPr bwMode="auto">
          <a:xfrm>
            <a:off x="6400800" y="4800600"/>
            <a:ext cx="1524000" cy="369888"/>
          </a:xfrm>
          <a:prstGeom prst="rect">
            <a:avLst/>
          </a:prstGeom>
          <a:noFill/>
          <a:ln w="9525">
            <a:noFill/>
            <a:miter lim="800000"/>
            <a:headEnd/>
            <a:tailEnd/>
          </a:ln>
        </p:spPr>
        <p:txBody>
          <a:bodyPr anchor="ctr">
            <a:spAutoFit/>
          </a:bodyPr>
          <a:lstStyle/>
          <a:p>
            <a:pPr algn="l" rtl="0"/>
            <a:r>
              <a:rPr lang="en-US">
                <a:cs typeface="Arial" pitchFamily="34" charset="0"/>
              </a:rPr>
              <a:t>x</a:t>
            </a:r>
            <a:r>
              <a:rPr lang="en-US" baseline="30000">
                <a:cs typeface="Arial" pitchFamily="34" charset="0"/>
              </a:rPr>
              <a:t>2</a:t>
            </a:r>
            <a:r>
              <a:rPr lang="en-US">
                <a:cs typeface="Arial" pitchFamily="34" charset="0"/>
              </a:rPr>
              <a:t> = 5</a:t>
            </a:r>
            <a:r>
              <a:rPr lang="en-US" baseline="30000">
                <a:cs typeface="Arial" pitchFamily="34" charset="0"/>
              </a:rPr>
              <a:t>2</a:t>
            </a:r>
            <a:r>
              <a:rPr lang="en-US">
                <a:cs typeface="Arial" pitchFamily="34" charset="0"/>
              </a:rPr>
              <a:t> - 2</a:t>
            </a:r>
            <a:r>
              <a:rPr lang="en-US" baseline="30000">
                <a:cs typeface="Arial" pitchFamily="34" charset="0"/>
              </a:rPr>
              <a:t>2</a:t>
            </a:r>
          </a:p>
        </p:txBody>
      </p:sp>
      <p:sp>
        <p:nvSpPr>
          <p:cNvPr id="34" name="Rectangle 2"/>
          <p:cNvSpPr>
            <a:spLocks noChangeArrowheads="1"/>
          </p:cNvSpPr>
          <p:nvPr/>
        </p:nvSpPr>
        <p:spPr bwMode="auto">
          <a:xfrm>
            <a:off x="6400800" y="5105400"/>
            <a:ext cx="1524000" cy="369888"/>
          </a:xfrm>
          <a:prstGeom prst="rect">
            <a:avLst/>
          </a:prstGeom>
          <a:noFill/>
          <a:ln w="9525">
            <a:noFill/>
            <a:miter lim="800000"/>
            <a:headEnd/>
            <a:tailEnd/>
          </a:ln>
        </p:spPr>
        <p:txBody>
          <a:bodyPr anchor="ctr">
            <a:spAutoFit/>
          </a:bodyPr>
          <a:lstStyle/>
          <a:p>
            <a:pPr algn="l" rtl="0"/>
            <a:r>
              <a:rPr lang="en-US">
                <a:cs typeface="Arial" pitchFamily="34" charset="0"/>
              </a:rPr>
              <a:t>x</a:t>
            </a:r>
            <a:r>
              <a:rPr lang="en-US" baseline="30000">
                <a:cs typeface="Arial" pitchFamily="34" charset="0"/>
              </a:rPr>
              <a:t>2</a:t>
            </a:r>
            <a:r>
              <a:rPr lang="en-US">
                <a:cs typeface="Arial" pitchFamily="34" charset="0"/>
              </a:rPr>
              <a:t> = 21</a:t>
            </a:r>
            <a:endParaRPr lang="en-US" baseline="30000">
              <a:cs typeface="Arial" pitchFamily="34" charset="0"/>
            </a:endParaRPr>
          </a:p>
        </p:txBody>
      </p:sp>
      <p:sp>
        <p:nvSpPr>
          <p:cNvPr id="35" name="Rectangle 2"/>
          <p:cNvSpPr>
            <a:spLocks noChangeArrowheads="1"/>
          </p:cNvSpPr>
          <p:nvPr/>
        </p:nvSpPr>
        <p:spPr bwMode="auto">
          <a:xfrm>
            <a:off x="6400800" y="5410200"/>
            <a:ext cx="1524000" cy="369888"/>
          </a:xfrm>
          <a:prstGeom prst="rect">
            <a:avLst/>
          </a:prstGeom>
          <a:noFill/>
          <a:ln w="9525">
            <a:noFill/>
            <a:miter lim="800000"/>
            <a:headEnd/>
            <a:tailEnd/>
          </a:ln>
        </p:spPr>
        <p:txBody>
          <a:bodyPr anchor="ctr">
            <a:spAutoFit/>
          </a:bodyPr>
          <a:lstStyle/>
          <a:p>
            <a:pPr algn="l" rtl="0"/>
            <a:r>
              <a:rPr lang="en-US">
                <a:cs typeface="Arial" pitchFamily="34" charset="0"/>
              </a:rPr>
              <a:t>x = √21</a:t>
            </a:r>
            <a:endParaRPr lang="en-US" baseline="30000">
              <a:cs typeface="Arial" pitchFamily="34" charset="0"/>
            </a:endParaRPr>
          </a:p>
        </p:txBody>
      </p:sp>
      <p:sp>
        <p:nvSpPr>
          <p:cNvPr id="36" name="Rectangle 2"/>
          <p:cNvSpPr>
            <a:spLocks noChangeArrowheads="1"/>
          </p:cNvSpPr>
          <p:nvPr/>
        </p:nvSpPr>
        <p:spPr bwMode="auto">
          <a:xfrm>
            <a:off x="6400800" y="5715000"/>
            <a:ext cx="2209800" cy="369888"/>
          </a:xfrm>
          <a:prstGeom prst="rect">
            <a:avLst/>
          </a:prstGeom>
          <a:noFill/>
          <a:ln w="9525">
            <a:noFill/>
            <a:miter lim="800000"/>
            <a:headEnd/>
            <a:tailEnd/>
          </a:ln>
        </p:spPr>
        <p:txBody>
          <a:bodyPr anchor="ctr">
            <a:spAutoFit/>
          </a:bodyPr>
          <a:lstStyle/>
          <a:p>
            <a:pPr algn="l" rtl="0"/>
            <a:r>
              <a:rPr lang="en-US">
                <a:cs typeface="Arial" pitchFamily="34" charset="0"/>
              </a:rPr>
              <a:t>x = 4.58 m (2 d.p.) </a:t>
            </a:r>
            <a:endParaRPr lang="en-US" baseline="300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from="(-#ppt_w/2)" to="(#ppt_x)" calcmode="lin" valueType="num">
                                      <p:cBhvr>
                                        <p:cTn id="7" dur="600" fill="hold">
                                          <p:stCondLst>
                                            <p:cond delay="0"/>
                                          </p:stCondLst>
                                        </p:cTn>
                                        <p:tgtEl>
                                          <p:spTgt spid="14"/>
                                        </p:tgtEl>
                                        <p:attrNameLst>
                                          <p:attrName>ppt_x</p:attrName>
                                        </p:attrNameLst>
                                      </p:cBhvr>
                                    </p:anim>
                                    <p:anim from="0" to="-1.0" calcmode="lin" valueType="num">
                                      <p:cBhvr>
                                        <p:cTn id="8" dur="200" decel="50000" autoRev="1" fill="hold">
                                          <p:stCondLst>
                                            <p:cond delay="600"/>
                                          </p:stCondLst>
                                        </p:cTn>
                                        <p:tgtEl>
                                          <p:spTgt spid="14"/>
                                        </p:tgtEl>
                                        <p:attrNameLst>
                                          <p:attrName>xshear</p:attrName>
                                        </p:attrNameLst>
                                      </p:cBhvr>
                                    </p:anim>
                                    <p:animScale>
                                      <p:cBhvr>
                                        <p:cTn id="9" dur="200" decel="100000" autoRev="1" fill="hold">
                                          <p:stCondLst>
                                            <p:cond delay="600"/>
                                          </p:stCondLst>
                                        </p:cTn>
                                        <p:tgtEl>
                                          <p:spTgt spid="14"/>
                                        </p:tgtEl>
                                      </p:cBhvr>
                                      <p:from x="100000" y="100000"/>
                                      <p:to x="80000" y="100000"/>
                                    </p:animScale>
                                    <p:anim by="(#ppt_h/3+#ppt_w*0.1)" calcmode="lin" valueType="num">
                                      <p:cBhvr additive="sum">
                                        <p:cTn id="10" dur="200" decel="100000" autoRev="1" fill="hold">
                                          <p:stCondLst>
                                            <p:cond delay="600"/>
                                          </p:stCondLst>
                                        </p:cTn>
                                        <p:tgtEl>
                                          <p:spTgt spid="1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8676"/>
                                        </p:tgtEl>
                                        <p:attrNameLst>
                                          <p:attrName>style.visibility</p:attrName>
                                        </p:attrNameLst>
                                      </p:cBhvr>
                                      <p:to>
                                        <p:strVal val="visible"/>
                                      </p:to>
                                    </p:set>
                                    <p:anim calcmode="lin" valueType="num">
                                      <p:cBhvr additive="base">
                                        <p:cTn id="15" dur="500" fill="hold"/>
                                        <p:tgtEl>
                                          <p:spTgt spid="28676"/>
                                        </p:tgtEl>
                                        <p:attrNameLst>
                                          <p:attrName>ppt_x</p:attrName>
                                        </p:attrNameLst>
                                      </p:cBhvr>
                                      <p:tavLst>
                                        <p:tav tm="0">
                                          <p:val>
                                            <p:strVal val="0-#ppt_w/2"/>
                                          </p:val>
                                        </p:tav>
                                        <p:tav tm="100000">
                                          <p:val>
                                            <p:strVal val="#ppt_x"/>
                                          </p:val>
                                        </p:tav>
                                      </p:tavLst>
                                    </p:anim>
                                    <p:anim calcmode="lin" valueType="num">
                                      <p:cBhvr additive="base">
                                        <p:cTn id="16"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8677"/>
                                        </p:tgtEl>
                                        <p:attrNameLst>
                                          <p:attrName>style.visibility</p:attrName>
                                        </p:attrNameLst>
                                      </p:cBhvr>
                                      <p:to>
                                        <p:strVal val="visible"/>
                                      </p:to>
                                    </p:set>
                                    <p:animEffect transition="in" filter="wipe(down)">
                                      <p:cBhvr>
                                        <p:cTn id="21" dur="500"/>
                                        <p:tgtEl>
                                          <p:spTgt spid="286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676" grpId="0"/>
      <p:bldP spid="25" grpId="0" animBg="1"/>
      <p:bldP spid="26" grpId="0"/>
      <p:bldP spid="27" grpId="0"/>
      <p:bldP spid="28" grpId="0"/>
      <p:bldP spid="29" grpId="0"/>
      <p:bldP spid="30" grpId="0"/>
      <p:bldP spid="31" grpId="0"/>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0"/>
            <a:ext cx="5257800" cy="939800"/>
          </a:xfrm>
        </p:spPr>
        <p:txBody>
          <a:bodyPr>
            <a:normAutofit/>
          </a:bodyPr>
          <a:lstStyle/>
          <a:p>
            <a:pPr rtl="0"/>
            <a:r>
              <a:rPr lang="en-US" altLang="en-US" sz="5400" b="1" dirty="0" smtClean="0">
                <a:effectLst>
                  <a:outerShdw blurRad="38100" dist="38100" dir="2700000" algn="tl">
                    <a:srgbClr val="000000">
                      <a:alpha val="43137"/>
                    </a:srgbClr>
                  </a:outerShdw>
                </a:effectLst>
                <a:latin typeface="Comic Sans MS" pitchFamily="66" charset="0"/>
                <a:ea typeface="ＭＳ Ｐゴシック" pitchFamily="34" charset="-128"/>
              </a:rPr>
              <a:t>Word Splash</a:t>
            </a:r>
          </a:p>
        </p:txBody>
      </p:sp>
      <p:sp>
        <p:nvSpPr>
          <p:cNvPr id="17411" name="TextBox 3"/>
          <p:cNvSpPr txBox="1">
            <a:spLocks noChangeArrowheads="1"/>
          </p:cNvSpPr>
          <p:nvPr/>
        </p:nvSpPr>
        <p:spPr bwMode="auto">
          <a:xfrm>
            <a:off x="152400" y="990601"/>
            <a:ext cx="8763000" cy="1015663"/>
          </a:xfrm>
          <a:prstGeom prst="rect">
            <a:avLst/>
          </a:prstGeom>
          <a:noFill/>
          <a:ln w="9525">
            <a:noFill/>
            <a:miter lim="800000"/>
            <a:headEnd/>
            <a:tailEnd/>
          </a:ln>
        </p:spPr>
        <p:txBody>
          <a:bodyPr wrap="square">
            <a:spAutoFit/>
          </a:bodyPr>
          <a:lstStyle/>
          <a:p>
            <a:pPr algn="l" rtl="0"/>
            <a:r>
              <a:rPr lang="en-US" altLang="en-US" sz="2000" dirty="0"/>
              <a:t>Use your prior knowledge or make up a meaning for the following words to create a story.  Use your imagination!</a:t>
            </a:r>
          </a:p>
          <a:p>
            <a:pPr algn="l" rtl="0"/>
            <a:endParaRPr lang="en-US" altLang="en-US" sz="2000" dirty="0"/>
          </a:p>
        </p:txBody>
      </p:sp>
      <p:sp>
        <p:nvSpPr>
          <p:cNvPr id="17412" name="TextBox 1"/>
          <p:cNvSpPr txBox="1">
            <a:spLocks noChangeArrowheads="1"/>
          </p:cNvSpPr>
          <p:nvPr/>
        </p:nvSpPr>
        <p:spPr bwMode="auto">
          <a:xfrm rot="-524438">
            <a:off x="508034" y="3204186"/>
            <a:ext cx="2119108" cy="830997"/>
          </a:xfrm>
          <a:prstGeom prst="rect">
            <a:avLst/>
          </a:prstGeom>
          <a:noFill/>
          <a:ln w="9525">
            <a:noFill/>
            <a:miter lim="800000"/>
            <a:headEnd/>
            <a:tailEnd/>
          </a:ln>
        </p:spPr>
        <p:txBody>
          <a:bodyPr wrap="square">
            <a:spAutoFit/>
          </a:bodyPr>
          <a:lstStyle/>
          <a:p>
            <a:pPr algn="l" rtl="0"/>
            <a:r>
              <a:rPr lang="en-US" altLang="en-US" sz="2400" b="1" dirty="0" smtClean="0">
                <a:solidFill>
                  <a:srgbClr val="FF0000"/>
                </a:solidFill>
                <a:latin typeface="Comic Sans MS" pitchFamily="66" charset="0"/>
              </a:rPr>
              <a:t>Hypotenuse</a:t>
            </a:r>
          </a:p>
          <a:p>
            <a:pPr algn="l" rtl="0"/>
            <a:r>
              <a:rPr lang="ar-AE" altLang="en-US" sz="2400" b="1" dirty="0" smtClean="0">
                <a:solidFill>
                  <a:srgbClr val="FF0000"/>
                </a:solidFill>
                <a:latin typeface="Comic Sans MS" pitchFamily="66" charset="0"/>
              </a:rPr>
              <a:t>وتر المثلث</a:t>
            </a:r>
            <a:endParaRPr lang="en-US" altLang="en-US" sz="2400" b="1" dirty="0">
              <a:solidFill>
                <a:srgbClr val="FF0000"/>
              </a:solidFill>
              <a:latin typeface="Comic Sans MS" pitchFamily="66" charset="0"/>
            </a:endParaRPr>
          </a:p>
        </p:txBody>
      </p:sp>
      <p:sp>
        <p:nvSpPr>
          <p:cNvPr id="17413" name="TextBox 18"/>
          <p:cNvSpPr txBox="1">
            <a:spLocks noChangeArrowheads="1"/>
          </p:cNvSpPr>
          <p:nvPr/>
        </p:nvSpPr>
        <p:spPr bwMode="auto">
          <a:xfrm rot="537239">
            <a:off x="41763" y="4326100"/>
            <a:ext cx="3759458" cy="830997"/>
          </a:xfrm>
          <a:prstGeom prst="rect">
            <a:avLst/>
          </a:prstGeom>
          <a:noFill/>
          <a:ln w="9525">
            <a:noFill/>
            <a:miter lim="800000"/>
            <a:headEnd/>
            <a:tailEnd/>
          </a:ln>
        </p:spPr>
        <p:txBody>
          <a:bodyPr wrap="square">
            <a:spAutoFit/>
          </a:bodyPr>
          <a:lstStyle/>
          <a:p>
            <a:pPr algn="l" rtl="0"/>
            <a:r>
              <a:rPr lang="en-US" altLang="en-US" sz="2400" b="1" dirty="0">
                <a:solidFill>
                  <a:srgbClr val="0070C0"/>
                </a:solidFill>
                <a:latin typeface="Comic Sans MS" pitchFamily="66" charset="0"/>
              </a:rPr>
              <a:t>trigonometric</a:t>
            </a:r>
            <a:r>
              <a:rPr lang="en-US" altLang="en-US" sz="2400" b="1" dirty="0">
                <a:solidFill>
                  <a:srgbClr val="FF0000"/>
                </a:solidFill>
                <a:latin typeface="Comic Sans MS" pitchFamily="66" charset="0"/>
              </a:rPr>
              <a:t> </a:t>
            </a:r>
            <a:r>
              <a:rPr lang="en-US" altLang="en-US" sz="2400" b="1" dirty="0" smtClean="0">
                <a:solidFill>
                  <a:srgbClr val="0070C0"/>
                </a:solidFill>
                <a:latin typeface="Comic Sans MS" pitchFamily="66" charset="0"/>
              </a:rPr>
              <a:t>ratios</a:t>
            </a:r>
          </a:p>
          <a:p>
            <a:pPr algn="l" rtl="0"/>
            <a:r>
              <a:rPr lang="ar-AE" altLang="en-US" sz="2400" b="1" dirty="0" smtClean="0">
                <a:solidFill>
                  <a:srgbClr val="0070C0"/>
                </a:solidFill>
                <a:latin typeface="Comic Sans MS" pitchFamily="66" charset="0"/>
              </a:rPr>
              <a:t>النسب المثلثية</a:t>
            </a:r>
            <a:endParaRPr lang="en-US" altLang="en-US" sz="2400" b="1" dirty="0">
              <a:solidFill>
                <a:srgbClr val="0070C0"/>
              </a:solidFill>
              <a:latin typeface="Comic Sans MS" pitchFamily="66" charset="0"/>
            </a:endParaRPr>
          </a:p>
        </p:txBody>
      </p:sp>
      <p:sp>
        <p:nvSpPr>
          <p:cNvPr id="17414" name="TextBox 20"/>
          <p:cNvSpPr txBox="1">
            <a:spLocks noChangeArrowheads="1"/>
          </p:cNvSpPr>
          <p:nvPr/>
        </p:nvSpPr>
        <p:spPr bwMode="auto">
          <a:xfrm rot="1120549">
            <a:off x="3284177" y="1994585"/>
            <a:ext cx="2620161" cy="954107"/>
          </a:xfrm>
          <a:prstGeom prst="rect">
            <a:avLst/>
          </a:prstGeom>
          <a:noFill/>
          <a:ln w="9525">
            <a:noFill/>
            <a:miter lim="800000"/>
            <a:headEnd/>
            <a:tailEnd/>
          </a:ln>
        </p:spPr>
        <p:txBody>
          <a:bodyPr wrap="square">
            <a:spAutoFit/>
          </a:bodyPr>
          <a:lstStyle/>
          <a:p>
            <a:pPr algn="l" rtl="0"/>
            <a:r>
              <a:rPr lang="en-US" altLang="en-US" sz="2800" b="1" dirty="0" smtClean="0">
                <a:solidFill>
                  <a:srgbClr val="7030A0"/>
                </a:solidFill>
                <a:latin typeface="Comic Sans MS" pitchFamily="66" charset="0"/>
              </a:rPr>
              <a:t>Cosine</a:t>
            </a:r>
          </a:p>
          <a:p>
            <a:pPr algn="l" rtl="0"/>
            <a:r>
              <a:rPr lang="ar-AE" altLang="en-US" sz="2800" b="1" dirty="0" smtClean="0">
                <a:solidFill>
                  <a:srgbClr val="7030A0"/>
                </a:solidFill>
                <a:latin typeface="Comic Sans MS" pitchFamily="66" charset="0"/>
              </a:rPr>
              <a:t>جيب التمام الزاوية</a:t>
            </a:r>
            <a:endParaRPr lang="en-US" altLang="en-US" sz="2800" b="1" dirty="0">
              <a:solidFill>
                <a:srgbClr val="7030A0"/>
              </a:solidFill>
              <a:latin typeface="Comic Sans MS" pitchFamily="66" charset="0"/>
            </a:endParaRPr>
          </a:p>
        </p:txBody>
      </p:sp>
      <p:sp>
        <p:nvSpPr>
          <p:cNvPr id="17415" name="TextBox 21"/>
          <p:cNvSpPr txBox="1">
            <a:spLocks noChangeArrowheads="1"/>
          </p:cNvSpPr>
          <p:nvPr/>
        </p:nvSpPr>
        <p:spPr bwMode="auto">
          <a:xfrm rot="-257355">
            <a:off x="2780759" y="5405217"/>
            <a:ext cx="1944722" cy="1077218"/>
          </a:xfrm>
          <a:prstGeom prst="rect">
            <a:avLst/>
          </a:prstGeom>
          <a:noFill/>
          <a:ln w="9525">
            <a:noFill/>
            <a:miter lim="800000"/>
            <a:headEnd/>
            <a:tailEnd/>
          </a:ln>
        </p:spPr>
        <p:txBody>
          <a:bodyPr wrap="square">
            <a:spAutoFit/>
          </a:bodyPr>
          <a:lstStyle/>
          <a:p>
            <a:pPr algn="l" rtl="0"/>
            <a:r>
              <a:rPr lang="en-US" altLang="en-US" sz="3200" b="1" dirty="0" smtClean="0">
                <a:solidFill>
                  <a:srgbClr val="00B050"/>
                </a:solidFill>
                <a:latin typeface="Comic Sans MS" pitchFamily="66" charset="0"/>
              </a:rPr>
              <a:t>Sine</a:t>
            </a:r>
          </a:p>
          <a:p>
            <a:pPr algn="l" rtl="0"/>
            <a:r>
              <a:rPr lang="ar-AE" altLang="en-US" sz="3200" b="1" dirty="0" smtClean="0">
                <a:solidFill>
                  <a:srgbClr val="00B050"/>
                </a:solidFill>
                <a:latin typeface="Comic Sans MS" pitchFamily="66" charset="0"/>
              </a:rPr>
              <a:t>جيب الزاوية</a:t>
            </a:r>
            <a:endParaRPr lang="en-US" altLang="en-US" sz="3200" b="1" dirty="0">
              <a:solidFill>
                <a:srgbClr val="00B050"/>
              </a:solidFill>
              <a:latin typeface="Comic Sans MS" pitchFamily="66" charset="0"/>
            </a:endParaRPr>
          </a:p>
        </p:txBody>
      </p:sp>
      <p:sp>
        <p:nvSpPr>
          <p:cNvPr id="17416" name="TextBox 22"/>
          <p:cNvSpPr txBox="1">
            <a:spLocks noChangeArrowheads="1"/>
          </p:cNvSpPr>
          <p:nvPr/>
        </p:nvSpPr>
        <p:spPr bwMode="auto">
          <a:xfrm rot="19652609">
            <a:off x="5974493" y="5130403"/>
            <a:ext cx="3160314" cy="954107"/>
          </a:xfrm>
          <a:prstGeom prst="rect">
            <a:avLst/>
          </a:prstGeom>
          <a:noFill/>
          <a:ln w="9525">
            <a:noFill/>
            <a:miter lim="800000"/>
            <a:headEnd/>
            <a:tailEnd/>
          </a:ln>
        </p:spPr>
        <p:txBody>
          <a:bodyPr wrap="square">
            <a:spAutoFit/>
          </a:bodyPr>
          <a:lstStyle/>
          <a:p>
            <a:pPr algn="l" rtl="0"/>
            <a:r>
              <a:rPr lang="en-US" altLang="en-US" sz="2800" b="1" dirty="0" smtClean="0">
                <a:solidFill>
                  <a:srgbClr val="138D9D"/>
                </a:solidFill>
                <a:latin typeface="Comic Sans MS" pitchFamily="66" charset="0"/>
              </a:rPr>
              <a:t>Tangent</a:t>
            </a:r>
          </a:p>
          <a:p>
            <a:pPr algn="l" rtl="0"/>
            <a:r>
              <a:rPr lang="ar-AE" altLang="en-US" sz="2800" b="1" dirty="0" smtClean="0">
                <a:solidFill>
                  <a:srgbClr val="138D9D"/>
                </a:solidFill>
                <a:latin typeface="Comic Sans MS" pitchFamily="66" charset="0"/>
              </a:rPr>
              <a:t>المماس – ظل الزاوية </a:t>
            </a:r>
            <a:endParaRPr lang="en-US" altLang="en-US" sz="2800" b="1" dirty="0">
              <a:solidFill>
                <a:srgbClr val="138D9D"/>
              </a:solidFill>
              <a:latin typeface="Comic Sans MS" pitchFamily="66" charset="0"/>
            </a:endParaRPr>
          </a:p>
        </p:txBody>
      </p:sp>
      <p:sp>
        <p:nvSpPr>
          <p:cNvPr id="17417" name="TextBox 23"/>
          <p:cNvSpPr txBox="1">
            <a:spLocks noChangeArrowheads="1"/>
          </p:cNvSpPr>
          <p:nvPr/>
        </p:nvSpPr>
        <p:spPr bwMode="auto">
          <a:xfrm rot="-570295">
            <a:off x="2970827" y="3510367"/>
            <a:ext cx="1997921" cy="1077218"/>
          </a:xfrm>
          <a:prstGeom prst="rect">
            <a:avLst/>
          </a:prstGeom>
          <a:noFill/>
          <a:ln w="9525">
            <a:noFill/>
            <a:miter lim="800000"/>
            <a:headEnd/>
            <a:tailEnd/>
          </a:ln>
        </p:spPr>
        <p:txBody>
          <a:bodyPr wrap="square">
            <a:spAutoFit/>
          </a:bodyPr>
          <a:lstStyle/>
          <a:p>
            <a:pPr algn="l" rtl="0"/>
            <a:r>
              <a:rPr lang="en-US" altLang="en-US" sz="3200" b="1" dirty="0" smtClean="0">
                <a:solidFill>
                  <a:srgbClr val="00B0F0"/>
                </a:solidFill>
                <a:latin typeface="Comic Sans MS" pitchFamily="66" charset="0"/>
              </a:rPr>
              <a:t>Similar</a:t>
            </a:r>
          </a:p>
          <a:p>
            <a:pPr algn="l" rtl="0"/>
            <a:r>
              <a:rPr lang="ar-AE" altLang="en-US" sz="3200" b="1" dirty="0" smtClean="0">
                <a:solidFill>
                  <a:srgbClr val="00B0F0"/>
                </a:solidFill>
                <a:latin typeface="Comic Sans MS" pitchFamily="66" charset="0"/>
              </a:rPr>
              <a:t>مماثل</a:t>
            </a:r>
            <a:endParaRPr lang="en-US" altLang="en-US" sz="3200" b="1" dirty="0">
              <a:solidFill>
                <a:srgbClr val="00B0F0"/>
              </a:solidFill>
              <a:latin typeface="Comic Sans MS" pitchFamily="66" charset="0"/>
            </a:endParaRPr>
          </a:p>
        </p:txBody>
      </p:sp>
      <p:sp>
        <p:nvSpPr>
          <p:cNvPr id="17418" name="TextBox 24"/>
          <p:cNvSpPr txBox="1">
            <a:spLocks noChangeArrowheads="1"/>
          </p:cNvSpPr>
          <p:nvPr/>
        </p:nvSpPr>
        <p:spPr bwMode="auto">
          <a:xfrm rot="1330745">
            <a:off x="5466303" y="2464476"/>
            <a:ext cx="2723263" cy="830997"/>
          </a:xfrm>
          <a:prstGeom prst="rect">
            <a:avLst/>
          </a:prstGeom>
          <a:noFill/>
          <a:ln w="9525">
            <a:noFill/>
            <a:miter lim="800000"/>
            <a:headEnd/>
            <a:tailEnd/>
          </a:ln>
        </p:spPr>
        <p:txBody>
          <a:bodyPr wrap="square">
            <a:spAutoFit/>
          </a:bodyPr>
          <a:lstStyle/>
          <a:p>
            <a:pPr algn="l" rtl="0"/>
            <a:r>
              <a:rPr lang="en-US" altLang="en-US" sz="2400" b="1" dirty="0">
                <a:solidFill>
                  <a:srgbClr val="FFC000"/>
                </a:solidFill>
                <a:latin typeface="Comic Sans MS" pitchFamily="66" charset="0"/>
              </a:rPr>
              <a:t>scale </a:t>
            </a:r>
            <a:r>
              <a:rPr lang="en-US" altLang="en-US" sz="2400" b="1" dirty="0" smtClean="0">
                <a:solidFill>
                  <a:srgbClr val="FFC000"/>
                </a:solidFill>
                <a:latin typeface="Comic Sans MS" pitchFamily="66" charset="0"/>
              </a:rPr>
              <a:t>factor</a:t>
            </a:r>
          </a:p>
          <a:p>
            <a:pPr algn="l" rtl="0"/>
            <a:r>
              <a:rPr lang="ar-AE" altLang="en-US" sz="2400" b="1" dirty="0" smtClean="0">
                <a:solidFill>
                  <a:srgbClr val="FFC000"/>
                </a:solidFill>
                <a:latin typeface="Comic Sans MS" pitchFamily="66" charset="0"/>
              </a:rPr>
              <a:t>عامل المقياس</a:t>
            </a:r>
            <a:endParaRPr lang="en-US" altLang="en-US" sz="2400" b="1" dirty="0">
              <a:solidFill>
                <a:srgbClr val="FFC000"/>
              </a:solidFill>
              <a:latin typeface="Comic Sans MS" pitchFamily="66" charset="0"/>
            </a:endParaRPr>
          </a:p>
        </p:txBody>
      </p:sp>
      <p:sp>
        <p:nvSpPr>
          <p:cNvPr id="17419" name="TextBox 25"/>
          <p:cNvSpPr txBox="1">
            <a:spLocks noChangeArrowheads="1"/>
          </p:cNvSpPr>
          <p:nvPr/>
        </p:nvSpPr>
        <p:spPr bwMode="auto">
          <a:xfrm rot="1174752">
            <a:off x="7177969" y="3720176"/>
            <a:ext cx="1881179" cy="830997"/>
          </a:xfrm>
          <a:prstGeom prst="rect">
            <a:avLst/>
          </a:prstGeom>
          <a:noFill/>
          <a:ln w="9525">
            <a:noFill/>
            <a:miter lim="800000"/>
            <a:headEnd/>
            <a:tailEnd/>
          </a:ln>
        </p:spPr>
        <p:txBody>
          <a:bodyPr wrap="square">
            <a:spAutoFit/>
          </a:bodyPr>
          <a:lstStyle/>
          <a:p>
            <a:pPr algn="l" rtl="0"/>
            <a:r>
              <a:rPr lang="en-US" altLang="en-US" sz="2400" b="1" dirty="0" smtClean="0">
                <a:latin typeface="Comic Sans MS" pitchFamily="66" charset="0"/>
              </a:rPr>
              <a:t>Congruent</a:t>
            </a:r>
          </a:p>
          <a:p>
            <a:pPr algn="l" rtl="0"/>
            <a:r>
              <a:rPr lang="ar-AE" altLang="en-US" sz="2400" b="1" dirty="0" smtClean="0">
                <a:latin typeface="Comic Sans MS" pitchFamily="66" charset="0"/>
              </a:rPr>
              <a:t>منسجم</a:t>
            </a:r>
            <a:endParaRPr lang="en-US" altLang="en-US" sz="2400" b="1" dirty="0">
              <a:latin typeface="Comic Sans MS" pitchFamily="66" charset="0"/>
            </a:endParaRPr>
          </a:p>
        </p:txBody>
      </p:sp>
      <p:sp>
        <p:nvSpPr>
          <p:cNvPr id="17420" name="TextBox 26"/>
          <p:cNvSpPr txBox="1">
            <a:spLocks noChangeArrowheads="1"/>
          </p:cNvSpPr>
          <p:nvPr/>
        </p:nvSpPr>
        <p:spPr bwMode="auto">
          <a:xfrm rot="-1632034">
            <a:off x="54904" y="2178506"/>
            <a:ext cx="2253226" cy="830997"/>
          </a:xfrm>
          <a:prstGeom prst="rect">
            <a:avLst/>
          </a:prstGeom>
          <a:noFill/>
          <a:ln w="9525">
            <a:noFill/>
            <a:miter lim="800000"/>
            <a:headEnd/>
            <a:tailEnd/>
          </a:ln>
        </p:spPr>
        <p:txBody>
          <a:bodyPr wrap="square">
            <a:spAutoFit/>
          </a:bodyPr>
          <a:lstStyle/>
          <a:p>
            <a:pPr algn="l" rtl="0"/>
            <a:r>
              <a:rPr lang="en-US" altLang="en-US" sz="2400" b="1" dirty="0" smtClean="0">
                <a:solidFill>
                  <a:srgbClr val="BF36D6"/>
                </a:solidFill>
                <a:latin typeface="Comic Sans MS" pitchFamily="66" charset="0"/>
              </a:rPr>
              <a:t>Corresponding</a:t>
            </a:r>
          </a:p>
          <a:p>
            <a:pPr algn="l" rtl="0"/>
            <a:r>
              <a:rPr lang="ar-AE" altLang="en-US" sz="2400" b="1" dirty="0" smtClean="0">
                <a:solidFill>
                  <a:srgbClr val="BF36D6"/>
                </a:solidFill>
                <a:latin typeface="Comic Sans MS" pitchFamily="66" charset="0"/>
              </a:rPr>
              <a:t>المقابلة</a:t>
            </a:r>
            <a:endParaRPr lang="en-US" altLang="en-US" sz="2400" b="1" dirty="0">
              <a:solidFill>
                <a:srgbClr val="BF36D6"/>
              </a:solidFill>
              <a:latin typeface="Comic Sans MS" pitchFamily="66" charset="0"/>
            </a:endParaRPr>
          </a:p>
        </p:txBody>
      </p:sp>
      <p:sp>
        <p:nvSpPr>
          <p:cNvPr id="17421" name="TextBox 27"/>
          <p:cNvSpPr txBox="1">
            <a:spLocks noChangeArrowheads="1"/>
          </p:cNvSpPr>
          <p:nvPr/>
        </p:nvSpPr>
        <p:spPr bwMode="auto">
          <a:xfrm rot="1409560">
            <a:off x="7123610" y="2103826"/>
            <a:ext cx="1934952" cy="830997"/>
          </a:xfrm>
          <a:prstGeom prst="rect">
            <a:avLst/>
          </a:prstGeom>
          <a:noFill/>
          <a:ln w="9525">
            <a:noFill/>
            <a:miter lim="800000"/>
            <a:headEnd/>
            <a:tailEnd/>
          </a:ln>
        </p:spPr>
        <p:txBody>
          <a:bodyPr wrap="square">
            <a:spAutoFit/>
          </a:bodyPr>
          <a:lstStyle/>
          <a:p>
            <a:pPr algn="l" rtl="0"/>
            <a:r>
              <a:rPr lang="en-US" altLang="en-US" sz="2400" b="1" dirty="0" smtClean="0">
                <a:solidFill>
                  <a:srgbClr val="728222"/>
                </a:solidFill>
                <a:latin typeface="Comic Sans MS" pitchFamily="66" charset="0"/>
              </a:rPr>
              <a:t>Surveying</a:t>
            </a:r>
          </a:p>
          <a:p>
            <a:pPr algn="l" rtl="0"/>
            <a:r>
              <a:rPr lang="ar-AE" altLang="en-US" sz="2400" b="1" dirty="0" smtClean="0">
                <a:solidFill>
                  <a:srgbClr val="728222"/>
                </a:solidFill>
                <a:latin typeface="Comic Sans MS" pitchFamily="66" charset="0"/>
              </a:rPr>
              <a:t>المسح</a:t>
            </a:r>
            <a:endParaRPr lang="en-US" altLang="en-US" sz="2400" b="1" dirty="0">
              <a:solidFill>
                <a:srgbClr val="728222"/>
              </a:solidFill>
              <a:latin typeface="Comic Sans MS" pitchFamily="66" charset="0"/>
            </a:endParaRPr>
          </a:p>
        </p:txBody>
      </p:sp>
      <p:sp>
        <p:nvSpPr>
          <p:cNvPr id="17422" name="TextBox 28"/>
          <p:cNvSpPr txBox="1">
            <a:spLocks noChangeArrowheads="1"/>
          </p:cNvSpPr>
          <p:nvPr/>
        </p:nvSpPr>
        <p:spPr bwMode="auto">
          <a:xfrm rot="579742">
            <a:off x="2723504" y="2817684"/>
            <a:ext cx="1865785" cy="830997"/>
          </a:xfrm>
          <a:prstGeom prst="rect">
            <a:avLst/>
          </a:prstGeom>
          <a:noFill/>
          <a:ln w="9525">
            <a:noFill/>
            <a:miter lim="800000"/>
            <a:headEnd/>
            <a:tailEnd/>
          </a:ln>
        </p:spPr>
        <p:txBody>
          <a:bodyPr wrap="square">
            <a:spAutoFit/>
          </a:bodyPr>
          <a:lstStyle/>
          <a:p>
            <a:pPr algn="l" rtl="0"/>
            <a:r>
              <a:rPr lang="en-US" altLang="en-US" sz="2400" b="1" dirty="0" smtClean="0">
                <a:solidFill>
                  <a:srgbClr val="C00000"/>
                </a:solidFill>
                <a:latin typeface="Comic Sans MS" pitchFamily="66" charset="0"/>
              </a:rPr>
              <a:t>Astronomy</a:t>
            </a:r>
          </a:p>
          <a:p>
            <a:pPr algn="l" rtl="0"/>
            <a:r>
              <a:rPr lang="ar-AE" altLang="en-US" sz="2400" b="1" dirty="0" smtClean="0">
                <a:solidFill>
                  <a:srgbClr val="C00000"/>
                </a:solidFill>
                <a:latin typeface="Comic Sans MS" pitchFamily="66" charset="0"/>
              </a:rPr>
              <a:t>علم الفلك</a:t>
            </a:r>
            <a:endParaRPr lang="en-US" altLang="en-US" sz="2400" b="1" dirty="0">
              <a:solidFill>
                <a:srgbClr val="C00000"/>
              </a:solidFill>
              <a:latin typeface="Comic Sans MS" pitchFamily="66" charset="0"/>
            </a:endParaRPr>
          </a:p>
        </p:txBody>
      </p:sp>
      <p:sp>
        <p:nvSpPr>
          <p:cNvPr id="17423" name="TextBox 29"/>
          <p:cNvSpPr txBox="1">
            <a:spLocks noChangeArrowheads="1"/>
          </p:cNvSpPr>
          <p:nvPr/>
        </p:nvSpPr>
        <p:spPr bwMode="auto">
          <a:xfrm rot="-485313">
            <a:off x="424663" y="5158177"/>
            <a:ext cx="2975217" cy="830997"/>
          </a:xfrm>
          <a:prstGeom prst="rect">
            <a:avLst/>
          </a:prstGeom>
          <a:noFill/>
          <a:ln w="9525">
            <a:noFill/>
            <a:miter lim="800000"/>
            <a:headEnd/>
            <a:tailEnd/>
          </a:ln>
        </p:spPr>
        <p:txBody>
          <a:bodyPr wrap="square">
            <a:spAutoFit/>
          </a:bodyPr>
          <a:lstStyle/>
          <a:p>
            <a:pPr algn="l" rtl="0"/>
            <a:r>
              <a:rPr lang="en-US" altLang="en-US" sz="2400" b="1" dirty="0">
                <a:solidFill>
                  <a:srgbClr val="A140C8"/>
                </a:solidFill>
                <a:latin typeface="Comic Sans MS" pitchFamily="66" charset="0"/>
              </a:rPr>
              <a:t>angle of </a:t>
            </a:r>
            <a:r>
              <a:rPr lang="en-US" altLang="en-US" sz="2400" b="1" dirty="0" smtClean="0">
                <a:solidFill>
                  <a:srgbClr val="A140C8"/>
                </a:solidFill>
                <a:latin typeface="Comic Sans MS" pitchFamily="66" charset="0"/>
              </a:rPr>
              <a:t>elevation</a:t>
            </a:r>
          </a:p>
          <a:p>
            <a:pPr algn="l" rtl="0"/>
            <a:r>
              <a:rPr lang="ar-AE" altLang="en-US" sz="2400" b="1" dirty="0" smtClean="0">
                <a:solidFill>
                  <a:srgbClr val="A140C8"/>
                </a:solidFill>
                <a:latin typeface="Comic Sans MS" pitchFamily="66" charset="0"/>
              </a:rPr>
              <a:t>زاوية الارتفاع</a:t>
            </a:r>
            <a:endParaRPr lang="en-US" altLang="en-US" sz="2400" b="1" dirty="0">
              <a:solidFill>
                <a:srgbClr val="A140C8"/>
              </a:solidFill>
              <a:latin typeface="Comic Sans MS" pitchFamily="66" charset="0"/>
            </a:endParaRPr>
          </a:p>
        </p:txBody>
      </p:sp>
      <p:sp>
        <p:nvSpPr>
          <p:cNvPr id="17424" name="TextBox 30"/>
          <p:cNvSpPr txBox="1">
            <a:spLocks noChangeArrowheads="1"/>
          </p:cNvSpPr>
          <p:nvPr/>
        </p:nvSpPr>
        <p:spPr bwMode="auto">
          <a:xfrm rot="-712428">
            <a:off x="4325723" y="4714333"/>
            <a:ext cx="3704768" cy="954107"/>
          </a:xfrm>
          <a:prstGeom prst="rect">
            <a:avLst/>
          </a:prstGeom>
          <a:noFill/>
          <a:ln w="9525">
            <a:noFill/>
            <a:miter lim="800000"/>
            <a:headEnd/>
            <a:tailEnd/>
          </a:ln>
        </p:spPr>
        <p:txBody>
          <a:bodyPr wrap="square">
            <a:spAutoFit/>
          </a:bodyPr>
          <a:lstStyle/>
          <a:p>
            <a:pPr algn="l" rtl="0"/>
            <a:r>
              <a:rPr lang="en-US" altLang="en-US" sz="2800" b="1" dirty="0">
                <a:solidFill>
                  <a:srgbClr val="00FF00"/>
                </a:solidFill>
                <a:latin typeface="Comic Sans MS" pitchFamily="66" charset="0"/>
              </a:rPr>
              <a:t>angle of </a:t>
            </a:r>
            <a:r>
              <a:rPr lang="en-US" altLang="en-US" sz="2800" b="1" dirty="0" smtClean="0">
                <a:solidFill>
                  <a:srgbClr val="00FF00"/>
                </a:solidFill>
                <a:latin typeface="Comic Sans MS" pitchFamily="66" charset="0"/>
              </a:rPr>
              <a:t>depression</a:t>
            </a:r>
          </a:p>
          <a:p>
            <a:pPr algn="l" rtl="0"/>
            <a:r>
              <a:rPr lang="ar-AE" altLang="en-US" sz="2800" b="1" dirty="0" smtClean="0">
                <a:solidFill>
                  <a:srgbClr val="00FF00"/>
                </a:solidFill>
                <a:latin typeface="Comic Sans MS" pitchFamily="66" charset="0"/>
              </a:rPr>
              <a:t>زاوية الانخفاض</a:t>
            </a:r>
            <a:endParaRPr lang="en-US" altLang="en-US" sz="2800" b="1" dirty="0">
              <a:solidFill>
                <a:srgbClr val="00FF00"/>
              </a:solidFill>
              <a:latin typeface="Comic Sans MS" pitchFamily="66" charset="0"/>
            </a:endParaRPr>
          </a:p>
        </p:txBody>
      </p:sp>
      <p:sp>
        <p:nvSpPr>
          <p:cNvPr id="17425" name="TextBox 31"/>
          <p:cNvSpPr txBox="1">
            <a:spLocks noChangeArrowheads="1"/>
          </p:cNvSpPr>
          <p:nvPr/>
        </p:nvSpPr>
        <p:spPr bwMode="auto">
          <a:xfrm rot="-1175283">
            <a:off x="4158858" y="3728079"/>
            <a:ext cx="3291381" cy="830997"/>
          </a:xfrm>
          <a:prstGeom prst="rect">
            <a:avLst/>
          </a:prstGeom>
          <a:noFill/>
          <a:ln w="9525">
            <a:noFill/>
            <a:miter lim="800000"/>
            <a:headEnd/>
            <a:tailEnd/>
          </a:ln>
        </p:spPr>
        <p:txBody>
          <a:bodyPr wrap="square">
            <a:spAutoFit/>
          </a:bodyPr>
          <a:lstStyle/>
          <a:p>
            <a:pPr algn="l" rtl="0"/>
            <a:r>
              <a:rPr lang="en-US" altLang="en-US" sz="2400" b="1" dirty="0">
                <a:solidFill>
                  <a:srgbClr val="E1814B"/>
                </a:solidFill>
                <a:latin typeface="Comic Sans MS" pitchFamily="66" charset="0"/>
              </a:rPr>
              <a:t>direct </a:t>
            </a:r>
            <a:r>
              <a:rPr lang="en-US" altLang="en-US" sz="2400" b="1" dirty="0" smtClean="0">
                <a:solidFill>
                  <a:srgbClr val="E1814B"/>
                </a:solidFill>
                <a:latin typeface="Comic Sans MS" pitchFamily="66" charset="0"/>
              </a:rPr>
              <a:t>measurement</a:t>
            </a:r>
          </a:p>
          <a:p>
            <a:pPr algn="l" rtl="0"/>
            <a:r>
              <a:rPr lang="ar-AE" altLang="en-US" sz="2400" b="1" dirty="0" smtClean="0">
                <a:solidFill>
                  <a:srgbClr val="E1814B"/>
                </a:solidFill>
                <a:latin typeface="Comic Sans MS" pitchFamily="66" charset="0"/>
              </a:rPr>
              <a:t>القياس المباشر</a:t>
            </a:r>
            <a:endParaRPr lang="en-US" altLang="en-US" sz="2400" b="1" dirty="0">
              <a:solidFill>
                <a:srgbClr val="E1814B"/>
              </a:solidFill>
              <a:latin typeface="Comic Sans MS" pitchFamily="66" charset="0"/>
            </a:endParaRPr>
          </a:p>
        </p:txBody>
      </p:sp>
      <p:cxnSp>
        <p:nvCxnSpPr>
          <p:cNvPr id="19" name="Straight Connector 18"/>
          <p:cNvCxnSpPr/>
          <p:nvPr/>
        </p:nvCxnSpPr>
        <p:spPr>
          <a:xfrm>
            <a:off x="0" y="1752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87000" y="28956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
        <p:nvSpPr>
          <p:cNvPr id="3" name="Right Triangle 2"/>
          <p:cNvSpPr/>
          <p:nvPr/>
        </p:nvSpPr>
        <p:spPr>
          <a:xfrm>
            <a:off x="2057400" y="1447800"/>
            <a:ext cx="2438400" cy="1219200"/>
          </a:xfrm>
          <a:prstGeom prst="rtTriangl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4" name="Rectangle 3"/>
          <p:cNvSpPr/>
          <p:nvPr/>
        </p:nvSpPr>
        <p:spPr>
          <a:xfrm>
            <a:off x="2057400" y="24384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5" name="Rectangle 1"/>
          <p:cNvSpPr>
            <a:spLocks noChangeArrowheads="1"/>
          </p:cNvSpPr>
          <p:nvPr/>
        </p:nvSpPr>
        <p:spPr bwMode="auto">
          <a:xfrm>
            <a:off x="381000" y="838478"/>
            <a:ext cx="6251327" cy="369332"/>
          </a:xfrm>
          <a:prstGeom prst="rect">
            <a:avLst/>
          </a:prstGeom>
          <a:noFill/>
          <a:ln w="9525">
            <a:noFill/>
            <a:miter lim="800000"/>
            <a:headEnd/>
            <a:tailEnd/>
          </a:ln>
          <a:effectLst/>
        </p:spPr>
        <p:txBody>
          <a:bodyPr wrap="none" anchor="ctr">
            <a:spAutoFit/>
          </a:bodyPr>
          <a:lstStyle/>
          <a:p>
            <a:pPr algn="l" rtl="0">
              <a:defRPr/>
            </a:pPr>
            <a:r>
              <a:rPr lang="en-US" dirty="0">
                <a:latin typeface="+mn-lt"/>
                <a:ea typeface="Times New Roman" pitchFamily="18" charset="0"/>
                <a:cs typeface="Arial" pitchFamily="34" charset="0"/>
              </a:rPr>
              <a:t>- Label the triangle as follows, according to the angle being used.</a:t>
            </a:r>
            <a:endParaRPr lang="en-US" dirty="0">
              <a:latin typeface="+mn-lt"/>
            </a:endParaRPr>
          </a:p>
        </p:txBody>
      </p:sp>
      <p:sp>
        <p:nvSpPr>
          <p:cNvPr id="6" name="TextBox 5"/>
          <p:cNvSpPr txBox="1">
            <a:spLocks noChangeArrowheads="1"/>
          </p:cNvSpPr>
          <p:nvPr/>
        </p:nvSpPr>
        <p:spPr bwMode="auto">
          <a:xfrm>
            <a:off x="3581400" y="2286000"/>
            <a:ext cx="457200" cy="381000"/>
          </a:xfrm>
          <a:prstGeom prst="rect">
            <a:avLst/>
          </a:prstGeom>
          <a:noFill/>
          <a:ln w="9525">
            <a:noFill/>
            <a:miter lim="800000"/>
            <a:headEnd/>
            <a:tailEnd/>
          </a:ln>
        </p:spPr>
        <p:txBody>
          <a:bodyPr>
            <a:spAutoFit/>
          </a:bodyPr>
          <a:lstStyle/>
          <a:p>
            <a:pPr algn="l" rtl="0"/>
            <a:r>
              <a:rPr lang="en-NZ"/>
              <a:t>A</a:t>
            </a:r>
          </a:p>
        </p:txBody>
      </p:sp>
      <p:sp>
        <p:nvSpPr>
          <p:cNvPr id="7" name="Arc 6"/>
          <p:cNvSpPr/>
          <p:nvPr/>
        </p:nvSpPr>
        <p:spPr>
          <a:xfrm rot="14684244">
            <a:off x="3503613" y="1979613"/>
            <a:ext cx="914400" cy="914400"/>
          </a:xfrm>
          <a:prstGeom prst="arc">
            <a:avLst>
              <a:gd name="adj1" fmla="val 16200000"/>
              <a:gd name="adj2" fmla="val 1974570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NZ"/>
          </a:p>
        </p:txBody>
      </p:sp>
      <p:sp>
        <p:nvSpPr>
          <p:cNvPr id="8" name="TextBox 7"/>
          <p:cNvSpPr txBox="1">
            <a:spLocks noChangeArrowheads="1"/>
          </p:cNvSpPr>
          <p:nvPr/>
        </p:nvSpPr>
        <p:spPr bwMode="auto">
          <a:xfrm>
            <a:off x="3352800" y="1676400"/>
            <a:ext cx="1828800" cy="381000"/>
          </a:xfrm>
          <a:prstGeom prst="rect">
            <a:avLst/>
          </a:prstGeom>
          <a:noFill/>
          <a:ln w="9525">
            <a:noFill/>
            <a:miter lim="800000"/>
            <a:headEnd/>
            <a:tailEnd/>
          </a:ln>
        </p:spPr>
        <p:txBody>
          <a:bodyPr>
            <a:spAutoFit/>
          </a:bodyPr>
          <a:lstStyle/>
          <a:p>
            <a:pPr algn="l" rtl="0"/>
            <a:r>
              <a:rPr lang="en-NZ"/>
              <a:t>Hypotenuse (H)</a:t>
            </a:r>
          </a:p>
        </p:txBody>
      </p:sp>
      <p:sp>
        <p:nvSpPr>
          <p:cNvPr id="9" name="TextBox 8"/>
          <p:cNvSpPr txBox="1">
            <a:spLocks noChangeArrowheads="1"/>
          </p:cNvSpPr>
          <p:nvPr/>
        </p:nvSpPr>
        <p:spPr bwMode="auto">
          <a:xfrm>
            <a:off x="533400" y="1905000"/>
            <a:ext cx="1828800" cy="381000"/>
          </a:xfrm>
          <a:prstGeom prst="rect">
            <a:avLst/>
          </a:prstGeom>
          <a:noFill/>
          <a:ln w="9525">
            <a:noFill/>
            <a:miter lim="800000"/>
            <a:headEnd/>
            <a:tailEnd/>
          </a:ln>
        </p:spPr>
        <p:txBody>
          <a:bodyPr>
            <a:spAutoFit/>
          </a:bodyPr>
          <a:lstStyle/>
          <a:p>
            <a:pPr algn="l" rtl="0"/>
            <a:r>
              <a:rPr lang="en-NZ"/>
              <a:t>Opposite (O)</a:t>
            </a:r>
          </a:p>
        </p:txBody>
      </p:sp>
      <p:sp>
        <p:nvSpPr>
          <p:cNvPr id="10" name="TextBox 9"/>
          <p:cNvSpPr txBox="1">
            <a:spLocks noChangeArrowheads="1"/>
          </p:cNvSpPr>
          <p:nvPr/>
        </p:nvSpPr>
        <p:spPr bwMode="auto">
          <a:xfrm>
            <a:off x="2590800" y="2667000"/>
            <a:ext cx="1828800" cy="381000"/>
          </a:xfrm>
          <a:prstGeom prst="rect">
            <a:avLst/>
          </a:prstGeom>
          <a:noFill/>
          <a:ln w="9525">
            <a:noFill/>
            <a:miter lim="800000"/>
            <a:headEnd/>
            <a:tailEnd/>
          </a:ln>
        </p:spPr>
        <p:txBody>
          <a:bodyPr>
            <a:spAutoFit/>
          </a:bodyPr>
          <a:lstStyle/>
          <a:p>
            <a:pPr algn="l" rtl="0"/>
            <a:r>
              <a:rPr lang="en-NZ"/>
              <a:t>Adjacent (A)</a:t>
            </a:r>
          </a:p>
        </p:txBody>
      </p:sp>
      <p:sp>
        <p:nvSpPr>
          <p:cNvPr id="11" name="TextBox 10"/>
          <p:cNvSpPr txBox="1">
            <a:spLocks noChangeArrowheads="1"/>
          </p:cNvSpPr>
          <p:nvPr/>
        </p:nvSpPr>
        <p:spPr bwMode="auto">
          <a:xfrm>
            <a:off x="5410200" y="1295400"/>
            <a:ext cx="3505200" cy="369888"/>
          </a:xfrm>
          <a:prstGeom prst="rect">
            <a:avLst/>
          </a:prstGeom>
          <a:noFill/>
          <a:ln w="9525">
            <a:noFill/>
            <a:miter lim="800000"/>
            <a:headEnd/>
            <a:tailEnd/>
          </a:ln>
        </p:spPr>
        <p:txBody>
          <a:bodyPr>
            <a:spAutoFit/>
          </a:bodyPr>
          <a:lstStyle/>
          <a:p>
            <a:pPr algn="l" rtl="0"/>
            <a:r>
              <a:rPr lang="en-NZ"/>
              <a:t>to remember the trig ratios use</a:t>
            </a:r>
          </a:p>
        </p:txBody>
      </p:sp>
      <p:sp>
        <p:nvSpPr>
          <p:cNvPr id="12" name="TextBox 11"/>
          <p:cNvSpPr txBox="1">
            <a:spLocks noChangeArrowheads="1"/>
          </p:cNvSpPr>
          <p:nvPr/>
        </p:nvSpPr>
        <p:spPr bwMode="auto">
          <a:xfrm>
            <a:off x="6172200" y="1600200"/>
            <a:ext cx="2209800" cy="369888"/>
          </a:xfrm>
          <a:prstGeom prst="rect">
            <a:avLst/>
          </a:prstGeom>
          <a:noFill/>
          <a:ln w="9525">
            <a:noFill/>
            <a:miter lim="800000"/>
            <a:headEnd/>
            <a:tailEnd/>
          </a:ln>
        </p:spPr>
        <p:txBody>
          <a:bodyPr>
            <a:spAutoFit/>
          </a:bodyPr>
          <a:lstStyle/>
          <a:p>
            <a:pPr algn="l" rtl="0"/>
            <a:r>
              <a:rPr lang="en-NZ">
                <a:solidFill>
                  <a:srgbClr val="FF0000"/>
                </a:solidFill>
              </a:rPr>
              <a:t>SOH CAH TOA</a:t>
            </a:r>
          </a:p>
        </p:txBody>
      </p:sp>
      <p:sp>
        <p:nvSpPr>
          <p:cNvPr id="13" name="TextBox 12"/>
          <p:cNvSpPr txBox="1">
            <a:spLocks noChangeArrowheads="1"/>
          </p:cNvSpPr>
          <p:nvPr/>
        </p:nvSpPr>
        <p:spPr bwMode="auto">
          <a:xfrm>
            <a:off x="6172200" y="1905000"/>
            <a:ext cx="2057400" cy="369888"/>
          </a:xfrm>
          <a:prstGeom prst="rect">
            <a:avLst/>
          </a:prstGeom>
          <a:noFill/>
          <a:ln w="9525">
            <a:noFill/>
            <a:miter lim="800000"/>
            <a:headEnd/>
            <a:tailEnd/>
          </a:ln>
        </p:spPr>
        <p:txBody>
          <a:bodyPr>
            <a:spAutoFit/>
          </a:bodyPr>
          <a:lstStyle/>
          <a:p>
            <a:pPr algn="l" rtl="0"/>
            <a:r>
              <a:rPr lang="en-NZ"/>
              <a:t>and the triangles</a:t>
            </a:r>
          </a:p>
        </p:txBody>
      </p:sp>
      <p:sp>
        <p:nvSpPr>
          <p:cNvPr id="14" name="Isosceles Triangle 13"/>
          <p:cNvSpPr/>
          <p:nvPr/>
        </p:nvSpPr>
        <p:spPr>
          <a:xfrm>
            <a:off x="4724400" y="25146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16" name="Straight Connector 15"/>
          <p:cNvCxnSpPr>
            <a:stCxn id="14" idx="1"/>
            <a:endCxn id="14" idx="5"/>
          </p:cNvCxnSpPr>
          <p:nvPr/>
        </p:nvCxnSpPr>
        <p:spPr>
          <a:xfrm rot="10800000" flipH="1">
            <a:off x="5010150" y="30480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992688" y="33131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4876800" y="3124200"/>
            <a:ext cx="457200" cy="369888"/>
          </a:xfrm>
          <a:prstGeom prst="rect">
            <a:avLst/>
          </a:prstGeom>
          <a:noFill/>
          <a:ln w="9525">
            <a:noFill/>
            <a:miter lim="800000"/>
            <a:headEnd/>
            <a:tailEnd/>
          </a:ln>
        </p:spPr>
        <p:txBody>
          <a:bodyPr>
            <a:spAutoFit/>
          </a:bodyPr>
          <a:lstStyle/>
          <a:p>
            <a:pPr algn="l" rtl="0"/>
            <a:r>
              <a:rPr lang="en-NZ"/>
              <a:t>S</a:t>
            </a:r>
          </a:p>
        </p:txBody>
      </p:sp>
      <p:sp>
        <p:nvSpPr>
          <p:cNvPr id="22" name="TextBox 21"/>
          <p:cNvSpPr txBox="1">
            <a:spLocks noChangeArrowheads="1"/>
          </p:cNvSpPr>
          <p:nvPr/>
        </p:nvSpPr>
        <p:spPr bwMode="auto">
          <a:xfrm>
            <a:off x="5105400" y="2667000"/>
            <a:ext cx="457200" cy="369888"/>
          </a:xfrm>
          <a:prstGeom prst="rect">
            <a:avLst/>
          </a:prstGeom>
          <a:noFill/>
          <a:ln w="9525">
            <a:noFill/>
            <a:miter lim="800000"/>
            <a:headEnd/>
            <a:tailEnd/>
          </a:ln>
        </p:spPr>
        <p:txBody>
          <a:bodyPr>
            <a:spAutoFit/>
          </a:bodyPr>
          <a:lstStyle/>
          <a:p>
            <a:pPr algn="l" rtl="0"/>
            <a:r>
              <a:rPr lang="en-NZ"/>
              <a:t>O</a:t>
            </a:r>
          </a:p>
        </p:txBody>
      </p:sp>
      <p:sp>
        <p:nvSpPr>
          <p:cNvPr id="23" name="TextBox 22"/>
          <p:cNvSpPr txBox="1">
            <a:spLocks noChangeArrowheads="1"/>
          </p:cNvSpPr>
          <p:nvPr/>
        </p:nvSpPr>
        <p:spPr bwMode="auto">
          <a:xfrm>
            <a:off x="5257800" y="3124200"/>
            <a:ext cx="457200" cy="369888"/>
          </a:xfrm>
          <a:prstGeom prst="rect">
            <a:avLst/>
          </a:prstGeom>
          <a:noFill/>
          <a:ln w="9525">
            <a:noFill/>
            <a:miter lim="800000"/>
            <a:headEnd/>
            <a:tailEnd/>
          </a:ln>
        </p:spPr>
        <p:txBody>
          <a:bodyPr>
            <a:spAutoFit/>
          </a:bodyPr>
          <a:lstStyle/>
          <a:p>
            <a:pPr algn="l" rtl="0"/>
            <a:r>
              <a:rPr lang="en-NZ"/>
              <a:t>H</a:t>
            </a:r>
          </a:p>
        </p:txBody>
      </p:sp>
      <p:sp>
        <p:nvSpPr>
          <p:cNvPr id="24" name="Isosceles Triangle 23"/>
          <p:cNvSpPr/>
          <p:nvPr/>
        </p:nvSpPr>
        <p:spPr>
          <a:xfrm>
            <a:off x="6172200" y="25146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25" name="Straight Connector 24"/>
          <p:cNvCxnSpPr>
            <a:stCxn id="24" idx="1"/>
            <a:endCxn id="24" idx="5"/>
          </p:cNvCxnSpPr>
          <p:nvPr/>
        </p:nvCxnSpPr>
        <p:spPr>
          <a:xfrm rot="10800000" flipH="1">
            <a:off x="6457950" y="30480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440488" y="33131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6324600" y="3124200"/>
            <a:ext cx="457200" cy="369888"/>
          </a:xfrm>
          <a:prstGeom prst="rect">
            <a:avLst/>
          </a:prstGeom>
          <a:noFill/>
          <a:ln w="9525">
            <a:noFill/>
            <a:miter lim="800000"/>
            <a:headEnd/>
            <a:tailEnd/>
          </a:ln>
        </p:spPr>
        <p:txBody>
          <a:bodyPr>
            <a:spAutoFit/>
          </a:bodyPr>
          <a:lstStyle/>
          <a:p>
            <a:pPr algn="l" rtl="0"/>
            <a:r>
              <a:rPr lang="en-NZ"/>
              <a:t>C</a:t>
            </a:r>
          </a:p>
        </p:txBody>
      </p:sp>
      <p:sp>
        <p:nvSpPr>
          <p:cNvPr id="28" name="TextBox 27"/>
          <p:cNvSpPr txBox="1">
            <a:spLocks noChangeArrowheads="1"/>
          </p:cNvSpPr>
          <p:nvPr/>
        </p:nvSpPr>
        <p:spPr bwMode="auto">
          <a:xfrm>
            <a:off x="6553200" y="2667000"/>
            <a:ext cx="457200" cy="369888"/>
          </a:xfrm>
          <a:prstGeom prst="rect">
            <a:avLst/>
          </a:prstGeom>
          <a:noFill/>
          <a:ln w="9525">
            <a:noFill/>
            <a:miter lim="800000"/>
            <a:headEnd/>
            <a:tailEnd/>
          </a:ln>
        </p:spPr>
        <p:txBody>
          <a:bodyPr>
            <a:spAutoFit/>
          </a:bodyPr>
          <a:lstStyle/>
          <a:p>
            <a:pPr algn="l" rtl="0"/>
            <a:r>
              <a:rPr lang="en-NZ"/>
              <a:t>A</a:t>
            </a:r>
          </a:p>
        </p:txBody>
      </p:sp>
      <p:sp>
        <p:nvSpPr>
          <p:cNvPr id="29" name="TextBox 28"/>
          <p:cNvSpPr txBox="1">
            <a:spLocks noChangeArrowheads="1"/>
          </p:cNvSpPr>
          <p:nvPr/>
        </p:nvSpPr>
        <p:spPr bwMode="auto">
          <a:xfrm>
            <a:off x="6705600" y="3124200"/>
            <a:ext cx="457200" cy="369888"/>
          </a:xfrm>
          <a:prstGeom prst="rect">
            <a:avLst/>
          </a:prstGeom>
          <a:noFill/>
          <a:ln w="9525">
            <a:noFill/>
            <a:miter lim="800000"/>
            <a:headEnd/>
            <a:tailEnd/>
          </a:ln>
        </p:spPr>
        <p:txBody>
          <a:bodyPr>
            <a:spAutoFit/>
          </a:bodyPr>
          <a:lstStyle/>
          <a:p>
            <a:pPr algn="l" rtl="0"/>
            <a:r>
              <a:rPr lang="en-NZ"/>
              <a:t>H</a:t>
            </a:r>
          </a:p>
        </p:txBody>
      </p:sp>
      <p:sp>
        <p:nvSpPr>
          <p:cNvPr id="30" name="Isosceles Triangle 29"/>
          <p:cNvSpPr/>
          <p:nvPr/>
        </p:nvSpPr>
        <p:spPr>
          <a:xfrm>
            <a:off x="7620000" y="25146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31" name="Straight Connector 30"/>
          <p:cNvCxnSpPr>
            <a:stCxn id="30" idx="1"/>
            <a:endCxn id="30" idx="5"/>
          </p:cNvCxnSpPr>
          <p:nvPr/>
        </p:nvCxnSpPr>
        <p:spPr>
          <a:xfrm rot="10800000" flipH="1">
            <a:off x="7905750" y="30480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888288" y="33131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7772400" y="3124200"/>
            <a:ext cx="457200" cy="369888"/>
          </a:xfrm>
          <a:prstGeom prst="rect">
            <a:avLst/>
          </a:prstGeom>
          <a:noFill/>
          <a:ln w="9525">
            <a:noFill/>
            <a:miter lim="800000"/>
            <a:headEnd/>
            <a:tailEnd/>
          </a:ln>
        </p:spPr>
        <p:txBody>
          <a:bodyPr>
            <a:spAutoFit/>
          </a:bodyPr>
          <a:lstStyle/>
          <a:p>
            <a:pPr algn="l" rtl="0"/>
            <a:r>
              <a:rPr lang="en-NZ"/>
              <a:t>T</a:t>
            </a:r>
          </a:p>
        </p:txBody>
      </p:sp>
      <p:sp>
        <p:nvSpPr>
          <p:cNvPr id="34" name="TextBox 33"/>
          <p:cNvSpPr txBox="1">
            <a:spLocks noChangeArrowheads="1"/>
          </p:cNvSpPr>
          <p:nvPr/>
        </p:nvSpPr>
        <p:spPr bwMode="auto">
          <a:xfrm>
            <a:off x="8001000" y="2667000"/>
            <a:ext cx="457200" cy="369888"/>
          </a:xfrm>
          <a:prstGeom prst="rect">
            <a:avLst/>
          </a:prstGeom>
          <a:noFill/>
          <a:ln w="9525">
            <a:noFill/>
            <a:miter lim="800000"/>
            <a:headEnd/>
            <a:tailEnd/>
          </a:ln>
        </p:spPr>
        <p:txBody>
          <a:bodyPr>
            <a:spAutoFit/>
          </a:bodyPr>
          <a:lstStyle/>
          <a:p>
            <a:pPr algn="l" rtl="0"/>
            <a:r>
              <a:rPr lang="en-NZ"/>
              <a:t>O</a:t>
            </a:r>
          </a:p>
        </p:txBody>
      </p:sp>
      <p:sp>
        <p:nvSpPr>
          <p:cNvPr id="35" name="TextBox 34"/>
          <p:cNvSpPr txBox="1">
            <a:spLocks noChangeArrowheads="1"/>
          </p:cNvSpPr>
          <p:nvPr/>
        </p:nvSpPr>
        <p:spPr bwMode="auto">
          <a:xfrm>
            <a:off x="8153400" y="3124200"/>
            <a:ext cx="457200" cy="369888"/>
          </a:xfrm>
          <a:prstGeom prst="rect">
            <a:avLst/>
          </a:prstGeom>
          <a:noFill/>
          <a:ln w="9525">
            <a:noFill/>
            <a:miter lim="800000"/>
            <a:headEnd/>
            <a:tailEnd/>
          </a:ln>
        </p:spPr>
        <p:txBody>
          <a:bodyPr>
            <a:spAutoFit/>
          </a:bodyPr>
          <a:lstStyle/>
          <a:p>
            <a:pPr algn="l" rtl="0"/>
            <a:r>
              <a:rPr lang="en-NZ"/>
              <a:t>A</a:t>
            </a:r>
          </a:p>
        </p:txBody>
      </p:sp>
      <p:cxnSp>
        <p:nvCxnSpPr>
          <p:cNvPr id="37" name="Straight Arrow Connector 36"/>
          <p:cNvCxnSpPr>
            <a:endCxn id="14" idx="1"/>
          </p:cNvCxnSpPr>
          <p:nvPr/>
        </p:nvCxnSpPr>
        <p:spPr>
          <a:xfrm flipV="1">
            <a:off x="3733800" y="3048000"/>
            <a:ext cx="1276350" cy="3048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2743200" y="3352800"/>
            <a:ext cx="2057400" cy="369888"/>
          </a:xfrm>
          <a:prstGeom prst="rect">
            <a:avLst/>
          </a:prstGeom>
          <a:noFill/>
          <a:ln w="9525">
            <a:noFill/>
            <a:miter lim="800000"/>
            <a:headEnd/>
            <a:tailEnd/>
          </a:ln>
        </p:spPr>
        <p:txBody>
          <a:bodyPr>
            <a:spAutoFit/>
          </a:bodyPr>
          <a:lstStyle/>
          <a:p>
            <a:pPr algn="l" rtl="0"/>
            <a:r>
              <a:rPr lang="en-NZ"/>
              <a:t>means divide </a:t>
            </a:r>
          </a:p>
        </p:txBody>
      </p:sp>
      <p:sp>
        <p:nvSpPr>
          <p:cNvPr id="39" name="TextBox 38"/>
          <p:cNvSpPr txBox="1">
            <a:spLocks noChangeArrowheads="1"/>
          </p:cNvSpPr>
          <p:nvPr/>
        </p:nvSpPr>
        <p:spPr bwMode="auto">
          <a:xfrm>
            <a:off x="6172200" y="3733800"/>
            <a:ext cx="2057400" cy="369888"/>
          </a:xfrm>
          <a:prstGeom prst="rect">
            <a:avLst/>
          </a:prstGeom>
          <a:noFill/>
          <a:ln w="9525">
            <a:noFill/>
            <a:miter lim="800000"/>
            <a:headEnd/>
            <a:tailEnd/>
          </a:ln>
        </p:spPr>
        <p:txBody>
          <a:bodyPr>
            <a:spAutoFit/>
          </a:bodyPr>
          <a:lstStyle/>
          <a:p>
            <a:pPr algn="l" rtl="0"/>
            <a:r>
              <a:rPr lang="en-NZ"/>
              <a:t>means multiply </a:t>
            </a:r>
          </a:p>
        </p:txBody>
      </p:sp>
      <p:cxnSp>
        <p:nvCxnSpPr>
          <p:cNvPr id="40" name="Straight Arrow Connector 39"/>
          <p:cNvCxnSpPr>
            <a:stCxn id="39" idx="1"/>
            <a:endCxn id="14" idx="3"/>
          </p:cNvCxnSpPr>
          <p:nvPr/>
        </p:nvCxnSpPr>
        <p:spPr>
          <a:xfrm rot="10800000">
            <a:off x="5295900" y="3581400"/>
            <a:ext cx="876300" cy="33655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1"/>
          <p:cNvSpPr>
            <a:spLocks noChangeArrowheads="1"/>
          </p:cNvSpPr>
          <p:nvPr/>
        </p:nvSpPr>
        <p:spPr bwMode="auto">
          <a:xfrm>
            <a:off x="533400" y="3733800"/>
            <a:ext cx="2438400" cy="369888"/>
          </a:xfrm>
          <a:prstGeom prst="rect">
            <a:avLst/>
          </a:prstGeom>
          <a:noFill/>
          <a:ln w="9525">
            <a:noFill/>
            <a:miter lim="800000"/>
            <a:headEnd/>
            <a:tailEnd/>
          </a:ln>
          <a:effectLst/>
        </p:spPr>
        <p:txBody>
          <a:bodyPr anchor="ctr">
            <a:spAutoFit/>
          </a:bodyPr>
          <a:lstStyle/>
          <a:p>
            <a:pPr algn="l" rtl="0">
              <a:defRPr/>
            </a:pPr>
            <a:r>
              <a:rPr lang="en-US" dirty="0">
                <a:latin typeface="+mn-lt"/>
                <a:ea typeface="Times New Roman" pitchFamily="18" charset="0"/>
                <a:cs typeface="Arial" pitchFamily="34" charset="0"/>
              </a:rPr>
              <a:t>1.   Calculating Sides</a:t>
            </a:r>
            <a:endParaRPr lang="en-US" dirty="0">
              <a:latin typeface="+mn-lt"/>
            </a:endParaRPr>
          </a:p>
        </p:txBody>
      </p:sp>
      <p:sp>
        <p:nvSpPr>
          <p:cNvPr id="44" name="Right Triangle 43"/>
          <p:cNvSpPr/>
          <p:nvPr/>
        </p:nvSpPr>
        <p:spPr>
          <a:xfrm>
            <a:off x="1295400" y="4267200"/>
            <a:ext cx="2438400" cy="1219200"/>
          </a:xfrm>
          <a:prstGeom prst="rtTriangl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45" name="Rectangle 44"/>
          <p:cNvSpPr/>
          <p:nvPr/>
        </p:nvSpPr>
        <p:spPr>
          <a:xfrm>
            <a:off x="1295400" y="52578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46" name="TextBox 45"/>
          <p:cNvSpPr txBox="1">
            <a:spLocks noChangeArrowheads="1"/>
          </p:cNvSpPr>
          <p:nvPr/>
        </p:nvSpPr>
        <p:spPr bwMode="auto">
          <a:xfrm>
            <a:off x="2667000" y="5105400"/>
            <a:ext cx="533400" cy="381000"/>
          </a:xfrm>
          <a:prstGeom prst="rect">
            <a:avLst/>
          </a:prstGeom>
          <a:noFill/>
          <a:ln w="9525">
            <a:noFill/>
            <a:miter lim="800000"/>
            <a:headEnd/>
            <a:tailEnd/>
          </a:ln>
        </p:spPr>
        <p:txBody>
          <a:bodyPr>
            <a:spAutoFit/>
          </a:bodyPr>
          <a:lstStyle/>
          <a:p>
            <a:pPr algn="l" rtl="0"/>
            <a:r>
              <a:rPr lang="en-NZ"/>
              <a:t>29°</a:t>
            </a:r>
          </a:p>
        </p:txBody>
      </p:sp>
      <p:sp>
        <p:nvSpPr>
          <p:cNvPr id="47" name="Rectangle 1"/>
          <p:cNvSpPr>
            <a:spLocks noChangeArrowheads="1"/>
          </p:cNvSpPr>
          <p:nvPr/>
        </p:nvSpPr>
        <p:spPr bwMode="auto">
          <a:xfrm>
            <a:off x="381000" y="4038600"/>
            <a:ext cx="685800" cy="369888"/>
          </a:xfrm>
          <a:prstGeom prst="rect">
            <a:avLst/>
          </a:prstGeom>
          <a:noFill/>
          <a:ln w="9525">
            <a:noFill/>
            <a:miter lim="800000"/>
            <a:headEnd/>
            <a:tailEnd/>
          </a:ln>
          <a:effectLst/>
        </p:spPr>
        <p:txBody>
          <a:bodyPr anchor="ctr">
            <a:spAutoFit/>
          </a:bodyPr>
          <a:lstStyle/>
          <a:p>
            <a:pPr algn="l" rtl="0">
              <a:defRPr/>
            </a:pPr>
            <a:r>
              <a:rPr lang="en-US" dirty="0">
                <a:latin typeface="+mn-lt"/>
                <a:cs typeface="Arial" pitchFamily="34" charset="0"/>
              </a:rPr>
              <a:t>e.g.</a:t>
            </a:r>
            <a:endParaRPr lang="en-US" dirty="0">
              <a:latin typeface="+mn-lt"/>
            </a:endParaRPr>
          </a:p>
        </p:txBody>
      </p:sp>
      <p:sp>
        <p:nvSpPr>
          <p:cNvPr id="48" name="TextBox 47"/>
          <p:cNvSpPr txBox="1">
            <a:spLocks noChangeArrowheads="1"/>
          </p:cNvSpPr>
          <p:nvPr/>
        </p:nvSpPr>
        <p:spPr bwMode="auto">
          <a:xfrm>
            <a:off x="914400" y="4648200"/>
            <a:ext cx="533400" cy="381000"/>
          </a:xfrm>
          <a:prstGeom prst="rect">
            <a:avLst/>
          </a:prstGeom>
          <a:noFill/>
          <a:ln w="9525">
            <a:noFill/>
            <a:miter lim="800000"/>
            <a:headEnd/>
            <a:tailEnd/>
          </a:ln>
        </p:spPr>
        <p:txBody>
          <a:bodyPr>
            <a:spAutoFit/>
          </a:bodyPr>
          <a:lstStyle/>
          <a:p>
            <a:pPr algn="l" rtl="0"/>
            <a:r>
              <a:rPr lang="en-NZ" i="1"/>
              <a:t>x</a:t>
            </a:r>
          </a:p>
        </p:txBody>
      </p:sp>
      <p:sp>
        <p:nvSpPr>
          <p:cNvPr id="49" name="TextBox 48"/>
          <p:cNvSpPr txBox="1">
            <a:spLocks noChangeArrowheads="1"/>
          </p:cNvSpPr>
          <p:nvPr/>
        </p:nvSpPr>
        <p:spPr bwMode="auto">
          <a:xfrm>
            <a:off x="2362200" y="4343400"/>
            <a:ext cx="914400" cy="381000"/>
          </a:xfrm>
          <a:prstGeom prst="rect">
            <a:avLst/>
          </a:prstGeom>
          <a:noFill/>
          <a:ln w="9525">
            <a:noFill/>
            <a:miter lim="800000"/>
            <a:headEnd/>
            <a:tailEnd/>
          </a:ln>
        </p:spPr>
        <p:txBody>
          <a:bodyPr>
            <a:spAutoFit/>
          </a:bodyPr>
          <a:lstStyle/>
          <a:p>
            <a:pPr algn="l" rtl="0"/>
            <a:r>
              <a:rPr lang="en-NZ"/>
              <a:t>7.65 m</a:t>
            </a:r>
          </a:p>
        </p:txBody>
      </p:sp>
      <p:sp>
        <p:nvSpPr>
          <p:cNvPr id="50" name="TextBox 49"/>
          <p:cNvSpPr txBox="1">
            <a:spLocks noChangeArrowheads="1"/>
          </p:cNvSpPr>
          <p:nvPr/>
        </p:nvSpPr>
        <p:spPr bwMode="auto">
          <a:xfrm>
            <a:off x="2971800" y="4648200"/>
            <a:ext cx="457200" cy="369888"/>
          </a:xfrm>
          <a:prstGeom prst="rect">
            <a:avLst/>
          </a:prstGeom>
          <a:noFill/>
          <a:ln w="9525">
            <a:noFill/>
            <a:miter lim="800000"/>
            <a:headEnd/>
            <a:tailEnd/>
          </a:ln>
        </p:spPr>
        <p:txBody>
          <a:bodyPr>
            <a:spAutoFit/>
          </a:bodyPr>
          <a:lstStyle/>
          <a:p>
            <a:pPr algn="l" rtl="0"/>
            <a:r>
              <a:rPr lang="en-NZ">
                <a:solidFill>
                  <a:srgbClr val="FF0000"/>
                </a:solidFill>
              </a:rPr>
              <a:t>H</a:t>
            </a:r>
          </a:p>
        </p:txBody>
      </p:sp>
      <p:sp>
        <p:nvSpPr>
          <p:cNvPr id="51" name="TextBox 50"/>
          <p:cNvSpPr txBox="1">
            <a:spLocks noChangeArrowheads="1"/>
          </p:cNvSpPr>
          <p:nvPr/>
        </p:nvSpPr>
        <p:spPr bwMode="auto">
          <a:xfrm>
            <a:off x="914400" y="4953000"/>
            <a:ext cx="457200" cy="369888"/>
          </a:xfrm>
          <a:prstGeom prst="rect">
            <a:avLst/>
          </a:prstGeom>
          <a:noFill/>
          <a:ln w="9525">
            <a:noFill/>
            <a:miter lim="800000"/>
            <a:headEnd/>
            <a:tailEnd/>
          </a:ln>
        </p:spPr>
        <p:txBody>
          <a:bodyPr>
            <a:spAutoFit/>
          </a:bodyPr>
          <a:lstStyle/>
          <a:p>
            <a:pPr algn="l" rtl="0"/>
            <a:r>
              <a:rPr lang="en-NZ">
                <a:solidFill>
                  <a:srgbClr val="FF0000"/>
                </a:solidFill>
              </a:rPr>
              <a:t>O</a:t>
            </a:r>
          </a:p>
        </p:txBody>
      </p:sp>
      <p:sp>
        <p:nvSpPr>
          <p:cNvPr id="53" name="Isosceles Triangle 52"/>
          <p:cNvSpPr/>
          <p:nvPr/>
        </p:nvSpPr>
        <p:spPr>
          <a:xfrm>
            <a:off x="457200" y="54102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54" name="Straight Connector 53"/>
          <p:cNvCxnSpPr>
            <a:stCxn id="53" idx="1"/>
            <a:endCxn id="53" idx="5"/>
          </p:cNvCxnSpPr>
          <p:nvPr/>
        </p:nvCxnSpPr>
        <p:spPr>
          <a:xfrm rot="10800000" flipH="1">
            <a:off x="742950" y="59436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25488" y="62087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609600" y="6019800"/>
            <a:ext cx="457200" cy="369888"/>
          </a:xfrm>
          <a:prstGeom prst="rect">
            <a:avLst/>
          </a:prstGeom>
          <a:noFill/>
          <a:ln w="9525">
            <a:noFill/>
            <a:miter lim="800000"/>
            <a:headEnd/>
            <a:tailEnd/>
          </a:ln>
        </p:spPr>
        <p:txBody>
          <a:bodyPr>
            <a:spAutoFit/>
          </a:bodyPr>
          <a:lstStyle/>
          <a:p>
            <a:pPr algn="l" rtl="0"/>
            <a:r>
              <a:rPr lang="en-NZ"/>
              <a:t>S</a:t>
            </a:r>
          </a:p>
        </p:txBody>
      </p:sp>
      <p:sp>
        <p:nvSpPr>
          <p:cNvPr id="57" name="TextBox 56"/>
          <p:cNvSpPr txBox="1">
            <a:spLocks noChangeArrowheads="1"/>
          </p:cNvSpPr>
          <p:nvPr/>
        </p:nvSpPr>
        <p:spPr bwMode="auto">
          <a:xfrm>
            <a:off x="838200" y="5562600"/>
            <a:ext cx="457200" cy="369888"/>
          </a:xfrm>
          <a:prstGeom prst="rect">
            <a:avLst/>
          </a:prstGeom>
          <a:noFill/>
          <a:ln w="9525">
            <a:noFill/>
            <a:miter lim="800000"/>
            <a:headEnd/>
            <a:tailEnd/>
          </a:ln>
        </p:spPr>
        <p:txBody>
          <a:bodyPr>
            <a:spAutoFit/>
          </a:bodyPr>
          <a:lstStyle/>
          <a:p>
            <a:pPr algn="l" rtl="0"/>
            <a:r>
              <a:rPr lang="en-NZ"/>
              <a:t>O</a:t>
            </a:r>
          </a:p>
        </p:txBody>
      </p:sp>
      <p:sp>
        <p:nvSpPr>
          <p:cNvPr id="58" name="TextBox 57"/>
          <p:cNvSpPr txBox="1">
            <a:spLocks noChangeArrowheads="1"/>
          </p:cNvSpPr>
          <p:nvPr/>
        </p:nvSpPr>
        <p:spPr bwMode="auto">
          <a:xfrm>
            <a:off x="1066800" y="6019800"/>
            <a:ext cx="457200" cy="369888"/>
          </a:xfrm>
          <a:prstGeom prst="rect">
            <a:avLst/>
          </a:prstGeom>
          <a:noFill/>
          <a:ln w="9525">
            <a:noFill/>
            <a:miter lim="800000"/>
            <a:headEnd/>
            <a:tailEnd/>
          </a:ln>
        </p:spPr>
        <p:txBody>
          <a:bodyPr>
            <a:spAutoFit/>
          </a:bodyPr>
          <a:lstStyle/>
          <a:p>
            <a:pPr algn="l" rtl="0"/>
            <a:r>
              <a:rPr lang="en-NZ"/>
              <a:t>H</a:t>
            </a:r>
          </a:p>
        </p:txBody>
      </p:sp>
      <p:sp>
        <p:nvSpPr>
          <p:cNvPr id="59" name="Isosceles Triangle 58"/>
          <p:cNvSpPr/>
          <p:nvPr/>
        </p:nvSpPr>
        <p:spPr>
          <a:xfrm>
            <a:off x="762000" y="5410200"/>
            <a:ext cx="533400" cy="533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60" name="TextBox 59"/>
          <p:cNvSpPr txBox="1">
            <a:spLocks noChangeArrowheads="1"/>
          </p:cNvSpPr>
          <p:nvPr/>
        </p:nvSpPr>
        <p:spPr bwMode="auto">
          <a:xfrm>
            <a:off x="1828800" y="5638800"/>
            <a:ext cx="1828800" cy="381000"/>
          </a:xfrm>
          <a:prstGeom prst="rect">
            <a:avLst/>
          </a:prstGeom>
          <a:noFill/>
          <a:ln w="9525">
            <a:noFill/>
            <a:miter lim="800000"/>
            <a:headEnd/>
            <a:tailEnd/>
          </a:ln>
        </p:spPr>
        <p:txBody>
          <a:bodyPr>
            <a:spAutoFit/>
          </a:bodyPr>
          <a:lstStyle/>
          <a:p>
            <a:pPr algn="l" rtl="0"/>
            <a:r>
              <a:rPr lang="en-NZ" i="1"/>
              <a:t>x </a:t>
            </a:r>
            <a:r>
              <a:rPr lang="en-NZ"/>
              <a:t>= sin29 x 7.65</a:t>
            </a:r>
            <a:endParaRPr lang="en-NZ" i="1"/>
          </a:p>
        </p:txBody>
      </p:sp>
      <p:sp>
        <p:nvSpPr>
          <p:cNvPr id="61" name="TextBox 60"/>
          <p:cNvSpPr txBox="1">
            <a:spLocks noChangeArrowheads="1"/>
          </p:cNvSpPr>
          <p:nvPr/>
        </p:nvSpPr>
        <p:spPr bwMode="auto">
          <a:xfrm>
            <a:off x="1828800" y="5943600"/>
            <a:ext cx="2209800" cy="369888"/>
          </a:xfrm>
          <a:prstGeom prst="rect">
            <a:avLst/>
          </a:prstGeom>
          <a:noFill/>
          <a:ln w="9525">
            <a:noFill/>
            <a:miter lim="800000"/>
            <a:headEnd/>
            <a:tailEnd/>
          </a:ln>
        </p:spPr>
        <p:txBody>
          <a:bodyPr>
            <a:spAutoFit/>
          </a:bodyPr>
          <a:lstStyle/>
          <a:p>
            <a:pPr algn="l" rtl="0"/>
            <a:r>
              <a:rPr lang="en-NZ" i="1"/>
              <a:t>x </a:t>
            </a:r>
            <a:r>
              <a:rPr lang="en-NZ"/>
              <a:t>= 3.71 m (2 d.p.)</a:t>
            </a:r>
            <a:endParaRPr lang="en-NZ" i="1"/>
          </a:p>
        </p:txBody>
      </p:sp>
      <p:sp>
        <p:nvSpPr>
          <p:cNvPr id="62" name="Multiply 61"/>
          <p:cNvSpPr/>
          <p:nvPr/>
        </p:nvSpPr>
        <p:spPr>
          <a:xfrm>
            <a:off x="838200" y="6096000"/>
            <a:ext cx="3048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63" name="Right Triangle 62"/>
          <p:cNvSpPr/>
          <p:nvPr/>
        </p:nvSpPr>
        <p:spPr>
          <a:xfrm flipH="1">
            <a:off x="4724400" y="4191000"/>
            <a:ext cx="1219200" cy="1295400"/>
          </a:xfrm>
          <a:prstGeom prst="rtTriangl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64" name="Rectangle 63"/>
          <p:cNvSpPr/>
          <p:nvPr/>
        </p:nvSpPr>
        <p:spPr>
          <a:xfrm>
            <a:off x="5715000" y="52578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65" name="TextBox 64"/>
          <p:cNvSpPr txBox="1">
            <a:spLocks noChangeArrowheads="1"/>
          </p:cNvSpPr>
          <p:nvPr/>
        </p:nvSpPr>
        <p:spPr bwMode="auto">
          <a:xfrm>
            <a:off x="4953000" y="5105400"/>
            <a:ext cx="533400" cy="381000"/>
          </a:xfrm>
          <a:prstGeom prst="rect">
            <a:avLst/>
          </a:prstGeom>
          <a:noFill/>
          <a:ln w="9525">
            <a:noFill/>
            <a:miter lim="800000"/>
            <a:headEnd/>
            <a:tailEnd/>
          </a:ln>
        </p:spPr>
        <p:txBody>
          <a:bodyPr>
            <a:spAutoFit/>
          </a:bodyPr>
          <a:lstStyle/>
          <a:p>
            <a:pPr algn="l" rtl="0"/>
            <a:r>
              <a:rPr lang="en-NZ"/>
              <a:t>50°</a:t>
            </a:r>
          </a:p>
        </p:txBody>
      </p:sp>
      <p:sp>
        <p:nvSpPr>
          <p:cNvPr id="66" name="TextBox 65"/>
          <p:cNvSpPr txBox="1">
            <a:spLocks noChangeArrowheads="1"/>
          </p:cNvSpPr>
          <p:nvPr/>
        </p:nvSpPr>
        <p:spPr bwMode="auto">
          <a:xfrm>
            <a:off x="4724400" y="5486400"/>
            <a:ext cx="914400" cy="381000"/>
          </a:xfrm>
          <a:prstGeom prst="rect">
            <a:avLst/>
          </a:prstGeom>
          <a:noFill/>
          <a:ln w="9525">
            <a:noFill/>
            <a:miter lim="800000"/>
            <a:headEnd/>
            <a:tailEnd/>
          </a:ln>
        </p:spPr>
        <p:txBody>
          <a:bodyPr>
            <a:spAutoFit/>
          </a:bodyPr>
          <a:lstStyle/>
          <a:p>
            <a:pPr algn="l" rtl="0"/>
            <a:r>
              <a:rPr lang="en-NZ"/>
              <a:t>6.5 cm</a:t>
            </a:r>
          </a:p>
        </p:txBody>
      </p:sp>
      <p:sp>
        <p:nvSpPr>
          <p:cNvPr id="67" name="TextBox 66"/>
          <p:cNvSpPr txBox="1">
            <a:spLocks noChangeArrowheads="1"/>
          </p:cNvSpPr>
          <p:nvPr/>
        </p:nvSpPr>
        <p:spPr bwMode="auto">
          <a:xfrm>
            <a:off x="6019800" y="4648200"/>
            <a:ext cx="533400" cy="381000"/>
          </a:xfrm>
          <a:prstGeom prst="rect">
            <a:avLst/>
          </a:prstGeom>
          <a:noFill/>
          <a:ln w="9525">
            <a:noFill/>
            <a:miter lim="800000"/>
            <a:headEnd/>
            <a:tailEnd/>
          </a:ln>
        </p:spPr>
        <p:txBody>
          <a:bodyPr>
            <a:spAutoFit/>
          </a:bodyPr>
          <a:lstStyle/>
          <a:p>
            <a:pPr algn="l" rtl="0"/>
            <a:r>
              <a:rPr lang="en-NZ" i="1"/>
              <a:t>h</a:t>
            </a:r>
          </a:p>
        </p:txBody>
      </p:sp>
      <p:sp>
        <p:nvSpPr>
          <p:cNvPr id="68" name="TextBox 67"/>
          <p:cNvSpPr txBox="1">
            <a:spLocks noChangeArrowheads="1"/>
          </p:cNvSpPr>
          <p:nvPr/>
        </p:nvSpPr>
        <p:spPr bwMode="auto">
          <a:xfrm>
            <a:off x="6019800" y="4953000"/>
            <a:ext cx="457200" cy="369888"/>
          </a:xfrm>
          <a:prstGeom prst="rect">
            <a:avLst/>
          </a:prstGeom>
          <a:noFill/>
          <a:ln w="9525">
            <a:noFill/>
            <a:miter lim="800000"/>
            <a:headEnd/>
            <a:tailEnd/>
          </a:ln>
        </p:spPr>
        <p:txBody>
          <a:bodyPr>
            <a:spAutoFit/>
          </a:bodyPr>
          <a:lstStyle/>
          <a:p>
            <a:pPr algn="l" rtl="0"/>
            <a:r>
              <a:rPr lang="en-NZ">
                <a:solidFill>
                  <a:srgbClr val="FF0000"/>
                </a:solidFill>
              </a:rPr>
              <a:t>O</a:t>
            </a:r>
          </a:p>
        </p:txBody>
      </p:sp>
      <p:sp>
        <p:nvSpPr>
          <p:cNvPr id="69" name="TextBox 68"/>
          <p:cNvSpPr txBox="1">
            <a:spLocks noChangeArrowheads="1"/>
          </p:cNvSpPr>
          <p:nvPr/>
        </p:nvSpPr>
        <p:spPr bwMode="auto">
          <a:xfrm>
            <a:off x="5486400" y="5486400"/>
            <a:ext cx="457200" cy="369888"/>
          </a:xfrm>
          <a:prstGeom prst="rect">
            <a:avLst/>
          </a:prstGeom>
          <a:noFill/>
          <a:ln w="9525">
            <a:noFill/>
            <a:miter lim="800000"/>
            <a:headEnd/>
            <a:tailEnd/>
          </a:ln>
        </p:spPr>
        <p:txBody>
          <a:bodyPr>
            <a:spAutoFit/>
          </a:bodyPr>
          <a:lstStyle/>
          <a:p>
            <a:pPr algn="l" rtl="0"/>
            <a:r>
              <a:rPr lang="en-NZ">
                <a:solidFill>
                  <a:srgbClr val="FF0000"/>
                </a:solidFill>
              </a:rPr>
              <a:t>A</a:t>
            </a:r>
          </a:p>
        </p:txBody>
      </p:sp>
      <p:sp>
        <p:nvSpPr>
          <p:cNvPr id="70" name="Isosceles Triangle 69"/>
          <p:cNvSpPr/>
          <p:nvPr/>
        </p:nvSpPr>
        <p:spPr>
          <a:xfrm>
            <a:off x="6934200" y="41148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71" name="Straight Connector 70"/>
          <p:cNvCxnSpPr>
            <a:stCxn id="70" idx="1"/>
            <a:endCxn id="70" idx="5"/>
          </p:cNvCxnSpPr>
          <p:nvPr/>
        </p:nvCxnSpPr>
        <p:spPr>
          <a:xfrm rot="10800000" flipH="1">
            <a:off x="7219950" y="46482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7202488" y="49133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7086600" y="4724400"/>
            <a:ext cx="457200" cy="369888"/>
          </a:xfrm>
          <a:prstGeom prst="rect">
            <a:avLst/>
          </a:prstGeom>
          <a:noFill/>
          <a:ln w="9525">
            <a:noFill/>
            <a:miter lim="800000"/>
            <a:headEnd/>
            <a:tailEnd/>
          </a:ln>
        </p:spPr>
        <p:txBody>
          <a:bodyPr>
            <a:spAutoFit/>
          </a:bodyPr>
          <a:lstStyle/>
          <a:p>
            <a:pPr algn="l" rtl="0"/>
            <a:r>
              <a:rPr lang="en-NZ"/>
              <a:t>T</a:t>
            </a:r>
          </a:p>
        </p:txBody>
      </p:sp>
      <p:sp>
        <p:nvSpPr>
          <p:cNvPr id="74" name="TextBox 73"/>
          <p:cNvSpPr txBox="1">
            <a:spLocks noChangeArrowheads="1"/>
          </p:cNvSpPr>
          <p:nvPr/>
        </p:nvSpPr>
        <p:spPr bwMode="auto">
          <a:xfrm>
            <a:off x="7315200" y="4267200"/>
            <a:ext cx="457200" cy="369888"/>
          </a:xfrm>
          <a:prstGeom prst="rect">
            <a:avLst/>
          </a:prstGeom>
          <a:noFill/>
          <a:ln w="9525">
            <a:noFill/>
            <a:miter lim="800000"/>
            <a:headEnd/>
            <a:tailEnd/>
          </a:ln>
        </p:spPr>
        <p:txBody>
          <a:bodyPr>
            <a:spAutoFit/>
          </a:bodyPr>
          <a:lstStyle/>
          <a:p>
            <a:pPr algn="l" rtl="0"/>
            <a:r>
              <a:rPr lang="en-NZ"/>
              <a:t>O</a:t>
            </a:r>
          </a:p>
        </p:txBody>
      </p:sp>
      <p:sp>
        <p:nvSpPr>
          <p:cNvPr id="75" name="TextBox 74"/>
          <p:cNvSpPr txBox="1">
            <a:spLocks noChangeArrowheads="1"/>
          </p:cNvSpPr>
          <p:nvPr/>
        </p:nvSpPr>
        <p:spPr bwMode="auto">
          <a:xfrm>
            <a:off x="7543800" y="4724400"/>
            <a:ext cx="457200" cy="369888"/>
          </a:xfrm>
          <a:prstGeom prst="rect">
            <a:avLst/>
          </a:prstGeom>
          <a:noFill/>
          <a:ln w="9525">
            <a:noFill/>
            <a:miter lim="800000"/>
            <a:headEnd/>
            <a:tailEnd/>
          </a:ln>
        </p:spPr>
        <p:txBody>
          <a:bodyPr>
            <a:spAutoFit/>
          </a:bodyPr>
          <a:lstStyle/>
          <a:p>
            <a:pPr algn="l" rtl="0"/>
            <a:r>
              <a:rPr lang="en-NZ"/>
              <a:t>A</a:t>
            </a:r>
          </a:p>
        </p:txBody>
      </p:sp>
      <p:sp>
        <p:nvSpPr>
          <p:cNvPr id="76" name="Isosceles Triangle 75"/>
          <p:cNvSpPr/>
          <p:nvPr/>
        </p:nvSpPr>
        <p:spPr>
          <a:xfrm>
            <a:off x="7239000" y="4114800"/>
            <a:ext cx="533400" cy="533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77" name="Multiply 76"/>
          <p:cNvSpPr/>
          <p:nvPr/>
        </p:nvSpPr>
        <p:spPr>
          <a:xfrm>
            <a:off x="7315200" y="4800600"/>
            <a:ext cx="3048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78" name="TextBox 77"/>
          <p:cNvSpPr txBox="1">
            <a:spLocks noChangeArrowheads="1"/>
          </p:cNvSpPr>
          <p:nvPr/>
        </p:nvSpPr>
        <p:spPr bwMode="auto">
          <a:xfrm>
            <a:off x="6705600" y="5334000"/>
            <a:ext cx="1828800" cy="381000"/>
          </a:xfrm>
          <a:prstGeom prst="rect">
            <a:avLst/>
          </a:prstGeom>
          <a:noFill/>
          <a:ln w="9525">
            <a:noFill/>
            <a:miter lim="800000"/>
            <a:headEnd/>
            <a:tailEnd/>
          </a:ln>
        </p:spPr>
        <p:txBody>
          <a:bodyPr>
            <a:spAutoFit/>
          </a:bodyPr>
          <a:lstStyle/>
          <a:p>
            <a:pPr algn="l" rtl="0"/>
            <a:r>
              <a:rPr lang="en-NZ" i="1"/>
              <a:t>h </a:t>
            </a:r>
            <a:r>
              <a:rPr lang="en-NZ"/>
              <a:t>= tan50 x 6.5</a:t>
            </a:r>
            <a:endParaRPr lang="en-NZ" i="1"/>
          </a:p>
        </p:txBody>
      </p:sp>
      <p:sp>
        <p:nvSpPr>
          <p:cNvPr id="79" name="TextBox 78"/>
          <p:cNvSpPr txBox="1">
            <a:spLocks noChangeArrowheads="1"/>
          </p:cNvSpPr>
          <p:nvPr/>
        </p:nvSpPr>
        <p:spPr bwMode="auto">
          <a:xfrm>
            <a:off x="6705600" y="5638800"/>
            <a:ext cx="2209800" cy="369888"/>
          </a:xfrm>
          <a:prstGeom prst="rect">
            <a:avLst/>
          </a:prstGeom>
          <a:noFill/>
          <a:ln w="9525">
            <a:noFill/>
            <a:miter lim="800000"/>
            <a:headEnd/>
            <a:tailEnd/>
          </a:ln>
        </p:spPr>
        <p:txBody>
          <a:bodyPr>
            <a:spAutoFit/>
          </a:bodyPr>
          <a:lstStyle/>
          <a:p>
            <a:pPr algn="l" rtl="0"/>
            <a:r>
              <a:rPr lang="en-NZ" i="1"/>
              <a:t>h </a:t>
            </a:r>
            <a:r>
              <a:rPr lang="en-NZ"/>
              <a:t>= 7.75 cm (2 d.p.)</a:t>
            </a:r>
            <a:endParaRPr lang="en-NZ" i="1"/>
          </a:p>
        </p:txBody>
      </p:sp>
      <p:sp>
        <p:nvSpPr>
          <p:cNvPr id="80" name="TextBox 79"/>
          <p:cNvSpPr txBox="1"/>
          <p:nvPr/>
        </p:nvSpPr>
        <p:spPr>
          <a:xfrm>
            <a:off x="228600" y="2438400"/>
            <a:ext cx="1752600" cy="1200150"/>
          </a:xfrm>
          <a:prstGeom prst="rect">
            <a:avLst/>
          </a:prstGeom>
          <a:noFill/>
          <a:ln>
            <a:solidFill>
              <a:srgbClr val="FF0000"/>
            </a:solidFill>
          </a:ln>
        </p:spPr>
        <p:txBody>
          <a:bodyPr>
            <a:spAutoFit/>
          </a:bodyPr>
          <a:lstStyle/>
          <a:p>
            <a:pPr algn="l" rtl="0">
              <a:defRPr/>
            </a:pPr>
            <a:r>
              <a:rPr lang="en-NZ" dirty="0">
                <a:solidFill>
                  <a:srgbClr val="FF0000"/>
                </a:solidFill>
                <a:latin typeface="+mn-lt"/>
              </a:rPr>
              <a:t>Always make sure your calculator is set to degrees!!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fmla="#ppt_w*sin(2.5*pi*$)">
                                          <p:val>
                                            <p:fltVal val="0"/>
                                          </p:val>
                                        </p:tav>
                                        <p:tav tm="100000">
                                          <p:val>
                                            <p:fltVal val="1"/>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fmla="#ppt_w*sin(2.5*pi*$)">
                                          <p:val>
                                            <p:fltVal val="0"/>
                                          </p:val>
                                        </p:tav>
                                        <p:tav tm="100000">
                                          <p:val>
                                            <p:fltVal val="1"/>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 calcmode="lin" valueType="num">
                                      <p:cBhvr>
                                        <p:cTn id="60" dur="500" fill="hold"/>
                                        <p:tgtEl>
                                          <p:spTgt spid="12"/>
                                        </p:tgtEl>
                                        <p:attrNameLst>
                                          <p:attrName>style.rotation</p:attrName>
                                        </p:attrNameLst>
                                      </p:cBhvr>
                                      <p:tavLst>
                                        <p:tav tm="0">
                                          <p:val>
                                            <p:fltVal val="360"/>
                                          </p:val>
                                        </p:tav>
                                        <p:tav tm="100000">
                                          <p:val>
                                            <p:fltVal val="0"/>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par>
                                <p:cTn id="112" presetID="10"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500"/>
                                        <p:tgtEl>
                                          <p:spTgt spid="3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500"/>
                                        <p:tgtEl>
                                          <p:spTgt spid="3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right)">
                                      <p:cBhvr>
                                        <p:cTn id="131" dur="500"/>
                                        <p:tgtEl>
                                          <p:spTgt spid="4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wipe(left)">
                                      <p:cBhvr>
                                        <p:cTn id="139" dur="500"/>
                                        <p:tgtEl>
                                          <p:spTgt spid="3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7"/>
                                        </p:tgtEl>
                                        <p:attrNameLst>
                                          <p:attrName>style.visibility</p:attrName>
                                        </p:attrNameLst>
                                      </p:cBhvr>
                                      <p:to>
                                        <p:strVal val="visible"/>
                                      </p:to>
                                    </p:set>
                                    <p:anim calcmode="lin" valueType="num">
                                      <p:cBhvr additive="base">
                                        <p:cTn id="152" dur="500" fill="hold"/>
                                        <p:tgtEl>
                                          <p:spTgt spid="47"/>
                                        </p:tgtEl>
                                        <p:attrNameLst>
                                          <p:attrName>ppt_x</p:attrName>
                                        </p:attrNameLst>
                                      </p:cBhvr>
                                      <p:tavLst>
                                        <p:tav tm="0">
                                          <p:val>
                                            <p:strVal val="#ppt_x"/>
                                          </p:val>
                                        </p:tav>
                                        <p:tav tm="100000">
                                          <p:val>
                                            <p:strVal val="#ppt_x"/>
                                          </p:val>
                                        </p:tav>
                                      </p:tavLst>
                                    </p:anim>
                                    <p:anim calcmode="lin" valueType="num">
                                      <p:cBhvr additive="base">
                                        <p:cTn id="153" dur="500" fill="hold"/>
                                        <p:tgtEl>
                                          <p:spTgt spid="47"/>
                                        </p:tgtEl>
                                        <p:attrNameLst>
                                          <p:attrName>ppt_y</p:attrName>
                                        </p:attrNameLst>
                                      </p:cBhvr>
                                      <p:tavLst>
                                        <p:tav tm="0">
                                          <p:val>
                                            <p:strVal val="1+#ppt_h/2"/>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45"/>
                                        </p:tgtEl>
                                        <p:attrNameLst>
                                          <p:attrName>style.visibility</p:attrName>
                                        </p:attrNameLst>
                                      </p:cBhvr>
                                      <p:to>
                                        <p:strVal val="visible"/>
                                      </p:to>
                                    </p:set>
                                    <p:anim calcmode="lin" valueType="num">
                                      <p:cBhvr additive="base">
                                        <p:cTn id="156" dur="500" fill="hold"/>
                                        <p:tgtEl>
                                          <p:spTgt spid="45"/>
                                        </p:tgtEl>
                                        <p:attrNameLst>
                                          <p:attrName>ppt_x</p:attrName>
                                        </p:attrNameLst>
                                      </p:cBhvr>
                                      <p:tavLst>
                                        <p:tav tm="0">
                                          <p:val>
                                            <p:strVal val="0-#ppt_w/2"/>
                                          </p:val>
                                        </p:tav>
                                        <p:tav tm="100000">
                                          <p:val>
                                            <p:strVal val="#ppt_x"/>
                                          </p:val>
                                        </p:tav>
                                      </p:tavLst>
                                    </p:anim>
                                    <p:anim calcmode="lin" valueType="num">
                                      <p:cBhvr additive="base">
                                        <p:cTn id="157" dur="500" fill="hold"/>
                                        <p:tgtEl>
                                          <p:spTgt spid="45"/>
                                        </p:tgtEl>
                                        <p:attrNameLst>
                                          <p:attrName>ppt_y</p:attrName>
                                        </p:attrNameLst>
                                      </p:cBhvr>
                                      <p:tavLst>
                                        <p:tav tm="0">
                                          <p:val>
                                            <p:strVal val="#ppt_y"/>
                                          </p:val>
                                        </p:tav>
                                        <p:tav tm="100000">
                                          <p:val>
                                            <p:strVal val="#ppt_y"/>
                                          </p:val>
                                        </p:tav>
                                      </p:tavLst>
                                    </p:anim>
                                  </p:childTnLst>
                                </p:cTn>
                              </p:par>
                              <p:par>
                                <p:cTn id="158" presetID="2" presetClass="entr" presetSubtype="8" fill="hold" grpId="0" nodeType="withEffect">
                                  <p:stCondLst>
                                    <p:cond delay="0"/>
                                  </p:stCondLst>
                                  <p:childTnLst>
                                    <p:set>
                                      <p:cBhvr>
                                        <p:cTn id="159" dur="1" fill="hold">
                                          <p:stCondLst>
                                            <p:cond delay="0"/>
                                          </p:stCondLst>
                                        </p:cTn>
                                        <p:tgtEl>
                                          <p:spTgt spid="46"/>
                                        </p:tgtEl>
                                        <p:attrNameLst>
                                          <p:attrName>style.visibility</p:attrName>
                                        </p:attrNameLst>
                                      </p:cBhvr>
                                      <p:to>
                                        <p:strVal val="visible"/>
                                      </p:to>
                                    </p:set>
                                    <p:anim calcmode="lin" valueType="num">
                                      <p:cBhvr additive="base">
                                        <p:cTn id="160" dur="500" fill="hold"/>
                                        <p:tgtEl>
                                          <p:spTgt spid="46"/>
                                        </p:tgtEl>
                                        <p:attrNameLst>
                                          <p:attrName>ppt_x</p:attrName>
                                        </p:attrNameLst>
                                      </p:cBhvr>
                                      <p:tavLst>
                                        <p:tav tm="0">
                                          <p:val>
                                            <p:strVal val="0-#ppt_w/2"/>
                                          </p:val>
                                        </p:tav>
                                        <p:tav tm="100000">
                                          <p:val>
                                            <p:strVal val="#ppt_x"/>
                                          </p:val>
                                        </p:tav>
                                      </p:tavLst>
                                    </p:anim>
                                    <p:anim calcmode="lin" valueType="num">
                                      <p:cBhvr additive="base">
                                        <p:cTn id="161" dur="500" fill="hold"/>
                                        <p:tgtEl>
                                          <p:spTgt spid="46"/>
                                        </p:tgtEl>
                                        <p:attrNameLst>
                                          <p:attrName>ppt_y</p:attrName>
                                        </p:attrNameLst>
                                      </p:cBhvr>
                                      <p:tavLst>
                                        <p:tav tm="0">
                                          <p:val>
                                            <p:strVal val="#ppt_y"/>
                                          </p:val>
                                        </p:tav>
                                        <p:tav tm="100000">
                                          <p:val>
                                            <p:strVal val="#ppt_y"/>
                                          </p:val>
                                        </p:tav>
                                      </p:tavLst>
                                    </p:anim>
                                  </p:childTnLst>
                                </p:cTn>
                              </p:par>
                              <p:par>
                                <p:cTn id="162" presetID="2" presetClass="entr" presetSubtype="8" fill="hold" grpId="0" nodeType="withEffect">
                                  <p:stCondLst>
                                    <p:cond delay="0"/>
                                  </p:stCondLst>
                                  <p:childTnLst>
                                    <p:set>
                                      <p:cBhvr>
                                        <p:cTn id="163" dur="1" fill="hold">
                                          <p:stCondLst>
                                            <p:cond delay="0"/>
                                          </p:stCondLst>
                                        </p:cTn>
                                        <p:tgtEl>
                                          <p:spTgt spid="49"/>
                                        </p:tgtEl>
                                        <p:attrNameLst>
                                          <p:attrName>style.visibility</p:attrName>
                                        </p:attrNameLst>
                                      </p:cBhvr>
                                      <p:to>
                                        <p:strVal val="visible"/>
                                      </p:to>
                                    </p:set>
                                    <p:anim calcmode="lin" valueType="num">
                                      <p:cBhvr additive="base">
                                        <p:cTn id="164" dur="500" fill="hold"/>
                                        <p:tgtEl>
                                          <p:spTgt spid="49"/>
                                        </p:tgtEl>
                                        <p:attrNameLst>
                                          <p:attrName>ppt_x</p:attrName>
                                        </p:attrNameLst>
                                      </p:cBhvr>
                                      <p:tavLst>
                                        <p:tav tm="0">
                                          <p:val>
                                            <p:strVal val="0-#ppt_w/2"/>
                                          </p:val>
                                        </p:tav>
                                        <p:tav tm="100000">
                                          <p:val>
                                            <p:strVal val="#ppt_x"/>
                                          </p:val>
                                        </p:tav>
                                      </p:tavLst>
                                    </p:anim>
                                    <p:anim calcmode="lin" valueType="num">
                                      <p:cBhvr additive="base">
                                        <p:cTn id="165" dur="500" fill="hold"/>
                                        <p:tgtEl>
                                          <p:spTgt spid="49"/>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44"/>
                                        </p:tgtEl>
                                        <p:attrNameLst>
                                          <p:attrName>style.visibility</p:attrName>
                                        </p:attrNameLst>
                                      </p:cBhvr>
                                      <p:to>
                                        <p:strVal val="visible"/>
                                      </p:to>
                                    </p:set>
                                    <p:anim calcmode="lin" valueType="num">
                                      <p:cBhvr additive="base">
                                        <p:cTn id="168" dur="500" fill="hold"/>
                                        <p:tgtEl>
                                          <p:spTgt spid="44"/>
                                        </p:tgtEl>
                                        <p:attrNameLst>
                                          <p:attrName>ppt_x</p:attrName>
                                        </p:attrNameLst>
                                      </p:cBhvr>
                                      <p:tavLst>
                                        <p:tav tm="0">
                                          <p:val>
                                            <p:strVal val="0-#ppt_w/2"/>
                                          </p:val>
                                        </p:tav>
                                        <p:tav tm="100000">
                                          <p:val>
                                            <p:strVal val="#ppt_x"/>
                                          </p:val>
                                        </p:tav>
                                      </p:tavLst>
                                    </p:anim>
                                    <p:anim calcmode="lin" valueType="num">
                                      <p:cBhvr additive="base">
                                        <p:cTn id="169" dur="500" fill="hold"/>
                                        <p:tgtEl>
                                          <p:spTgt spid="44"/>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48"/>
                                        </p:tgtEl>
                                        <p:attrNameLst>
                                          <p:attrName>style.visibility</p:attrName>
                                        </p:attrNameLst>
                                      </p:cBhvr>
                                      <p:to>
                                        <p:strVal val="visible"/>
                                      </p:to>
                                    </p:set>
                                    <p:anim calcmode="lin" valueType="num">
                                      <p:cBhvr additive="base">
                                        <p:cTn id="172" dur="500" fill="hold"/>
                                        <p:tgtEl>
                                          <p:spTgt spid="48"/>
                                        </p:tgtEl>
                                        <p:attrNameLst>
                                          <p:attrName>ppt_x</p:attrName>
                                        </p:attrNameLst>
                                      </p:cBhvr>
                                      <p:tavLst>
                                        <p:tav tm="0">
                                          <p:val>
                                            <p:strVal val="0-#ppt_w/2"/>
                                          </p:val>
                                        </p:tav>
                                        <p:tav tm="100000">
                                          <p:val>
                                            <p:strVal val="#ppt_x"/>
                                          </p:val>
                                        </p:tav>
                                      </p:tavLst>
                                    </p:anim>
                                    <p:anim calcmode="lin" valueType="num">
                                      <p:cBhvr additive="base">
                                        <p:cTn id="17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50"/>
                                        </p:tgtEl>
                                        <p:attrNameLst>
                                          <p:attrName>style.visibility</p:attrName>
                                        </p:attrNameLst>
                                      </p:cBhvr>
                                      <p:to>
                                        <p:strVal val="visible"/>
                                      </p:to>
                                    </p:set>
                                    <p:animEffect transition="in" filter="fade">
                                      <p:cBhvr>
                                        <p:cTn id="178" dur="500"/>
                                        <p:tgtEl>
                                          <p:spTgt spid="5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1"/>
                                        </p:tgtEl>
                                        <p:attrNameLst>
                                          <p:attrName>style.visibility</p:attrName>
                                        </p:attrNameLst>
                                      </p:cBhvr>
                                      <p:to>
                                        <p:strVal val="visible"/>
                                      </p:to>
                                    </p:set>
                                    <p:animEffect transition="in" filter="fade">
                                      <p:cBhvr>
                                        <p:cTn id="181" dur="500"/>
                                        <p:tgtEl>
                                          <p:spTgt spid="5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53"/>
                                        </p:tgtEl>
                                        <p:attrNameLst>
                                          <p:attrName>style.visibility</p:attrName>
                                        </p:attrNameLst>
                                      </p:cBhvr>
                                      <p:to>
                                        <p:strVal val="visible"/>
                                      </p:to>
                                    </p:set>
                                    <p:animEffect transition="in" filter="fade">
                                      <p:cBhvr>
                                        <p:cTn id="186" dur="500"/>
                                        <p:tgtEl>
                                          <p:spTgt spid="53"/>
                                        </p:tgtEl>
                                      </p:cBhvr>
                                    </p:animEffect>
                                  </p:childTnLst>
                                </p:cTn>
                              </p:par>
                              <p:par>
                                <p:cTn id="187" presetID="10" presetClass="entr" presetSubtype="0" fill="hold" nodeType="withEffect">
                                  <p:stCondLst>
                                    <p:cond delay="0"/>
                                  </p:stCondLst>
                                  <p:childTnLst>
                                    <p:set>
                                      <p:cBhvr>
                                        <p:cTn id="188" dur="1" fill="hold">
                                          <p:stCondLst>
                                            <p:cond delay="0"/>
                                          </p:stCondLst>
                                        </p:cTn>
                                        <p:tgtEl>
                                          <p:spTgt spid="54"/>
                                        </p:tgtEl>
                                        <p:attrNameLst>
                                          <p:attrName>style.visibility</p:attrName>
                                        </p:attrNameLst>
                                      </p:cBhvr>
                                      <p:to>
                                        <p:strVal val="visible"/>
                                      </p:to>
                                    </p:set>
                                    <p:animEffect transition="in" filter="fade">
                                      <p:cBhvr>
                                        <p:cTn id="189" dur="500"/>
                                        <p:tgtEl>
                                          <p:spTgt spid="54"/>
                                        </p:tgtEl>
                                      </p:cBhvr>
                                    </p:animEffect>
                                  </p:childTnLst>
                                </p:cTn>
                              </p:par>
                              <p:par>
                                <p:cTn id="190" presetID="10" presetClass="entr" presetSubtype="0" fill="hold" nodeType="with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fade">
                                      <p:cBhvr>
                                        <p:cTn id="192" dur="500"/>
                                        <p:tgtEl>
                                          <p:spTgt spid="5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56"/>
                                        </p:tgtEl>
                                        <p:attrNameLst>
                                          <p:attrName>style.visibility</p:attrName>
                                        </p:attrNameLst>
                                      </p:cBhvr>
                                      <p:to>
                                        <p:strVal val="visible"/>
                                      </p:to>
                                    </p:set>
                                    <p:animEffect transition="in" filter="fade">
                                      <p:cBhvr>
                                        <p:cTn id="195" dur="500"/>
                                        <p:tgtEl>
                                          <p:spTgt spid="5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7"/>
                                        </p:tgtEl>
                                        <p:attrNameLst>
                                          <p:attrName>style.visibility</p:attrName>
                                        </p:attrNameLst>
                                      </p:cBhvr>
                                      <p:to>
                                        <p:strVal val="visible"/>
                                      </p:to>
                                    </p:set>
                                    <p:animEffect transition="in" filter="fade">
                                      <p:cBhvr>
                                        <p:cTn id="198" dur="500"/>
                                        <p:tgtEl>
                                          <p:spTgt spid="5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58"/>
                                        </p:tgtEl>
                                        <p:attrNameLst>
                                          <p:attrName>style.visibility</p:attrName>
                                        </p:attrNameLst>
                                      </p:cBhvr>
                                      <p:to>
                                        <p:strVal val="visible"/>
                                      </p:to>
                                    </p:set>
                                    <p:animEffect transition="in" filter="fade">
                                      <p:cBhvr>
                                        <p:cTn id="201" dur="500"/>
                                        <p:tgtEl>
                                          <p:spTgt spid="58"/>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9"/>
                                        </p:tgtEl>
                                        <p:attrNameLst>
                                          <p:attrName>style.visibility</p:attrName>
                                        </p:attrNameLst>
                                      </p:cBhvr>
                                      <p:to>
                                        <p:strVal val="visible"/>
                                      </p:to>
                                    </p:set>
                                    <p:animEffect transition="in" filter="fade">
                                      <p:cBhvr>
                                        <p:cTn id="206" dur="500"/>
                                        <p:tgtEl>
                                          <p:spTgt spid="59"/>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fade">
                                      <p:cBhvr>
                                        <p:cTn id="211" dur="500"/>
                                        <p:tgtEl>
                                          <p:spTgt spid="62"/>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60"/>
                                        </p:tgtEl>
                                        <p:attrNameLst>
                                          <p:attrName>style.visibility</p:attrName>
                                        </p:attrNameLst>
                                      </p:cBhvr>
                                      <p:to>
                                        <p:strVal val="visible"/>
                                      </p:to>
                                    </p:set>
                                    <p:animEffect transition="in" filter="fade">
                                      <p:cBhvr>
                                        <p:cTn id="216" dur="500"/>
                                        <p:tgtEl>
                                          <p:spTgt spid="60"/>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fade">
                                      <p:cBhvr>
                                        <p:cTn id="221" dur="500"/>
                                        <p:tgtEl>
                                          <p:spTgt spid="61"/>
                                        </p:tgtEl>
                                      </p:cBhvr>
                                    </p:animEffect>
                                  </p:childTnLst>
                                </p:cTn>
                              </p:par>
                            </p:childTnLst>
                          </p:cTn>
                        </p:par>
                      </p:childTnLst>
                    </p:cTn>
                  </p:par>
                  <p:par>
                    <p:cTn id="222" fill="hold">
                      <p:stCondLst>
                        <p:cond delay="indefinite"/>
                      </p:stCondLst>
                      <p:childTnLst>
                        <p:par>
                          <p:cTn id="223" fill="hold">
                            <p:stCondLst>
                              <p:cond delay="0"/>
                            </p:stCondLst>
                            <p:childTnLst>
                              <p:par>
                                <p:cTn id="224" presetID="2" presetClass="entr" presetSubtype="8" fill="hold" grpId="0" nodeType="clickEffect">
                                  <p:stCondLst>
                                    <p:cond delay="0"/>
                                  </p:stCondLst>
                                  <p:childTnLst>
                                    <p:set>
                                      <p:cBhvr>
                                        <p:cTn id="225" dur="1" fill="hold">
                                          <p:stCondLst>
                                            <p:cond delay="0"/>
                                          </p:stCondLst>
                                        </p:cTn>
                                        <p:tgtEl>
                                          <p:spTgt spid="64"/>
                                        </p:tgtEl>
                                        <p:attrNameLst>
                                          <p:attrName>style.visibility</p:attrName>
                                        </p:attrNameLst>
                                      </p:cBhvr>
                                      <p:to>
                                        <p:strVal val="visible"/>
                                      </p:to>
                                    </p:set>
                                    <p:anim calcmode="lin" valueType="num">
                                      <p:cBhvr additive="base">
                                        <p:cTn id="226" dur="500" fill="hold"/>
                                        <p:tgtEl>
                                          <p:spTgt spid="64"/>
                                        </p:tgtEl>
                                        <p:attrNameLst>
                                          <p:attrName>ppt_x</p:attrName>
                                        </p:attrNameLst>
                                      </p:cBhvr>
                                      <p:tavLst>
                                        <p:tav tm="0">
                                          <p:val>
                                            <p:strVal val="0-#ppt_w/2"/>
                                          </p:val>
                                        </p:tav>
                                        <p:tav tm="100000">
                                          <p:val>
                                            <p:strVal val="#ppt_x"/>
                                          </p:val>
                                        </p:tav>
                                      </p:tavLst>
                                    </p:anim>
                                    <p:anim calcmode="lin" valueType="num">
                                      <p:cBhvr additive="base">
                                        <p:cTn id="227" dur="500" fill="hold"/>
                                        <p:tgtEl>
                                          <p:spTgt spid="64"/>
                                        </p:tgtEl>
                                        <p:attrNameLst>
                                          <p:attrName>ppt_y</p:attrName>
                                        </p:attrNameLst>
                                      </p:cBhvr>
                                      <p:tavLst>
                                        <p:tav tm="0">
                                          <p:val>
                                            <p:strVal val="#ppt_y"/>
                                          </p:val>
                                        </p:tav>
                                        <p:tav tm="100000">
                                          <p:val>
                                            <p:strVal val="#ppt_y"/>
                                          </p:val>
                                        </p:tav>
                                      </p:tavLst>
                                    </p:anim>
                                  </p:childTnLst>
                                </p:cTn>
                              </p:par>
                              <p:par>
                                <p:cTn id="228" presetID="2" presetClass="entr" presetSubtype="8" fill="hold" grpId="0" nodeType="withEffect">
                                  <p:stCondLst>
                                    <p:cond delay="0"/>
                                  </p:stCondLst>
                                  <p:childTnLst>
                                    <p:set>
                                      <p:cBhvr>
                                        <p:cTn id="229" dur="1" fill="hold">
                                          <p:stCondLst>
                                            <p:cond delay="0"/>
                                          </p:stCondLst>
                                        </p:cTn>
                                        <p:tgtEl>
                                          <p:spTgt spid="63"/>
                                        </p:tgtEl>
                                        <p:attrNameLst>
                                          <p:attrName>style.visibility</p:attrName>
                                        </p:attrNameLst>
                                      </p:cBhvr>
                                      <p:to>
                                        <p:strVal val="visible"/>
                                      </p:to>
                                    </p:set>
                                    <p:anim calcmode="lin" valueType="num">
                                      <p:cBhvr additive="base">
                                        <p:cTn id="230" dur="500" fill="hold"/>
                                        <p:tgtEl>
                                          <p:spTgt spid="63"/>
                                        </p:tgtEl>
                                        <p:attrNameLst>
                                          <p:attrName>ppt_x</p:attrName>
                                        </p:attrNameLst>
                                      </p:cBhvr>
                                      <p:tavLst>
                                        <p:tav tm="0">
                                          <p:val>
                                            <p:strVal val="0-#ppt_w/2"/>
                                          </p:val>
                                        </p:tav>
                                        <p:tav tm="100000">
                                          <p:val>
                                            <p:strVal val="#ppt_x"/>
                                          </p:val>
                                        </p:tav>
                                      </p:tavLst>
                                    </p:anim>
                                    <p:anim calcmode="lin" valueType="num">
                                      <p:cBhvr additive="base">
                                        <p:cTn id="231" dur="500" fill="hold"/>
                                        <p:tgtEl>
                                          <p:spTgt spid="63"/>
                                        </p:tgtEl>
                                        <p:attrNameLst>
                                          <p:attrName>ppt_y</p:attrName>
                                        </p:attrNameLst>
                                      </p:cBhvr>
                                      <p:tavLst>
                                        <p:tav tm="0">
                                          <p:val>
                                            <p:strVal val="#ppt_y"/>
                                          </p:val>
                                        </p:tav>
                                        <p:tav tm="100000">
                                          <p:val>
                                            <p:strVal val="#ppt_y"/>
                                          </p:val>
                                        </p:tav>
                                      </p:tavLst>
                                    </p:anim>
                                  </p:childTnLst>
                                </p:cTn>
                              </p:par>
                              <p:par>
                                <p:cTn id="232" presetID="2" presetClass="entr" presetSubtype="8" fill="hold" grpId="0" nodeType="withEffect">
                                  <p:stCondLst>
                                    <p:cond delay="0"/>
                                  </p:stCondLst>
                                  <p:childTnLst>
                                    <p:set>
                                      <p:cBhvr>
                                        <p:cTn id="233" dur="1" fill="hold">
                                          <p:stCondLst>
                                            <p:cond delay="0"/>
                                          </p:stCondLst>
                                        </p:cTn>
                                        <p:tgtEl>
                                          <p:spTgt spid="67"/>
                                        </p:tgtEl>
                                        <p:attrNameLst>
                                          <p:attrName>style.visibility</p:attrName>
                                        </p:attrNameLst>
                                      </p:cBhvr>
                                      <p:to>
                                        <p:strVal val="visible"/>
                                      </p:to>
                                    </p:set>
                                    <p:anim calcmode="lin" valueType="num">
                                      <p:cBhvr additive="base">
                                        <p:cTn id="234" dur="500" fill="hold"/>
                                        <p:tgtEl>
                                          <p:spTgt spid="67"/>
                                        </p:tgtEl>
                                        <p:attrNameLst>
                                          <p:attrName>ppt_x</p:attrName>
                                        </p:attrNameLst>
                                      </p:cBhvr>
                                      <p:tavLst>
                                        <p:tav tm="0">
                                          <p:val>
                                            <p:strVal val="0-#ppt_w/2"/>
                                          </p:val>
                                        </p:tav>
                                        <p:tav tm="100000">
                                          <p:val>
                                            <p:strVal val="#ppt_x"/>
                                          </p:val>
                                        </p:tav>
                                      </p:tavLst>
                                    </p:anim>
                                    <p:anim calcmode="lin" valueType="num">
                                      <p:cBhvr additive="base">
                                        <p:cTn id="235" dur="500" fill="hold"/>
                                        <p:tgtEl>
                                          <p:spTgt spid="67"/>
                                        </p:tgtEl>
                                        <p:attrNameLst>
                                          <p:attrName>ppt_y</p:attrName>
                                        </p:attrNameLst>
                                      </p:cBhvr>
                                      <p:tavLst>
                                        <p:tav tm="0">
                                          <p:val>
                                            <p:strVal val="#ppt_y"/>
                                          </p:val>
                                        </p:tav>
                                        <p:tav tm="100000">
                                          <p:val>
                                            <p:strVal val="#ppt_y"/>
                                          </p:val>
                                        </p:tav>
                                      </p:tavLst>
                                    </p:anim>
                                  </p:childTnLst>
                                </p:cTn>
                              </p:par>
                              <p:par>
                                <p:cTn id="236" presetID="2" presetClass="entr" presetSubtype="8" fill="hold" grpId="0" nodeType="withEffect">
                                  <p:stCondLst>
                                    <p:cond delay="0"/>
                                  </p:stCondLst>
                                  <p:childTnLst>
                                    <p:set>
                                      <p:cBhvr>
                                        <p:cTn id="237" dur="1" fill="hold">
                                          <p:stCondLst>
                                            <p:cond delay="0"/>
                                          </p:stCondLst>
                                        </p:cTn>
                                        <p:tgtEl>
                                          <p:spTgt spid="65"/>
                                        </p:tgtEl>
                                        <p:attrNameLst>
                                          <p:attrName>style.visibility</p:attrName>
                                        </p:attrNameLst>
                                      </p:cBhvr>
                                      <p:to>
                                        <p:strVal val="visible"/>
                                      </p:to>
                                    </p:set>
                                    <p:anim calcmode="lin" valueType="num">
                                      <p:cBhvr additive="base">
                                        <p:cTn id="238" dur="500" fill="hold"/>
                                        <p:tgtEl>
                                          <p:spTgt spid="65"/>
                                        </p:tgtEl>
                                        <p:attrNameLst>
                                          <p:attrName>ppt_x</p:attrName>
                                        </p:attrNameLst>
                                      </p:cBhvr>
                                      <p:tavLst>
                                        <p:tav tm="0">
                                          <p:val>
                                            <p:strVal val="0-#ppt_w/2"/>
                                          </p:val>
                                        </p:tav>
                                        <p:tav tm="100000">
                                          <p:val>
                                            <p:strVal val="#ppt_x"/>
                                          </p:val>
                                        </p:tav>
                                      </p:tavLst>
                                    </p:anim>
                                    <p:anim calcmode="lin" valueType="num">
                                      <p:cBhvr additive="base">
                                        <p:cTn id="239" dur="500" fill="hold"/>
                                        <p:tgtEl>
                                          <p:spTgt spid="65"/>
                                        </p:tgtEl>
                                        <p:attrNameLst>
                                          <p:attrName>ppt_y</p:attrName>
                                        </p:attrNameLst>
                                      </p:cBhvr>
                                      <p:tavLst>
                                        <p:tav tm="0">
                                          <p:val>
                                            <p:strVal val="#ppt_y"/>
                                          </p:val>
                                        </p:tav>
                                        <p:tav tm="100000">
                                          <p:val>
                                            <p:strVal val="#ppt_y"/>
                                          </p:val>
                                        </p:tav>
                                      </p:tavLst>
                                    </p:anim>
                                  </p:childTnLst>
                                </p:cTn>
                              </p:par>
                              <p:par>
                                <p:cTn id="240" presetID="2" presetClass="entr" presetSubtype="8" fill="hold" grpId="0" nodeType="withEffect">
                                  <p:stCondLst>
                                    <p:cond delay="0"/>
                                  </p:stCondLst>
                                  <p:childTnLst>
                                    <p:set>
                                      <p:cBhvr>
                                        <p:cTn id="241" dur="1" fill="hold">
                                          <p:stCondLst>
                                            <p:cond delay="0"/>
                                          </p:stCondLst>
                                        </p:cTn>
                                        <p:tgtEl>
                                          <p:spTgt spid="66"/>
                                        </p:tgtEl>
                                        <p:attrNameLst>
                                          <p:attrName>style.visibility</p:attrName>
                                        </p:attrNameLst>
                                      </p:cBhvr>
                                      <p:to>
                                        <p:strVal val="visible"/>
                                      </p:to>
                                    </p:set>
                                    <p:anim calcmode="lin" valueType="num">
                                      <p:cBhvr additive="base">
                                        <p:cTn id="242" dur="500" fill="hold"/>
                                        <p:tgtEl>
                                          <p:spTgt spid="66"/>
                                        </p:tgtEl>
                                        <p:attrNameLst>
                                          <p:attrName>ppt_x</p:attrName>
                                        </p:attrNameLst>
                                      </p:cBhvr>
                                      <p:tavLst>
                                        <p:tav tm="0">
                                          <p:val>
                                            <p:strVal val="0-#ppt_w/2"/>
                                          </p:val>
                                        </p:tav>
                                        <p:tav tm="100000">
                                          <p:val>
                                            <p:strVal val="#ppt_x"/>
                                          </p:val>
                                        </p:tav>
                                      </p:tavLst>
                                    </p:anim>
                                    <p:anim calcmode="lin" valueType="num">
                                      <p:cBhvr additive="base">
                                        <p:cTn id="243"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animEffect transition="in" filter="fade">
                                      <p:cBhvr>
                                        <p:cTn id="248" dur="500"/>
                                        <p:tgtEl>
                                          <p:spTgt spid="69"/>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68"/>
                                        </p:tgtEl>
                                        <p:attrNameLst>
                                          <p:attrName>style.visibility</p:attrName>
                                        </p:attrNameLst>
                                      </p:cBhvr>
                                      <p:to>
                                        <p:strVal val="visible"/>
                                      </p:to>
                                    </p:set>
                                    <p:animEffect transition="in" filter="fade">
                                      <p:cBhvr>
                                        <p:cTn id="251" dur="500"/>
                                        <p:tgtEl>
                                          <p:spTgt spid="68"/>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70"/>
                                        </p:tgtEl>
                                        <p:attrNameLst>
                                          <p:attrName>style.visibility</p:attrName>
                                        </p:attrNameLst>
                                      </p:cBhvr>
                                      <p:to>
                                        <p:strVal val="visible"/>
                                      </p:to>
                                    </p:set>
                                    <p:animEffect transition="in" filter="fade">
                                      <p:cBhvr>
                                        <p:cTn id="256" dur="500"/>
                                        <p:tgtEl>
                                          <p:spTgt spid="70"/>
                                        </p:tgtEl>
                                      </p:cBhvr>
                                    </p:animEffect>
                                  </p:childTnLst>
                                </p:cTn>
                              </p:par>
                              <p:par>
                                <p:cTn id="257" presetID="10" presetClass="entr" presetSubtype="0" fill="hold" nodeType="withEffect">
                                  <p:stCondLst>
                                    <p:cond delay="0"/>
                                  </p:stCondLst>
                                  <p:childTnLst>
                                    <p:set>
                                      <p:cBhvr>
                                        <p:cTn id="258" dur="1" fill="hold">
                                          <p:stCondLst>
                                            <p:cond delay="0"/>
                                          </p:stCondLst>
                                        </p:cTn>
                                        <p:tgtEl>
                                          <p:spTgt spid="71"/>
                                        </p:tgtEl>
                                        <p:attrNameLst>
                                          <p:attrName>style.visibility</p:attrName>
                                        </p:attrNameLst>
                                      </p:cBhvr>
                                      <p:to>
                                        <p:strVal val="visible"/>
                                      </p:to>
                                    </p:set>
                                    <p:animEffect transition="in" filter="fade">
                                      <p:cBhvr>
                                        <p:cTn id="259" dur="500"/>
                                        <p:tgtEl>
                                          <p:spTgt spid="71"/>
                                        </p:tgtEl>
                                      </p:cBhvr>
                                    </p:animEffect>
                                  </p:childTnLst>
                                </p:cTn>
                              </p:par>
                              <p:par>
                                <p:cTn id="260" presetID="10" presetClass="entr" presetSubtype="0" fill="hold" nodeType="withEffect">
                                  <p:stCondLst>
                                    <p:cond delay="0"/>
                                  </p:stCondLst>
                                  <p:childTnLst>
                                    <p:set>
                                      <p:cBhvr>
                                        <p:cTn id="261" dur="1" fill="hold">
                                          <p:stCondLst>
                                            <p:cond delay="0"/>
                                          </p:stCondLst>
                                        </p:cTn>
                                        <p:tgtEl>
                                          <p:spTgt spid="72"/>
                                        </p:tgtEl>
                                        <p:attrNameLst>
                                          <p:attrName>style.visibility</p:attrName>
                                        </p:attrNameLst>
                                      </p:cBhvr>
                                      <p:to>
                                        <p:strVal val="visible"/>
                                      </p:to>
                                    </p:set>
                                    <p:animEffect transition="in" filter="fade">
                                      <p:cBhvr>
                                        <p:cTn id="262" dur="500"/>
                                        <p:tgtEl>
                                          <p:spTgt spid="7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73"/>
                                        </p:tgtEl>
                                        <p:attrNameLst>
                                          <p:attrName>style.visibility</p:attrName>
                                        </p:attrNameLst>
                                      </p:cBhvr>
                                      <p:to>
                                        <p:strVal val="visible"/>
                                      </p:to>
                                    </p:set>
                                    <p:animEffect transition="in" filter="fade">
                                      <p:cBhvr>
                                        <p:cTn id="265" dur="500"/>
                                        <p:tgtEl>
                                          <p:spTgt spid="7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74"/>
                                        </p:tgtEl>
                                        <p:attrNameLst>
                                          <p:attrName>style.visibility</p:attrName>
                                        </p:attrNameLst>
                                      </p:cBhvr>
                                      <p:to>
                                        <p:strVal val="visible"/>
                                      </p:to>
                                    </p:set>
                                    <p:animEffect transition="in" filter="fade">
                                      <p:cBhvr>
                                        <p:cTn id="268" dur="500"/>
                                        <p:tgtEl>
                                          <p:spTgt spid="7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75"/>
                                        </p:tgtEl>
                                        <p:attrNameLst>
                                          <p:attrName>style.visibility</p:attrName>
                                        </p:attrNameLst>
                                      </p:cBhvr>
                                      <p:to>
                                        <p:strVal val="visible"/>
                                      </p:to>
                                    </p:set>
                                    <p:animEffect transition="in" filter="fade">
                                      <p:cBhvr>
                                        <p:cTn id="271" dur="500"/>
                                        <p:tgtEl>
                                          <p:spTgt spid="75"/>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76"/>
                                        </p:tgtEl>
                                        <p:attrNameLst>
                                          <p:attrName>style.visibility</p:attrName>
                                        </p:attrNameLst>
                                      </p:cBhvr>
                                      <p:to>
                                        <p:strVal val="visible"/>
                                      </p:to>
                                    </p:set>
                                    <p:animEffect transition="in" filter="fade">
                                      <p:cBhvr>
                                        <p:cTn id="276" dur="500"/>
                                        <p:tgtEl>
                                          <p:spTgt spid="76"/>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in" filter="fade">
                                      <p:cBhvr>
                                        <p:cTn id="281" dur="500"/>
                                        <p:tgtEl>
                                          <p:spTgt spid="77"/>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78"/>
                                        </p:tgtEl>
                                        <p:attrNameLst>
                                          <p:attrName>style.visibility</p:attrName>
                                        </p:attrNameLst>
                                      </p:cBhvr>
                                      <p:to>
                                        <p:strVal val="visible"/>
                                      </p:to>
                                    </p:set>
                                    <p:animEffect transition="in" filter="fade">
                                      <p:cBhvr>
                                        <p:cTn id="286" dur="500"/>
                                        <p:tgtEl>
                                          <p:spTgt spid="78"/>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79"/>
                                        </p:tgtEl>
                                        <p:attrNameLst>
                                          <p:attrName>style.visibility</p:attrName>
                                        </p:attrNameLst>
                                      </p:cBhvr>
                                      <p:to>
                                        <p:strVal val="visible"/>
                                      </p:to>
                                    </p:set>
                                    <p:animEffect transition="in" filter="fade">
                                      <p:cBhvr>
                                        <p:cTn id="291" dur="500"/>
                                        <p:tgtEl>
                                          <p:spTgt spid="79"/>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80"/>
                                        </p:tgtEl>
                                        <p:attrNameLst>
                                          <p:attrName>style.visibility</p:attrName>
                                        </p:attrNameLst>
                                      </p:cBhvr>
                                      <p:to>
                                        <p:strVal val="visible"/>
                                      </p:to>
                                    </p:set>
                                    <p:animEffect transition="in" filter="fade">
                                      <p:cBhvr>
                                        <p:cTn id="29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8" grpId="0"/>
      <p:bldP spid="9" grpId="0"/>
      <p:bldP spid="10" grpId="0"/>
      <p:bldP spid="11" grpId="0"/>
      <p:bldP spid="12" grpId="0"/>
      <p:bldP spid="13" grpId="0"/>
      <p:bldP spid="14" grpId="0" animBg="1"/>
      <p:bldP spid="21" grpId="0"/>
      <p:bldP spid="22" grpId="0"/>
      <p:bldP spid="23" grpId="0"/>
      <p:bldP spid="24" grpId="0" animBg="1"/>
      <p:bldP spid="27" grpId="0"/>
      <p:bldP spid="28" grpId="0"/>
      <p:bldP spid="29" grpId="0"/>
      <p:bldP spid="30" grpId="0" animBg="1"/>
      <p:bldP spid="33" grpId="0"/>
      <p:bldP spid="34" grpId="0"/>
      <p:bldP spid="35" grpId="0"/>
      <p:bldP spid="38" grpId="0"/>
      <p:bldP spid="39" grpId="0"/>
      <p:bldP spid="43" grpId="0"/>
      <p:bldP spid="44" grpId="0" animBg="1"/>
      <p:bldP spid="45" grpId="0" animBg="1"/>
      <p:bldP spid="46" grpId="0"/>
      <p:bldP spid="47" grpId="0"/>
      <p:bldP spid="48" grpId="0"/>
      <p:bldP spid="49" grpId="0"/>
      <p:bldP spid="50" grpId="0"/>
      <p:bldP spid="51" grpId="0"/>
      <p:bldP spid="53" grpId="0" animBg="1"/>
      <p:bldP spid="56" grpId="0"/>
      <p:bldP spid="57" grpId="0"/>
      <p:bldP spid="58" grpId="0"/>
      <p:bldP spid="59" grpId="0" animBg="1"/>
      <p:bldP spid="60" grpId="0"/>
      <p:bldP spid="61" grpId="0"/>
      <p:bldP spid="63" grpId="0" animBg="1"/>
      <p:bldP spid="64" grpId="0" animBg="1"/>
      <p:bldP spid="65" grpId="0"/>
      <p:bldP spid="66" grpId="0"/>
      <p:bldP spid="67" grpId="0"/>
      <p:bldP spid="68" grpId="0"/>
      <p:bldP spid="69" grpId="0"/>
      <p:bldP spid="70" grpId="0" animBg="1"/>
      <p:bldP spid="73" grpId="0"/>
      <p:bldP spid="74" grpId="0"/>
      <p:bldP spid="75" grpId="0"/>
      <p:bldP spid="76" grpId="0" animBg="1"/>
      <p:bldP spid="78" grpId="0"/>
      <p:bldP spid="79" grpId="0"/>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flipH="1">
            <a:off x="838200" y="609600"/>
            <a:ext cx="2438400" cy="1219200"/>
          </a:xfrm>
          <a:prstGeom prst="rtTriangl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4" name="Rectangle 3"/>
          <p:cNvSpPr/>
          <p:nvPr/>
        </p:nvSpPr>
        <p:spPr>
          <a:xfrm flipH="1">
            <a:off x="2971800" y="1524000"/>
            <a:ext cx="304800" cy="3048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5" name="Rectangle 1"/>
          <p:cNvSpPr>
            <a:spLocks noChangeArrowheads="1"/>
          </p:cNvSpPr>
          <p:nvPr/>
        </p:nvSpPr>
        <p:spPr bwMode="auto">
          <a:xfrm>
            <a:off x="381000" y="457200"/>
            <a:ext cx="685800" cy="369888"/>
          </a:xfrm>
          <a:prstGeom prst="rect">
            <a:avLst/>
          </a:prstGeom>
          <a:noFill/>
          <a:ln w="9525">
            <a:noFill/>
            <a:miter lim="800000"/>
            <a:headEnd/>
            <a:tailEnd/>
          </a:ln>
          <a:effectLst/>
        </p:spPr>
        <p:txBody>
          <a:bodyPr anchor="ctr">
            <a:spAutoFit/>
          </a:bodyPr>
          <a:lstStyle/>
          <a:p>
            <a:pPr algn="l" rtl="0">
              <a:defRPr/>
            </a:pPr>
            <a:r>
              <a:rPr lang="en-US" dirty="0">
                <a:latin typeface="+mn-lt"/>
                <a:cs typeface="Arial" pitchFamily="34" charset="0"/>
              </a:rPr>
              <a:t>e.g.</a:t>
            </a:r>
            <a:endParaRPr lang="en-US" dirty="0">
              <a:latin typeface="+mn-lt"/>
            </a:endParaRPr>
          </a:p>
        </p:txBody>
      </p:sp>
      <p:sp>
        <p:nvSpPr>
          <p:cNvPr id="6" name="TextBox 5"/>
          <p:cNvSpPr txBox="1">
            <a:spLocks noChangeArrowheads="1"/>
          </p:cNvSpPr>
          <p:nvPr/>
        </p:nvSpPr>
        <p:spPr bwMode="auto">
          <a:xfrm>
            <a:off x="1752600" y="838200"/>
            <a:ext cx="533400" cy="381000"/>
          </a:xfrm>
          <a:prstGeom prst="rect">
            <a:avLst/>
          </a:prstGeom>
          <a:noFill/>
          <a:ln w="9525">
            <a:noFill/>
            <a:miter lim="800000"/>
            <a:headEnd/>
            <a:tailEnd/>
          </a:ln>
        </p:spPr>
        <p:txBody>
          <a:bodyPr>
            <a:spAutoFit/>
          </a:bodyPr>
          <a:lstStyle/>
          <a:p>
            <a:pPr algn="l" rtl="0"/>
            <a:r>
              <a:rPr lang="en-NZ" i="1"/>
              <a:t>d</a:t>
            </a:r>
          </a:p>
        </p:txBody>
      </p:sp>
      <p:sp>
        <p:nvSpPr>
          <p:cNvPr id="7" name="TextBox 6"/>
          <p:cNvSpPr txBox="1">
            <a:spLocks noChangeArrowheads="1"/>
          </p:cNvSpPr>
          <p:nvPr/>
        </p:nvSpPr>
        <p:spPr bwMode="auto">
          <a:xfrm>
            <a:off x="3276600" y="990600"/>
            <a:ext cx="1143000" cy="369888"/>
          </a:xfrm>
          <a:prstGeom prst="rect">
            <a:avLst/>
          </a:prstGeom>
          <a:noFill/>
          <a:ln w="9525">
            <a:noFill/>
            <a:miter lim="800000"/>
            <a:headEnd/>
            <a:tailEnd/>
          </a:ln>
        </p:spPr>
        <p:txBody>
          <a:bodyPr>
            <a:spAutoFit/>
          </a:bodyPr>
          <a:lstStyle/>
          <a:p>
            <a:pPr algn="l" rtl="0"/>
            <a:r>
              <a:rPr lang="en-NZ"/>
              <a:t>455 m</a:t>
            </a:r>
          </a:p>
        </p:txBody>
      </p:sp>
      <p:sp>
        <p:nvSpPr>
          <p:cNvPr id="8" name="TextBox 7"/>
          <p:cNvSpPr txBox="1">
            <a:spLocks noChangeArrowheads="1"/>
          </p:cNvSpPr>
          <p:nvPr/>
        </p:nvSpPr>
        <p:spPr bwMode="auto">
          <a:xfrm>
            <a:off x="1371600" y="1447800"/>
            <a:ext cx="533400" cy="381000"/>
          </a:xfrm>
          <a:prstGeom prst="rect">
            <a:avLst/>
          </a:prstGeom>
          <a:noFill/>
          <a:ln w="9525">
            <a:noFill/>
            <a:miter lim="800000"/>
            <a:headEnd/>
            <a:tailEnd/>
          </a:ln>
        </p:spPr>
        <p:txBody>
          <a:bodyPr>
            <a:spAutoFit/>
          </a:bodyPr>
          <a:lstStyle/>
          <a:p>
            <a:pPr algn="l" rtl="0"/>
            <a:r>
              <a:rPr lang="en-NZ"/>
              <a:t>32°</a:t>
            </a:r>
          </a:p>
        </p:txBody>
      </p:sp>
      <p:sp>
        <p:nvSpPr>
          <p:cNvPr id="9" name="TextBox 8"/>
          <p:cNvSpPr txBox="1">
            <a:spLocks noChangeArrowheads="1"/>
          </p:cNvSpPr>
          <p:nvPr/>
        </p:nvSpPr>
        <p:spPr bwMode="auto">
          <a:xfrm>
            <a:off x="1371600" y="990600"/>
            <a:ext cx="457200" cy="369888"/>
          </a:xfrm>
          <a:prstGeom prst="rect">
            <a:avLst/>
          </a:prstGeom>
          <a:noFill/>
          <a:ln w="9525">
            <a:noFill/>
            <a:miter lim="800000"/>
            <a:headEnd/>
            <a:tailEnd/>
          </a:ln>
        </p:spPr>
        <p:txBody>
          <a:bodyPr>
            <a:spAutoFit/>
          </a:bodyPr>
          <a:lstStyle/>
          <a:p>
            <a:pPr algn="l" rtl="0"/>
            <a:r>
              <a:rPr lang="en-NZ">
                <a:solidFill>
                  <a:srgbClr val="FF0000"/>
                </a:solidFill>
              </a:rPr>
              <a:t>H</a:t>
            </a:r>
          </a:p>
        </p:txBody>
      </p:sp>
      <p:sp>
        <p:nvSpPr>
          <p:cNvPr id="10" name="TextBox 9"/>
          <p:cNvSpPr txBox="1">
            <a:spLocks noChangeArrowheads="1"/>
          </p:cNvSpPr>
          <p:nvPr/>
        </p:nvSpPr>
        <p:spPr bwMode="auto">
          <a:xfrm>
            <a:off x="3352800" y="1295400"/>
            <a:ext cx="457200" cy="369888"/>
          </a:xfrm>
          <a:prstGeom prst="rect">
            <a:avLst/>
          </a:prstGeom>
          <a:noFill/>
          <a:ln w="9525">
            <a:noFill/>
            <a:miter lim="800000"/>
            <a:headEnd/>
            <a:tailEnd/>
          </a:ln>
        </p:spPr>
        <p:txBody>
          <a:bodyPr>
            <a:spAutoFit/>
          </a:bodyPr>
          <a:lstStyle/>
          <a:p>
            <a:pPr algn="l" rtl="0"/>
            <a:r>
              <a:rPr lang="en-NZ">
                <a:solidFill>
                  <a:srgbClr val="FF0000"/>
                </a:solidFill>
              </a:rPr>
              <a:t>O</a:t>
            </a:r>
          </a:p>
        </p:txBody>
      </p:sp>
      <p:sp>
        <p:nvSpPr>
          <p:cNvPr id="11" name="Isosceles Triangle 10"/>
          <p:cNvSpPr/>
          <p:nvPr/>
        </p:nvSpPr>
        <p:spPr>
          <a:xfrm>
            <a:off x="4191000" y="6096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12" name="Straight Connector 11"/>
          <p:cNvCxnSpPr>
            <a:stCxn id="11" idx="1"/>
            <a:endCxn id="11" idx="5"/>
          </p:cNvCxnSpPr>
          <p:nvPr/>
        </p:nvCxnSpPr>
        <p:spPr>
          <a:xfrm rot="10800000" flipH="1">
            <a:off x="4476750" y="11430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459288" y="14081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343400" y="1295400"/>
            <a:ext cx="457200" cy="369888"/>
          </a:xfrm>
          <a:prstGeom prst="rect">
            <a:avLst/>
          </a:prstGeom>
          <a:noFill/>
          <a:ln w="9525">
            <a:noFill/>
            <a:miter lim="800000"/>
            <a:headEnd/>
            <a:tailEnd/>
          </a:ln>
        </p:spPr>
        <p:txBody>
          <a:bodyPr>
            <a:spAutoFit/>
          </a:bodyPr>
          <a:lstStyle/>
          <a:p>
            <a:pPr algn="l" rtl="0"/>
            <a:r>
              <a:rPr lang="en-NZ"/>
              <a:t>S</a:t>
            </a:r>
          </a:p>
        </p:txBody>
      </p:sp>
      <p:sp>
        <p:nvSpPr>
          <p:cNvPr id="15" name="TextBox 14"/>
          <p:cNvSpPr txBox="1">
            <a:spLocks noChangeArrowheads="1"/>
          </p:cNvSpPr>
          <p:nvPr/>
        </p:nvSpPr>
        <p:spPr bwMode="auto">
          <a:xfrm>
            <a:off x="4572000" y="762000"/>
            <a:ext cx="457200" cy="369888"/>
          </a:xfrm>
          <a:prstGeom prst="rect">
            <a:avLst/>
          </a:prstGeom>
          <a:noFill/>
          <a:ln w="9525">
            <a:noFill/>
            <a:miter lim="800000"/>
            <a:headEnd/>
            <a:tailEnd/>
          </a:ln>
        </p:spPr>
        <p:txBody>
          <a:bodyPr>
            <a:spAutoFit/>
          </a:bodyPr>
          <a:lstStyle/>
          <a:p>
            <a:pPr algn="l" rtl="0"/>
            <a:r>
              <a:rPr lang="en-NZ"/>
              <a:t>O</a:t>
            </a:r>
          </a:p>
        </p:txBody>
      </p:sp>
      <p:sp>
        <p:nvSpPr>
          <p:cNvPr id="16" name="TextBox 15"/>
          <p:cNvSpPr txBox="1">
            <a:spLocks noChangeArrowheads="1"/>
          </p:cNvSpPr>
          <p:nvPr/>
        </p:nvSpPr>
        <p:spPr bwMode="auto">
          <a:xfrm>
            <a:off x="4724400" y="1295400"/>
            <a:ext cx="457200" cy="369888"/>
          </a:xfrm>
          <a:prstGeom prst="rect">
            <a:avLst/>
          </a:prstGeom>
          <a:noFill/>
          <a:ln w="9525">
            <a:noFill/>
            <a:miter lim="800000"/>
            <a:headEnd/>
            <a:tailEnd/>
          </a:ln>
        </p:spPr>
        <p:txBody>
          <a:bodyPr>
            <a:spAutoFit/>
          </a:bodyPr>
          <a:lstStyle/>
          <a:p>
            <a:pPr algn="l" rtl="0"/>
            <a:r>
              <a:rPr lang="en-NZ"/>
              <a:t>H</a:t>
            </a:r>
          </a:p>
        </p:txBody>
      </p:sp>
      <p:sp>
        <p:nvSpPr>
          <p:cNvPr id="20" name="Division 19"/>
          <p:cNvSpPr/>
          <p:nvPr/>
        </p:nvSpPr>
        <p:spPr>
          <a:xfrm>
            <a:off x="4419600" y="990600"/>
            <a:ext cx="304800" cy="381000"/>
          </a:xfrm>
          <a:prstGeom prst="mathDivid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21" name="TextBox 20"/>
          <p:cNvSpPr txBox="1">
            <a:spLocks noChangeArrowheads="1"/>
          </p:cNvSpPr>
          <p:nvPr/>
        </p:nvSpPr>
        <p:spPr bwMode="auto">
          <a:xfrm>
            <a:off x="6096000" y="685800"/>
            <a:ext cx="1828800" cy="381000"/>
          </a:xfrm>
          <a:prstGeom prst="rect">
            <a:avLst/>
          </a:prstGeom>
          <a:noFill/>
          <a:ln w="9525">
            <a:noFill/>
            <a:miter lim="800000"/>
            <a:headEnd/>
            <a:tailEnd/>
          </a:ln>
        </p:spPr>
        <p:txBody>
          <a:bodyPr>
            <a:spAutoFit/>
          </a:bodyPr>
          <a:lstStyle/>
          <a:p>
            <a:pPr algn="l" rtl="0"/>
            <a:r>
              <a:rPr lang="en-NZ" i="1"/>
              <a:t>d </a:t>
            </a:r>
            <a:r>
              <a:rPr lang="en-NZ"/>
              <a:t>= 455 ÷ sin32 </a:t>
            </a:r>
            <a:endParaRPr lang="en-NZ" i="1"/>
          </a:p>
        </p:txBody>
      </p:sp>
      <p:sp>
        <p:nvSpPr>
          <p:cNvPr id="22" name="TextBox 21"/>
          <p:cNvSpPr txBox="1">
            <a:spLocks noChangeArrowheads="1"/>
          </p:cNvSpPr>
          <p:nvPr/>
        </p:nvSpPr>
        <p:spPr bwMode="auto">
          <a:xfrm>
            <a:off x="6096000" y="990600"/>
            <a:ext cx="2590800" cy="369888"/>
          </a:xfrm>
          <a:prstGeom prst="rect">
            <a:avLst/>
          </a:prstGeom>
          <a:noFill/>
          <a:ln w="9525">
            <a:noFill/>
            <a:miter lim="800000"/>
            <a:headEnd/>
            <a:tailEnd/>
          </a:ln>
        </p:spPr>
        <p:txBody>
          <a:bodyPr>
            <a:spAutoFit/>
          </a:bodyPr>
          <a:lstStyle/>
          <a:p>
            <a:pPr algn="l" rtl="0"/>
            <a:r>
              <a:rPr lang="en-NZ" i="1"/>
              <a:t>d </a:t>
            </a:r>
            <a:r>
              <a:rPr lang="en-NZ"/>
              <a:t>= 858.62 m (2 d.p.) </a:t>
            </a:r>
            <a:endParaRPr lang="en-NZ" i="1"/>
          </a:p>
        </p:txBody>
      </p:sp>
      <p:sp>
        <p:nvSpPr>
          <p:cNvPr id="23" name="Freeform 22"/>
          <p:cNvSpPr/>
          <p:nvPr/>
        </p:nvSpPr>
        <p:spPr>
          <a:xfrm>
            <a:off x="4724400" y="1143000"/>
            <a:ext cx="600075" cy="519113"/>
          </a:xfrm>
          <a:custGeom>
            <a:avLst/>
            <a:gdLst>
              <a:gd name="connsiteX0" fmla="*/ 0 w 600502"/>
              <a:gd name="connsiteY0" fmla="*/ 518615 h 518615"/>
              <a:gd name="connsiteX1" fmla="*/ 13648 w 600502"/>
              <a:gd name="connsiteY1" fmla="*/ 0 h 518615"/>
              <a:gd name="connsiteX2" fmla="*/ 327547 w 600502"/>
              <a:gd name="connsiteY2" fmla="*/ 0 h 518615"/>
              <a:gd name="connsiteX3" fmla="*/ 600502 w 600502"/>
              <a:gd name="connsiteY3" fmla="*/ 518615 h 518615"/>
              <a:gd name="connsiteX4" fmla="*/ 0 w 600502"/>
              <a:gd name="connsiteY4" fmla="*/ 518615 h 51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502" h="518615">
                <a:moveTo>
                  <a:pt x="0" y="518615"/>
                </a:moveTo>
                <a:lnTo>
                  <a:pt x="13648" y="0"/>
                </a:lnTo>
                <a:lnTo>
                  <a:pt x="327547" y="0"/>
                </a:lnTo>
                <a:lnTo>
                  <a:pt x="600502" y="518615"/>
                </a:lnTo>
                <a:lnTo>
                  <a:pt x="0" y="518615"/>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65" name="Rectangle 64"/>
          <p:cNvSpPr>
            <a:spLocks noChangeArrowheads="1"/>
          </p:cNvSpPr>
          <p:nvPr/>
        </p:nvSpPr>
        <p:spPr bwMode="auto">
          <a:xfrm>
            <a:off x="457200" y="2590800"/>
            <a:ext cx="2438400" cy="369888"/>
          </a:xfrm>
          <a:prstGeom prst="rect">
            <a:avLst/>
          </a:prstGeom>
          <a:noFill/>
          <a:ln w="9525">
            <a:noFill/>
            <a:miter lim="800000"/>
            <a:headEnd/>
            <a:tailEnd/>
          </a:ln>
          <a:effectLst/>
        </p:spPr>
        <p:txBody>
          <a:bodyPr anchor="ctr">
            <a:spAutoFit/>
          </a:bodyPr>
          <a:lstStyle/>
          <a:p>
            <a:pPr algn="l" rtl="0">
              <a:defRPr/>
            </a:pPr>
            <a:r>
              <a:rPr lang="en-US" dirty="0">
                <a:latin typeface="+mn-lt"/>
                <a:ea typeface="Times New Roman" pitchFamily="18" charset="0"/>
                <a:cs typeface="Arial" pitchFamily="34" charset="0"/>
              </a:rPr>
              <a:t>Inverses</a:t>
            </a:r>
            <a:endParaRPr lang="en-US" dirty="0">
              <a:latin typeface="+mn-lt"/>
            </a:endParaRPr>
          </a:p>
        </p:txBody>
      </p:sp>
      <p:sp>
        <p:nvSpPr>
          <p:cNvPr id="66" name="Rectangle 1"/>
          <p:cNvSpPr>
            <a:spLocks noChangeArrowheads="1"/>
          </p:cNvSpPr>
          <p:nvPr/>
        </p:nvSpPr>
        <p:spPr bwMode="auto">
          <a:xfrm>
            <a:off x="381000" y="2895878"/>
            <a:ext cx="3454151" cy="369332"/>
          </a:xfrm>
          <a:prstGeom prst="rect">
            <a:avLst/>
          </a:prstGeom>
          <a:noFill/>
          <a:ln w="9525">
            <a:noFill/>
            <a:miter lim="800000"/>
            <a:headEnd/>
            <a:tailEnd/>
          </a:ln>
          <a:effectLst/>
        </p:spPr>
        <p:txBody>
          <a:bodyPr wrap="none" anchor="ctr">
            <a:spAutoFit/>
          </a:bodyPr>
          <a:lstStyle/>
          <a:p>
            <a:pPr algn="l" rtl="0">
              <a:defRPr/>
            </a:pPr>
            <a:r>
              <a:rPr lang="en-US" dirty="0">
                <a:latin typeface="+mn-lt"/>
                <a:ea typeface="Times New Roman" pitchFamily="18" charset="0"/>
                <a:cs typeface="Arial" pitchFamily="34" charset="0"/>
              </a:rPr>
              <a:t>- are used when calculating angles.</a:t>
            </a:r>
            <a:endParaRPr lang="en-US" dirty="0">
              <a:latin typeface="+mn-lt"/>
            </a:endParaRPr>
          </a:p>
        </p:txBody>
      </p:sp>
      <p:sp>
        <p:nvSpPr>
          <p:cNvPr id="67" name="Rectangle 1"/>
          <p:cNvSpPr>
            <a:spLocks noChangeArrowheads="1"/>
          </p:cNvSpPr>
          <p:nvPr/>
        </p:nvSpPr>
        <p:spPr bwMode="auto">
          <a:xfrm>
            <a:off x="381000" y="3200400"/>
            <a:ext cx="8763000" cy="369888"/>
          </a:xfrm>
          <a:prstGeom prst="rect">
            <a:avLst/>
          </a:prstGeom>
          <a:noFill/>
          <a:ln w="9525">
            <a:noFill/>
            <a:miter lim="800000"/>
            <a:headEnd/>
            <a:tailEnd/>
          </a:ln>
          <a:effectLst/>
        </p:spPr>
        <p:txBody>
          <a:bodyPr anchor="ctr">
            <a:spAutoFit/>
          </a:bodyPr>
          <a:lstStyle/>
          <a:p>
            <a:pPr algn="l" rtl="0">
              <a:defRPr/>
            </a:pPr>
            <a:r>
              <a:rPr lang="en-US" dirty="0">
                <a:latin typeface="+mn-lt"/>
                <a:ea typeface="Times New Roman" pitchFamily="18" charset="0"/>
                <a:cs typeface="Arial" pitchFamily="34" charset="0"/>
              </a:rPr>
              <a:t>- are found above the sin, </a:t>
            </a:r>
            <a:r>
              <a:rPr lang="en-US" dirty="0" err="1">
                <a:latin typeface="+mn-lt"/>
                <a:ea typeface="Times New Roman" pitchFamily="18" charset="0"/>
                <a:cs typeface="Arial" pitchFamily="34" charset="0"/>
              </a:rPr>
              <a:t>cos</a:t>
            </a:r>
            <a:r>
              <a:rPr lang="en-US" dirty="0">
                <a:latin typeface="+mn-lt"/>
                <a:ea typeface="Times New Roman" pitchFamily="18" charset="0"/>
                <a:cs typeface="Arial" pitchFamily="34" charset="0"/>
              </a:rPr>
              <a:t> and tan buttons so the ‘shift’ or 2</a:t>
            </a:r>
            <a:r>
              <a:rPr lang="en-US" baseline="30000" dirty="0">
                <a:latin typeface="+mn-lt"/>
                <a:ea typeface="Times New Roman" pitchFamily="18" charset="0"/>
                <a:cs typeface="Arial" pitchFamily="34" charset="0"/>
              </a:rPr>
              <a:t>nd</a:t>
            </a:r>
            <a:r>
              <a:rPr lang="en-US" dirty="0">
                <a:latin typeface="+mn-lt"/>
                <a:ea typeface="Times New Roman" pitchFamily="18" charset="0"/>
                <a:cs typeface="Arial" pitchFamily="34" charset="0"/>
              </a:rPr>
              <a:t> function is needed</a:t>
            </a:r>
            <a:endParaRPr lang="en-US" dirty="0">
              <a:latin typeface="+mn-lt"/>
            </a:endParaRPr>
          </a:p>
        </p:txBody>
      </p:sp>
      <p:sp>
        <p:nvSpPr>
          <p:cNvPr id="68" name="Rectangle 1"/>
          <p:cNvSpPr>
            <a:spLocks noChangeArrowheads="1"/>
          </p:cNvSpPr>
          <p:nvPr/>
        </p:nvSpPr>
        <p:spPr bwMode="auto">
          <a:xfrm>
            <a:off x="381000" y="3581400"/>
            <a:ext cx="4419600" cy="369888"/>
          </a:xfrm>
          <a:prstGeom prst="rect">
            <a:avLst/>
          </a:prstGeom>
          <a:noFill/>
          <a:ln w="9525">
            <a:noFill/>
            <a:miter lim="800000"/>
            <a:headEnd/>
            <a:tailEnd/>
          </a:ln>
          <a:effectLst/>
        </p:spPr>
        <p:txBody>
          <a:bodyPr anchor="ctr">
            <a:spAutoFit/>
          </a:bodyPr>
          <a:lstStyle/>
          <a:p>
            <a:pPr algn="l" rtl="0">
              <a:defRPr/>
            </a:pPr>
            <a:r>
              <a:rPr lang="en-US" dirty="0">
                <a:latin typeface="+mn-lt"/>
                <a:cs typeface="Arial" pitchFamily="34" charset="0"/>
              </a:rPr>
              <a:t>e.g.   Find angle A if sin A = 0.1073</a:t>
            </a:r>
            <a:endParaRPr lang="en-US" dirty="0">
              <a:latin typeface="+mn-lt"/>
            </a:endParaRPr>
          </a:p>
        </p:txBody>
      </p:sp>
      <p:sp>
        <p:nvSpPr>
          <p:cNvPr id="69" name="TextBox 68"/>
          <p:cNvSpPr txBox="1"/>
          <p:nvPr/>
        </p:nvSpPr>
        <p:spPr>
          <a:xfrm>
            <a:off x="5257800" y="3581400"/>
            <a:ext cx="1828800" cy="369888"/>
          </a:xfrm>
          <a:prstGeom prst="rect">
            <a:avLst/>
          </a:prstGeom>
          <a:noFill/>
          <a:ln>
            <a:solidFill>
              <a:srgbClr val="FF0000"/>
            </a:solidFill>
          </a:ln>
        </p:spPr>
        <p:txBody>
          <a:bodyPr>
            <a:spAutoFit/>
          </a:bodyPr>
          <a:lstStyle/>
          <a:p>
            <a:pPr algn="l" rtl="0">
              <a:defRPr/>
            </a:pPr>
            <a:r>
              <a:rPr lang="en-NZ" dirty="0">
                <a:solidFill>
                  <a:srgbClr val="FF0000"/>
                </a:solidFill>
                <a:latin typeface="+mn-lt"/>
              </a:rPr>
              <a:t>sin</a:t>
            </a:r>
            <a:r>
              <a:rPr lang="en-NZ" baseline="30000" dirty="0">
                <a:solidFill>
                  <a:srgbClr val="FF0000"/>
                </a:solidFill>
                <a:latin typeface="+mn-lt"/>
              </a:rPr>
              <a:t>-1</a:t>
            </a:r>
            <a:r>
              <a:rPr lang="en-NZ" dirty="0">
                <a:solidFill>
                  <a:srgbClr val="FF0000"/>
                </a:solidFill>
                <a:latin typeface="+mn-lt"/>
              </a:rPr>
              <a:t> undoes sin</a:t>
            </a:r>
          </a:p>
        </p:txBody>
      </p:sp>
      <p:sp>
        <p:nvSpPr>
          <p:cNvPr id="70" name="TextBox 69"/>
          <p:cNvSpPr txBox="1"/>
          <p:nvPr/>
        </p:nvSpPr>
        <p:spPr>
          <a:xfrm>
            <a:off x="2362200" y="3962400"/>
            <a:ext cx="685800" cy="381000"/>
          </a:xfrm>
          <a:prstGeom prst="rect">
            <a:avLst/>
          </a:prstGeom>
          <a:noFill/>
        </p:spPr>
        <p:txBody>
          <a:bodyPr>
            <a:spAutoFit/>
          </a:bodyPr>
          <a:lstStyle/>
          <a:p>
            <a:pPr algn="l" rtl="0">
              <a:defRPr/>
            </a:pPr>
            <a:r>
              <a:rPr lang="en-NZ" dirty="0">
                <a:latin typeface="+mn-lt"/>
                <a:cs typeface="Times New Roman" pitchFamily="18" charset="0"/>
              </a:rPr>
              <a:t>sin</a:t>
            </a:r>
            <a:r>
              <a:rPr lang="en-NZ" baseline="30000" dirty="0">
                <a:latin typeface="+mn-lt"/>
                <a:cs typeface="Times New Roman" pitchFamily="18" charset="0"/>
              </a:rPr>
              <a:t>-1</a:t>
            </a:r>
          </a:p>
        </p:txBody>
      </p:sp>
      <p:sp>
        <p:nvSpPr>
          <p:cNvPr id="71" name="TextBox 70"/>
          <p:cNvSpPr txBox="1"/>
          <p:nvPr/>
        </p:nvSpPr>
        <p:spPr>
          <a:xfrm>
            <a:off x="3352800" y="3962400"/>
            <a:ext cx="685800" cy="381000"/>
          </a:xfrm>
          <a:prstGeom prst="rect">
            <a:avLst/>
          </a:prstGeom>
          <a:noFill/>
        </p:spPr>
        <p:txBody>
          <a:bodyPr>
            <a:spAutoFit/>
          </a:bodyPr>
          <a:lstStyle/>
          <a:p>
            <a:pPr algn="l" rtl="0">
              <a:defRPr/>
            </a:pPr>
            <a:r>
              <a:rPr lang="en-NZ" dirty="0">
                <a:latin typeface="+mn-lt"/>
                <a:cs typeface="Times New Roman" pitchFamily="18" charset="0"/>
              </a:rPr>
              <a:t>sin</a:t>
            </a:r>
            <a:r>
              <a:rPr lang="en-NZ" baseline="30000" dirty="0">
                <a:latin typeface="+mn-lt"/>
                <a:cs typeface="Times New Roman" pitchFamily="18" charset="0"/>
              </a:rPr>
              <a:t>-1</a:t>
            </a:r>
          </a:p>
        </p:txBody>
      </p:sp>
      <p:sp>
        <p:nvSpPr>
          <p:cNvPr id="72" name="TextBox 71"/>
          <p:cNvSpPr txBox="1"/>
          <p:nvPr/>
        </p:nvSpPr>
        <p:spPr>
          <a:xfrm>
            <a:off x="2819400" y="3962400"/>
            <a:ext cx="1905000" cy="369888"/>
          </a:xfrm>
          <a:prstGeom prst="rect">
            <a:avLst/>
          </a:prstGeom>
          <a:noFill/>
        </p:spPr>
        <p:txBody>
          <a:bodyPr>
            <a:spAutoFit/>
          </a:bodyPr>
          <a:lstStyle/>
          <a:p>
            <a:pPr algn="l" rtl="0">
              <a:defRPr/>
            </a:pPr>
            <a:r>
              <a:rPr lang="en-NZ" dirty="0">
                <a:latin typeface="+mn-lt"/>
                <a:cs typeface="Times New Roman" pitchFamily="18" charset="0"/>
              </a:rPr>
              <a:t>A = sin</a:t>
            </a:r>
            <a:r>
              <a:rPr lang="en-NZ" baseline="30000" dirty="0">
                <a:latin typeface="+mn-lt"/>
                <a:cs typeface="Times New Roman" pitchFamily="18" charset="0"/>
              </a:rPr>
              <a:t>-1</a:t>
            </a:r>
            <a:r>
              <a:rPr lang="en-NZ" dirty="0">
                <a:latin typeface="+mn-lt"/>
                <a:cs typeface="Times New Roman" pitchFamily="18" charset="0"/>
              </a:rPr>
              <a:t>(0.1073)</a:t>
            </a:r>
            <a:endParaRPr lang="en-NZ" baseline="30000" dirty="0">
              <a:latin typeface="+mn-lt"/>
              <a:cs typeface="Times New Roman" pitchFamily="18" charset="0"/>
            </a:endParaRPr>
          </a:p>
        </p:txBody>
      </p:sp>
      <p:sp>
        <p:nvSpPr>
          <p:cNvPr id="73" name="TextBox 72"/>
          <p:cNvSpPr txBox="1"/>
          <p:nvPr/>
        </p:nvSpPr>
        <p:spPr>
          <a:xfrm>
            <a:off x="2819400" y="4343400"/>
            <a:ext cx="1905000" cy="369888"/>
          </a:xfrm>
          <a:prstGeom prst="rect">
            <a:avLst/>
          </a:prstGeom>
          <a:noFill/>
        </p:spPr>
        <p:txBody>
          <a:bodyPr>
            <a:spAutoFit/>
          </a:bodyPr>
          <a:lstStyle/>
          <a:p>
            <a:pPr algn="l" rtl="0">
              <a:defRPr/>
            </a:pPr>
            <a:r>
              <a:rPr lang="en-NZ" dirty="0">
                <a:latin typeface="+mn-lt"/>
                <a:cs typeface="Times New Roman" pitchFamily="18" charset="0"/>
              </a:rPr>
              <a:t>A = 6.2° (1 </a:t>
            </a:r>
            <a:r>
              <a:rPr lang="en-NZ" dirty="0" err="1">
                <a:latin typeface="+mn-lt"/>
                <a:cs typeface="Times New Roman" pitchFamily="18" charset="0"/>
              </a:rPr>
              <a:t>d.p</a:t>
            </a:r>
            <a:r>
              <a:rPr lang="en-NZ" dirty="0">
                <a:latin typeface="+mn-lt"/>
                <a:cs typeface="Times New Roman" pitchFamily="18" charset="0"/>
              </a:rPr>
              <a:t>.)</a:t>
            </a:r>
            <a:endParaRPr lang="en-NZ" baseline="30000" dirty="0">
              <a:latin typeface="+mn-lt"/>
              <a:cs typeface="Times New Roman" pitchFamily="18" charset="0"/>
            </a:endParaRPr>
          </a:p>
        </p:txBody>
      </p:sp>
      <p:sp>
        <p:nvSpPr>
          <p:cNvPr id="74" name="Rectangle 1"/>
          <p:cNvSpPr>
            <a:spLocks noChangeArrowheads="1"/>
          </p:cNvSpPr>
          <p:nvPr/>
        </p:nvSpPr>
        <p:spPr bwMode="auto">
          <a:xfrm>
            <a:off x="381000" y="4953000"/>
            <a:ext cx="4419600" cy="369888"/>
          </a:xfrm>
          <a:prstGeom prst="rect">
            <a:avLst/>
          </a:prstGeom>
          <a:noFill/>
          <a:ln w="9525">
            <a:noFill/>
            <a:miter lim="800000"/>
            <a:headEnd/>
            <a:tailEnd/>
          </a:ln>
          <a:effectLst/>
        </p:spPr>
        <p:txBody>
          <a:bodyPr anchor="ctr">
            <a:spAutoFit/>
          </a:bodyPr>
          <a:lstStyle/>
          <a:p>
            <a:pPr algn="l" rtl="0">
              <a:defRPr/>
            </a:pPr>
            <a:r>
              <a:rPr lang="en-US" dirty="0">
                <a:latin typeface="+mn-lt"/>
                <a:cs typeface="Arial" pitchFamily="34" charset="0"/>
              </a:rPr>
              <a:t>e.g.   Find angle B if tan B = ¾ </a:t>
            </a:r>
            <a:endParaRPr lang="en-US" dirty="0">
              <a:latin typeface="+mn-lt"/>
            </a:endParaRPr>
          </a:p>
        </p:txBody>
      </p:sp>
      <p:sp>
        <p:nvSpPr>
          <p:cNvPr id="75" name="TextBox 74"/>
          <p:cNvSpPr txBox="1"/>
          <p:nvPr/>
        </p:nvSpPr>
        <p:spPr>
          <a:xfrm>
            <a:off x="5257800" y="4876800"/>
            <a:ext cx="1828800" cy="369888"/>
          </a:xfrm>
          <a:prstGeom prst="rect">
            <a:avLst/>
          </a:prstGeom>
          <a:noFill/>
          <a:ln>
            <a:solidFill>
              <a:srgbClr val="FF0000"/>
            </a:solidFill>
          </a:ln>
        </p:spPr>
        <p:txBody>
          <a:bodyPr>
            <a:spAutoFit/>
          </a:bodyPr>
          <a:lstStyle/>
          <a:p>
            <a:pPr algn="l" rtl="0">
              <a:defRPr/>
            </a:pPr>
            <a:r>
              <a:rPr lang="en-NZ" dirty="0">
                <a:solidFill>
                  <a:srgbClr val="FF0000"/>
                </a:solidFill>
                <a:latin typeface="+mn-lt"/>
              </a:rPr>
              <a:t>tan</a:t>
            </a:r>
            <a:r>
              <a:rPr lang="en-NZ" baseline="30000" dirty="0">
                <a:solidFill>
                  <a:srgbClr val="FF0000"/>
                </a:solidFill>
                <a:latin typeface="+mn-lt"/>
              </a:rPr>
              <a:t>-1</a:t>
            </a:r>
            <a:r>
              <a:rPr lang="en-NZ" dirty="0">
                <a:solidFill>
                  <a:srgbClr val="FF0000"/>
                </a:solidFill>
                <a:latin typeface="+mn-lt"/>
              </a:rPr>
              <a:t> undoes tan</a:t>
            </a:r>
          </a:p>
        </p:txBody>
      </p:sp>
      <p:sp>
        <p:nvSpPr>
          <p:cNvPr id="76" name="TextBox 75"/>
          <p:cNvSpPr txBox="1"/>
          <p:nvPr/>
        </p:nvSpPr>
        <p:spPr>
          <a:xfrm>
            <a:off x="2286000" y="5334000"/>
            <a:ext cx="685800" cy="381000"/>
          </a:xfrm>
          <a:prstGeom prst="rect">
            <a:avLst/>
          </a:prstGeom>
          <a:noFill/>
        </p:spPr>
        <p:txBody>
          <a:bodyPr>
            <a:spAutoFit/>
          </a:bodyPr>
          <a:lstStyle/>
          <a:p>
            <a:pPr algn="l" rtl="0">
              <a:defRPr/>
            </a:pPr>
            <a:r>
              <a:rPr lang="en-NZ" dirty="0">
                <a:latin typeface="+mn-lt"/>
                <a:cs typeface="Times New Roman" pitchFamily="18" charset="0"/>
              </a:rPr>
              <a:t>tan</a:t>
            </a:r>
            <a:r>
              <a:rPr lang="en-NZ" baseline="30000" dirty="0">
                <a:latin typeface="+mn-lt"/>
                <a:cs typeface="Times New Roman" pitchFamily="18" charset="0"/>
              </a:rPr>
              <a:t>-1</a:t>
            </a:r>
          </a:p>
        </p:txBody>
      </p:sp>
      <p:sp>
        <p:nvSpPr>
          <p:cNvPr id="77" name="TextBox 76"/>
          <p:cNvSpPr txBox="1"/>
          <p:nvPr/>
        </p:nvSpPr>
        <p:spPr>
          <a:xfrm>
            <a:off x="3352800" y="5334000"/>
            <a:ext cx="685800" cy="381000"/>
          </a:xfrm>
          <a:prstGeom prst="rect">
            <a:avLst/>
          </a:prstGeom>
          <a:noFill/>
        </p:spPr>
        <p:txBody>
          <a:bodyPr>
            <a:spAutoFit/>
          </a:bodyPr>
          <a:lstStyle/>
          <a:p>
            <a:pPr algn="l" rtl="0">
              <a:defRPr/>
            </a:pPr>
            <a:r>
              <a:rPr lang="en-NZ" dirty="0">
                <a:latin typeface="+mn-lt"/>
                <a:cs typeface="Times New Roman" pitchFamily="18" charset="0"/>
              </a:rPr>
              <a:t>tan</a:t>
            </a:r>
            <a:r>
              <a:rPr lang="en-NZ" baseline="30000" dirty="0">
                <a:latin typeface="+mn-lt"/>
                <a:cs typeface="Times New Roman" pitchFamily="18" charset="0"/>
              </a:rPr>
              <a:t>-1</a:t>
            </a:r>
          </a:p>
        </p:txBody>
      </p:sp>
      <p:sp>
        <p:nvSpPr>
          <p:cNvPr id="78" name="TextBox 77"/>
          <p:cNvSpPr txBox="1"/>
          <p:nvPr/>
        </p:nvSpPr>
        <p:spPr>
          <a:xfrm>
            <a:off x="2819400" y="5334000"/>
            <a:ext cx="1905000" cy="369888"/>
          </a:xfrm>
          <a:prstGeom prst="rect">
            <a:avLst/>
          </a:prstGeom>
          <a:noFill/>
        </p:spPr>
        <p:txBody>
          <a:bodyPr>
            <a:spAutoFit/>
          </a:bodyPr>
          <a:lstStyle/>
          <a:p>
            <a:pPr algn="l" rtl="0">
              <a:defRPr/>
            </a:pPr>
            <a:r>
              <a:rPr lang="en-NZ" dirty="0">
                <a:latin typeface="+mn-lt"/>
                <a:cs typeface="Times New Roman" pitchFamily="18" charset="0"/>
              </a:rPr>
              <a:t>B = tan</a:t>
            </a:r>
            <a:r>
              <a:rPr lang="en-NZ" baseline="30000" dirty="0">
                <a:latin typeface="+mn-lt"/>
                <a:cs typeface="Times New Roman" pitchFamily="18" charset="0"/>
              </a:rPr>
              <a:t>-1</a:t>
            </a:r>
            <a:r>
              <a:rPr lang="en-NZ" dirty="0">
                <a:latin typeface="+mn-lt"/>
                <a:cs typeface="Times New Roman" pitchFamily="18" charset="0"/>
              </a:rPr>
              <a:t>(¾) </a:t>
            </a:r>
            <a:endParaRPr lang="en-NZ" baseline="30000" dirty="0">
              <a:latin typeface="+mn-lt"/>
              <a:cs typeface="Times New Roman" pitchFamily="18" charset="0"/>
            </a:endParaRPr>
          </a:p>
        </p:txBody>
      </p:sp>
      <p:sp>
        <p:nvSpPr>
          <p:cNvPr id="79" name="TextBox 78"/>
          <p:cNvSpPr txBox="1"/>
          <p:nvPr/>
        </p:nvSpPr>
        <p:spPr>
          <a:xfrm>
            <a:off x="2819400" y="5715000"/>
            <a:ext cx="2057400" cy="369888"/>
          </a:xfrm>
          <a:prstGeom prst="rect">
            <a:avLst/>
          </a:prstGeom>
          <a:noFill/>
        </p:spPr>
        <p:txBody>
          <a:bodyPr>
            <a:spAutoFit/>
          </a:bodyPr>
          <a:lstStyle/>
          <a:p>
            <a:pPr algn="l" rtl="0">
              <a:defRPr/>
            </a:pPr>
            <a:r>
              <a:rPr lang="en-NZ" dirty="0">
                <a:latin typeface="+mn-lt"/>
                <a:cs typeface="Times New Roman" pitchFamily="18" charset="0"/>
              </a:rPr>
              <a:t>B = 36.9° (1 </a:t>
            </a:r>
            <a:r>
              <a:rPr lang="en-NZ" dirty="0" err="1">
                <a:latin typeface="+mn-lt"/>
                <a:cs typeface="Times New Roman" pitchFamily="18" charset="0"/>
              </a:rPr>
              <a:t>d.p</a:t>
            </a:r>
            <a:r>
              <a:rPr lang="en-NZ" dirty="0">
                <a:latin typeface="+mn-lt"/>
                <a:cs typeface="Times New Roman" pitchFamily="18" charset="0"/>
              </a:rPr>
              <a:t>.)</a:t>
            </a:r>
            <a:endParaRPr lang="en-NZ" baseline="30000" dirty="0">
              <a:latin typeface="+mn-lt"/>
              <a:cs typeface="Times New Roman" pitchFamily="18" charset="0"/>
            </a:endParaRPr>
          </a:p>
        </p:txBody>
      </p:sp>
      <p:sp>
        <p:nvSpPr>
          <p:cNvPr id="80" name="TextBox 79"/>
          <p:cNvSpPr txBox="1"/>
          <p:nvPr/>
        </p:nvSpPr>
        <p:spPr>
          <a:xfrm>
            <a:off x="4953000" y="5410200"/>
            <a:ext cx="3810000" cy="646113"/>
          </a:xfrm>
          <a:prstGeom prst="rect">
            <a:avLst/>
          </a:prstGeom>
          <a:noFill/>
          <a:ln>
            <a:solidFill>
              <a:srgbClr val="FF0000"/>
            </a:solidFill>
          </a:ln>
        </p:spPr>
        <p:txBody>
          <a:bodyPr>
            <a:spAutoFit/>
          </a:bodyPr>
          <a:lstStyle/>
          <a:p>
            <a:pPr algn="l" rtl="0">
              <a:defRPr/>
            </a:pPr>
            <a:r>
              <a:rPr lang="en-NZ" dirty="0">
                <a:solidFill>
                  <a:srgbClr val="FF0000"/>
                </a:solidFill>
                <a:latin typeface="+mn-lt"/>
              </a:rPr>
              <a:t>If using the fraction button, you may need to use brackets!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additive="base">
                                        <p:cTn id="96" dur="500" fill="hold"/>
                                        <p:tgtEl>
                                          <p:spTgt spid="68"/>
                                        </p:tgtEl>
                                        <p:attrNameLst>
                                          <p:attrName>ppt_x</p:attrName>
                                        </p:attrNameLst>
                                      </p:cBhvr>
                                      <p:tavLst>
                                        <p:tav tm="0">
                                          <p:val>
                                            <p:strVal val="0-#ppt_w/2"/>
                                          </p:val>
                                        </p:tav>
                                        <p:tav tm="100000">
                                          <p:val>
                                            <p:strVal val="#ppt_x"/>
                                          </p:val>
                                        </p:tav>
                                      </p:tavLst>
                                    </p:anim>
                                    <p:anim calcmode="lin" valueType="num">
                                      <p:cBhvr additive="base">
                                        <p:cTn id="97"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par>
                                <p:cTn id="108" presetID="10"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500"/>
                                        <p:tgtEl>
                                          <p:spTgt spid="73"/>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74"/>
                                        </p:tgtEl>
                                        <p:attrNameLst>
                                          <p:attrName>style.visibility</p:attrName>
                                        </p:attrNameLst>
                                      </p:cBhvr>
                                      <p:to>
                                        <p:strVal val="visible"/>
                                      </p:to>
                                    </p:set>
                                    <p:anim calcmode="lin" valueType="num">
                                      <p:cBhvr additive="base">
                                        <p:cTn id="125" dur="500" fill="hold"/>
                                        <p:tgtEl>
                                          <p:spTgt spid="74"/>
                                        </p:tgtEl>
                                        <p:attrNameLst>
                                          <p:attrName>ppt_x</p:attrName>
                                        </p:attrNameLst>
                                      </p:cBhvr>
                                      <p:tavLst>
                                        <p:tav tm="0">
                                          <p:val>
                                            <p:strVal val="0-#ppt_w/2"/>
                                          </p:val>
                                        </p:tav>
                                        <p:tav tm="100000">
                                          <p:val>
                                            <p:strVal val="#ppt_x"/>
                                          </p:val>
                                        </p:tav>
                                      </p:tavLst>
                                    </p:anim>
                                    <p:anim calcmode="lin" valueType="num">
                                      <p:cBhvr additive="base">
                                        <p:cTn id="126"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fade">
                                      <p:cBhvr>
                                        <p:cTn id="131" dur="500"/>
                                        <p:tgtEl>
                                          <p:spTgt spid="7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500"/>
                                        <p:tgtEl>
                                          <p:spTgt spid="76"/>
                                        </p:tgtEl>
                                      </p:cBhvr>
                                    </p:animEffect>
                                  </p:childTnLst>
                                  <p:subTnLst>
                                    <p:set>
                                      <p:cBhvr override="childStyle">
                                        <p:cTn dur="1" fill="hold" display="0" masterRel="nextClick" afterEffect="1"/>
                                        <p:tgtEl>
                                          <p:spTgt spid="76"/>
                                        </p:tgtEl>
                                        <p:attrNameLst>
                                          <p:attrName>style.visibility</p:attrName>
                                        </p:attrNameLst>
                                      </p:cBhvr>
                                      <p:to>
                                        <p:strVal val="hidden"/>
                                      </p:to>
                                    </p:set>
                                  </p:subTnLst>
                                </p:cTn>
                              </p:par>
                              <p:par>
                                <p:cTn id="137" presetID="10" presetClass="entr" presetSubtype="0" fill="hold" grpId="0" nodeType="with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fade">
                                      <p:cBhvr>
                                        <p:cTn id="139"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78"/>
                                        </p:tgtEl>
                                        <p:attrNameLst>
                                          <p:attrName>style.visibility</p:attrName>
                                        </p:attrNameLst>
                                      </p:cBhvr>
                                      <p:to>
                                        <p:strVal val="visible"/>
                                      </p:to>
                                    </p:set>
                                    <p:animEffect transition="in" filter="fade">
                                      <p:cBhvr>
                                        <p:cTn id="144" dur="500"/>
                                        <p:tgtEl>
                                          <p:spTgt spid="7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fade">
                                      <p:cBhvr>
                                        <p:cTn id="149" dur="500"/>
                                        <p:tgtEl>
                                          <p:spTgt spid="80"/>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fade">
                                      <p:cBhvr>
                                        <p:cTn id="15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1" grpId="0" animBg="1"/>
      <p:bldP spid="14" grpId="0"/>
      <p:bldP spid="15" grpId="0"/>
      <p:bldP spid="16" grpId="0"/>
      <p:bldP spid="21" grpId="0"/>
      <p:bldP spid="22" grpId="0"/>
      <p:bldP spid="65" grpId="0"/>
      <p:bldP spid="66" grpId="0"/>
      <p:bldP spid="67" grpId="0"/>
      <p:bldP spid="68" grpId="0"/>
      <p:bldP spid="69" grpId="0" animBg="1"/>
      <p:bldP spid="70" grpId="0"/>
      <p:bldP spid="71" grpId="0"/>
      <p:bldP spid="72" grpId="0"/>
      <p:bldP spid="73" grpId="0"/>
      <p:bldP spid="74" grpId="0"/>
      <p:bldP spid="75" grpId="0" animBg="1"/>
      <p:bldP spid="76" grpId="0"/>
      <p:bldP spid="77" grpId="0"/>
      <p:bldP spid="78" grpId="0"/>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838200"/>
            <a:ext cx="2438400" cy="369888"/>
          </a:xfrm>
          <a:prstGeom prst="rect">
            <a:avLst/>
          </a:prstGeom>
          <a:noFill/>
          <a:ln w="9525">
            <a:noFill/>
            <a:miter lim="800000"/>
            <a:headEnd/>
            <a:tailEnd/>
          </a:ln>
          <a:effectLst/>
        </p:spPr>
        <p:txBody>
          <a:bodyPr anchor="ctr">
            <a:spAutoFit/>
          </a:bodyPr>
          <a:lstStyle/>
          <a:p>
            <a:pPr algn="l" rtl="0">
              <a:defRPr/>
            </a:pPr>
            <a:r>
              <a:rPr lang="en-US" dirty="0">
                <a:latin typeface="+mn-lt"/>
                <a:ea typeface="Times New Roman" pitchFamily="18" charset="0"/>
                <a:cs typeface="Arial" pitchFamily="34" charset="0"/>
              </a:rPr>
              <a:t>2.   Calculating Angles</a:t>
            </a:r>
            <a:endParaRPr lang="en-US" dirty="0">
              <a:latin typeface="+mn-lt"/>
            </a:endParaRPr>
          </a:p>
        </p:txBody>
      </p:sp>
      <p:sp>
        <p:nvSpPr>
          <p:cNvPr id="3" name="Rectangle 1"/>
          <p:cNvSpPr>
            <a:spLocks noChangeArrowheads="1"/>
          </p:cNvSpPr>
          <p:nvPr/>
        </p:nvSpPr>
        <p:spPr bwMode="auto">
          <a:xfrm>
            <a:off x="533400" y="1143278"/>
            <a:ext cx="7141442" cy="369332"/>
          </a:xfrm>
          <a:prstGeom prst="rect">
            <a:avLst/>
          </a:prstGeom>
          <a:noFill/>
          <a:ln w="9525">
            <a:noFill/>
            <a:miter lim="800000"/>
            <a:headEnd/>
            <a:tailEnd/>
          </a:ln>
          <a:effectLst/>
        </p:spPr>
        <p:txBody>
          <a:bodyPr wrap="none" anchor="ctr">
            <a:spAutoFit/>
          </a:bodyPr>
          <a:lstStyle/>
          <a:p>
            <a:pPr algn="l" rtl="0">
              <a:defRPr/>
            </a:pPr>
            <a:r>
              <a:rPr lang="en-US" dirty="0">
                <a:latin typeface="+mn-lt"/>
                <a:ea typeface="Times New Roman" pitchFamily="18" charset="0"/>
                <a:cs typeface="Arial" pitchFamily="34" charset="0"/>
              </a:rPr>
              <a:t>-Same method as when calculating sides, except we use inverse trig ratios.</a:t>
            </a:r>
            <a:endParaRPr lang="en-US" dirty="0">
              <a:latin typeface="+mn-lt"/>
            </a:endParaRPr>
          </a:p>
        </p:txBody>
      </p:sp>
      <p:sp>
        <p:nvSpPr>
          <p:cNvPr id="4" name="Right Triangle 3"/>
          <p:cNvSpPr/>
          <p:nvPr/>
        </p:nvSpPr>
        <p:spPr>
          <a:xfrm>
            <a:off x="1371600" y="1905000"/>
            <a:ext cx="2438400" cy="1219200"/>
          </a:xfrm>
          <a:prstGeom prst="rtTriangl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5" name="Rectangle 4"/>
          <p:cNvSpPr/>
          <p:nvPr/>
        </p:nvSpPr>
        <p:spPr>
          <a:xfrm>
            <a:off x="1371600" y="28956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6" name="TextBox 5"/>
          <p:cNvSpPr txBox="1">
            <a:spLocks noChangeArrowheads="1"/>
          </p:cNvSpPr>
          <p:nvPr/>
        </p:nvSpPr>
        <p:spPr bwMode="auto">
          <a:xfrm>
            <a:off x="2819400" y="2743200"/>
            <a:ext cx="533400" cy="381000"/>
          </a:xfrm>
          <a:prstGeom prst="rect">
            <a:avLst/>
          </a:prstGeom>
          <a:noFill/>
          <a:ln w="9525">
            <a:noFill/>
            <a:miter lim="800000"/>
            <a:headEnd/>
            <a:tailEnd/>
          </a:ln>
        </p:spPr>
        <p:txBody>
          <a:bodyPr>
            <a:spAutoFit/>
          </a:bodyPr>
          <a:lstStyle/>
          <a:p>
            <a:pPr algn="l" rtl="0"/>
            <a:r>
              <a:rPr lang="en-NZ" i="1"/>
              <a:t>A</a:t>
            </a:r>
          </a:p>
        </p:txBody>
      </p:sp>
      <p:sp>
        <p:nvSpPr>
          <p:cNvPr id="7" name="TextBox 6"/>
          <p:cNvSpPr txBox="1">
            <a:spLocks noChangeArrowheads="1"/>
          </p:cNvSpPr>
          <p:nvPr/>
        </p:nvSpPr>
        <p:spPr bwMode="auto">
          <a:xfrm>
            <a:off x="304800" y="2286000"/>
            <a:ext cx="1143000" cy="369888"/>
          </a:xfrm>
          <a:prstGeom prst="rect">
            <a:avLst/>
          </a:prstGeom>
          <a:noFill/>
          <a:ln w="9525">
            <a:noFill/>
            <a:miter lim="800000"/>
            <a:headEnd/>
            <a:tailEnd/>
          </a:ln>
        </p:spPr>
        <p:txBody>
          <a:bodyPr>
            <a:spAutoFit/>
          </a:bodyPr>
          <a:lstStyle/>
          <a:p>
            <a:pPr algn="l" rtl="0"/>
            <a:r>
              <a:rPr lang="en-NZ"/>
              <a:t>16.1 mm</a:t>
            </a:r>
          </a:p>
        </p:txBody>
      </p:sp>
      <p:sp>
        <p:nvSpPr>
          <p:cNvPr id="8" name="TextBox 7"/>
          <p:cNvSpPr txBox="1">
            <a:spLocks noChangeArrowheads="1"/>
          </p:cNvSpPr>
          <p:nvPr/>
        </p:nvSpPr>
        <p:spPr bwMode="auto">
          <a:xfrm>
            <a:off x="2438400" y="1981200"/>
            <a:ext cx="1219200" cy="369888"/>
          </a:xfrm>
          <a:prstGeom prst="rect">
            <a:avLst/>
          </a:prstGeom>
          <a:noFill/>
          <a:ln w="9525">
            <a:noFill/>
            <a:miter lim="800000"/>
            <a:headEnd/>
            <a:tailEnd/>
          </a:ln>
        </p:spPr>
        <p:txBody>
          <a:bodyPr>
            <a:spAutoFit/>
          </a:bodyPr>
          <a:lstStyle/>
          <a:p>
            <a:pPr algn="l" rtl="0"/>
            <a:r>
              <a:rPr lang="en-NZ"/>
              <a:t>23.4 mm</a:t>
            </a:r>
          </a:p>
        </p:txBody>
      </p:sp>
      <p:sp>
        <p:nvSpPr>
          <p:cNvPr id="9" name="Rectangle 1"/>
          <p:cNvSpPr>
            <a:spLocks noChangeArrowheads="1"/>
          </p:cNvSpPr>
          <p:nvPr/>
        </p:nvSpPr>
        <p:spPr bwMode="auto">
          <a:xfrm>
            <a:off x="457200" y="1676400"/>
            <a:ext cx="685800" cy="369888"/>
          </a:xfrm>
          <a:prstGeom prst="rect">
            <a:avLst/>
          </a:prstGeom>
          <a:noFill/>
          <a:ln w="9525">
            <a:noFill/>
            <a:miter lim="800000"/>
            <a:headEnd/>
            <a:tailEnd/>
          </a:ln>
          <a:effectLst/>
        </p:spPr>
        <p:txBody>
          <a:bodyPr anchor="ctr">
            <a:spAutoFit/>
          </a:bodyPr>
          <a:lstStyle/>
          <a:p>
            <a:pPr algn="l" rtl="0">
              <a:defRPr/>
            </a:pPr>
            <a:r>
              <a:rPr lang="en-US" dirty="0">
                <a:latin typeface="+mn-lt"/>
                <a:cs typeface="Arial" pitchFamily="34" charset="0"/>
              </a:rPr>
              <a:t>e.g.</a:t>
            </a:r>
            <a:endParaRPr lang="en-US" dirty="0">
              <a:latin typeface="+mn-lt"/>
            </a:endParaRPr>
          </a:p>
        </p:txBody>
      </p:sp>
      <p:sp>
        <p:nvSpPr>
          <p:cNvPr id="10" name="TextBox 9"/>
          <p:cNvSpPr txBox="1">
            <a:spLocks noChangeArrowheads="1"/>
          </p:cNvSpPr>
          <p:nvPr/>
        </p:nvSpPr>
        <p:spPr bwMode="auto">
          <a:xfrm>
            <a:off x="914400" y="2590800"/>
            <a:ext cx="457200" cy="369888"/>
          </a:xfrm>
          <a:prstGeom prst="rect">
            <a:avLst/>
          </a:prstGeom>
          <a:noFill/>
          <a:ln w="9525">
            <a:noFill/>
            <a:miter lim="800000"/>
            <a:headEnd/>
            <a:tailEnd/>
          </a:ln>
        </p:spPr>
        <p:txBody>
          <a:bodyPr>
            <a:spAutoFit/>
          </a:bodyPr>
          <a:lstStyle/>
          <a:p>
            <a:pPr algn="l" rtl="0"/>
            <a:r>
              <a:rPr lang="en-NZ">
                <a:solidFill>
                  <a:srgbClr val="FF0000"/>
                </a:solidFill>
              </a:rPr>
              <a:t>O</a:t>
            </a:r>
          </a:p>
        </p:txBody>
      </p:sp>
      <p:sp>
        <p:nvSpPr>
          <p:cNvPr id="11" name="TextBox 10"/>
          <p:cNvSpPr txBox="1">
            <a:spLocks noChangeArrowheads="1"/>
          </p:cNvSpPr>
          <p:nvPr/>
        </p:nvSpPr>
        <p:spPr bwMode="auto">
          <a:xfrm>
            <a:off x="3124200" y="2286000"/>
            <a:ext cx="457200" cy="369888"/>
          </a:xfrm>
          <a:prstGeom prst="rect">
            <a:avLst/>
          </a:prstGeom>
          <a:noFill/>
          <a:ln w="9525">
            <a:noFill/>
            <a:miter lim="800000"/>
            <a:headEnd/>
            <a:tailEnd/>
          </a:ln>
        </p:spPr>
        <p:txBody>
          <a:bodyPr>
            <a:spAutoFit/>
          </a:bodyPr>
          <a:lstStyle/>
          <a:p>
            <a:pPr algn="l" rtl="0"/>
            <a:r>
              <a:rPr lang="en-NZ">
                <a:solidFill>
                  <a:srgbClr val="FF0000"/>
                </a:solidFill>
              </a:rPr>
              <a:t>H</a:t>
            </a:r>
          </a:p>
        </p:txBody>
      </p:sp>
      <p:sp>
        <p:nvSpPr>
          <p:cNvPr id="12" name="Isosceles Triangle 11"/>
          <p:cNvSpPr/>
          <p:nvPr/>
        </p:nvSpPr>
        <p:spPr>
          <a:xfrm>
            <a:off x="838200" y="35814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13" name="Straight Connector 12"/>
          <p:cNvCxnSpPr>
            <a:stCxn id="12" idx="1"/>
            <a:endCxn id="12" idx="5"/>
          </p:cNvCxnSpPr>
          <p:nvPr/>
        </p:nvCxnSpPr>
        <p:spPr>
          <a:xfrm rot="10800000" flipH="1">
            <a:off x="1123950" y="41148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106488" y="43799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990600" y="4267200"/>
            <a:ext cx="457200" cy="369888"/>
          </a:xfrm>
          <a:prstGeom prst="rect">
            <a:avLst/>
          </a:prstGeom>
          <a:noFill/>
          <a:ln w="9525">
            <a:noFill/>
            <a:miter lim="800000"/>
            <a:headEnd/>
            <a:tailEnd/>
          </a:ln>
        </p:spPr>
        <p:txBody>
          <a:bodyPr>
            <a:spAutoFit/>
          </a:bodyPr>
          <a:lstStyle/>
          <a:p>
            <a:pPr algn="l" rtl="0"/>
            <a:r>
              <a:rPr lang="en-NZ"/>
              <a:t>S</a:t>
            </a:r>
          </a:p>
        </p:txBody>
      </p:sp>
      <p:sp>
        <p:nvSpPr>
          <p:cNvPr id="16" name="TextBox 15"/>
          <p:cNvSpPr txBox="1">
            <a:spLocks noChangeArrowheads="1"/>
          </p:cNvSpPr>
          <p:nvPr/>
        </p:nvSpPr>
        <p:spPr bwMode="auto">
          <a:xfrm>
            <a:off x="1219200" y="3733800"/>
            <a:ext cx="457200" cy="369888"/>
          </a:xfrm>
          <a:prstGeom prst="rect">
            <a:avLst/>
          </a:prstGeom>
          <a:noFill/>
          <a:ln w="9525">
            <a:noFill/>
            <a:miter lim="800000"/>
            <a:headEnd/>
            <a:tailEnd/>
          </a:ln>
        </p:spPr>
        <p:txBody>
          <a:bodyPr>
            <a:spAutoFit/>
          </a:bodyPr>
          <a:lstStyle/>
          <a:p>
            <a:pPr algn="l" rtl="0"/>
            <a:r>
              <a:rPr lang="en-NZ"/>
              <a:t>O</a:t>
            </a:r>
          </a:p>
        </p:txBody>
      </p:sp>
      <p:sp>
        <p:nvSpPr>
          <p:cNvPr id="17" name="TextBox 16"/>
          <p:cNvSpPr txBox="1">
            <a:spLocks noChangeArrowheads="1"/>
          </p:cNvSpPr>
          <p:nvPr/>
        </p:nvSpPr>
        <p:spPr bwMode="auto">
          <a:xfrm>
            <a:off x="1371600" y="4267200"/>
            <a:ext cx="457200" cy="369888"/>
          </a:xfrm>
          <a:prstGeom prst="rect">
            <a:avLst/>
          </a:prstGeom>
          <a:noFill/>
          <a:ln w="9525">
            <a:noFill/>
            <a:miter lim="800000"/>
            <a:headEnd/>
            <a:tailEnd/>
          </a:ln>
        </p:spPr>
        <p:txBody>
          <a:bodyPr>
            <a:spAutoFit/>
          </a:bodyPr>
          <a:lstStyle/>
          <a:p>
            <a:pPr algn="l" rtl="0"/>
            <a:r>
              <a:rPr lang="en-NZ"/>
              <a:t>H</a:t>
            </a:r>
          </a:p>
        </p:txBody>
      </p:sp>
      <p:sp>
        <p:nvSpPr>
          <p:cNvPr id="18" name="Freeform 17"/>
          <p:cNvSpPr/>
          <p:nvPr/>
        </p:nvSpPr>
        <p:spPr>
          <a:xfrm>
            <a:off x="838200" y="4114800"/>
            <a:ext cx="519113" cy="546100"/>
          </a:xfrm>
          <a:custGeom>
            <a:avLst/>
            <a:gdLst>
              <a:gd name="connsiteX0" fmla="*/ 518615 w 518615"/>
              <a:gd name="connsiteY0" fmla="*/ 545910 h 545910"/>
              <a:gd name="connsiteX1" fmla="*/ 518615 w 518615"/>
              <a:gd name="connsiteY1" fmla="*/ 0 h 545910"/>
              <a:gd name="connsiteX2" fmla="*/ 286603 w 518615"/>
              <a:gd name="connsiteY2" fmla="*/ 0 h 545910"/>
              <a:gd name="connsiteX3" fmla="*/ 0 w 518615"/>
              <a:gd name="connsiteY3" fmla="*/ 532262 h 545910"/>
              <a:gd name="connsiteX4" fmla="*/ 518615 w 518615"/>
              <a:gd name="connsiteY4" fmla="*/ 545910 h 5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15" h="545910">
                <a:moveTo>
                  <a:pt x="518615" y="545910"/>
                </a:moveTo>
                <a:lnTo>
                  <a:pt x="518615" y="0"/>
                </a:lnTo>
                <a:lnTo>
                  <a:pt x="286603" y="0"/>
                </a:lnTo>
                <a:lnTo>
                  <a:pt x="0" y="532262"/>
                </a:lnTo>
                <a:lnTo>
                  <a:pt x="518615" y="54591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19" name="Division 18"/>
          <p:cNvSpPr/>
          <p:nvPr/>
        </p:nvSpPr>
        <p:spPr>
          <a:xfrm>
            <a:off x="1371600" y="3962400"/>
            <a:ext cx="304800" cy="381000"/>
          </a:xfrm>
          <a:prstGeom prst="mathDivid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20" name="TextBox 19"/>
          <p:cNvSpPr txBox="1">
            <a:spLocks noChangeArrowheads="1"/>
          </p:cNvSpPr>
          <p:nvPr/>
        </p:nvSpPr>
        <p:spPr bwMode="auto">
          <a:xfrm>
            <a:off x="2133600" y="3581400"/>
            <a:ext cx="2209800" cy="369888"/>
          </a:xfrm>
          <a:prstGeom prst="rect">
            <a:avLst/>
          </a:prstGeom>
          <a:noFill/>
          <a:ln w="9525">
            <a:noFill/>
            <a:miter lim="800000"/>
            <a:headEnd/>
            <a:tailEnd/>
          </a:ln>
        </p:spPr>
        <p:txBody>
          <a:bodyPr>
            <a:spAutoFit/>
          </a:bodyPr>
          <a:lstStyle/>
          <a:p>
            <a:pPr algn="l" rtl="0"/>
            <a:r>
              <a:rPr lang="en-NZ"/>
              <a:t>sin</a:t>
            </a:r>
            <a:r>
              <a:rPr lang="en-NZ" i="1"/>
              <a:t>A = </a:t>
            </a:r>
            <a:r>
              <a:rPr lang="en-NZ"/>
              <a:t>16.1 ÷ 23.4</a:t>
            </a:r>
          </a:p>
        </p:txBody>
      </p:sp>
      <p:sp>
        <p:nvSpPr>
          <p:cNvPr id="21" name="TextBox 20"/>
          <p:cNvSpPr txBox="1"/>
          <p:nvPr/>
        </p:nvSpPr>
        <p:spPr>
          <a:xfrm>
            <a:off x="4267200" y="2209800"/>
            <a:ext cx="1143000" cy="923925"/>
          </a:xfrm>
          <a:prstGeom prst="rect">
            <a:avLst/>
          </a:prstGeom>
          <a:noFill/>
          <a:ln>
            <a:solidFill>
              <a:srgbClr val="FF0000"/>
            </a:solidFill>
          </a:ln>
        </p:spPr>
        <p:txBody>
          <a:bodyPr>
            <a:spAutoFit/>
          </a:bodyPr>
          <a:lstStyle/>
          <a:p>
            <a:pPr algn="l" rtl="0">
              <a:defRPr/>
            </a:pPr>
            <a:r>
              <a:rPr lang="en-NZ" dirty="0">
                <a:solidFill>
                  <a:srgbClr val="FF0000"/>
                </a:solidFill>
                <a:latin typeface="+mn-lt"/>
              </a:rPr>
              <a:t>sin</a:t>
            </a:r>
            <a:r>
              <a:rPr lang="en-NZ" baseline="30000" dirty="0">
                <a:solidFill>
                  <a:srgbClr val="FF0000"/>
                </a:solidFill>
                <a:latin typeface="+mn-lt"/>
              </a:rPr>
              <a:t>-1</a:t>
            </a:r>
            <a:r>
              <a:rPr lang="en-NZ" dirty="0">
                <a:solidFill>
                  <a:srgbClr val="FF0000"/>
                </a:solidFill>
                <a:latin typeface="+mn-lt"/>
              </a:rPr>
              <a:t> undoes sin</a:t>
            </a:r>
          </a:p>
        </p:txBody>
      </p:sp>
      <p:sp>
        <p:nvSpPr>
          <p:cNvPr id="22" name="TextBox 21"/>
          <p:cNvSpPr txBox="1">
            <a:spLocks noChangeArrowheads="1"/>
          </p:cNvSpPr>
          <p:nvPr/>
        </p:nvSpPr>
        <p:spPr bwMode="auto">
          <a:xfrm>
            <a:off x="2438400" y="3962400"/>
            <a:ext cx="2438400" cy="369888"/>
          </a:xfrm>
          <a:prstGeom prst="rect">
            <a:avLst/>
          </a:prstGeom>
          <a:noFill/>
          <a:ln w="9525">
            <a:noFill/>
            <a:miter lim="800000"/>
            <a:headEnd/>
            <a:tailEnd/>
          </a:ln>
        </p:spPr>
        <p:txBody>
          <a:bodyPr>
            <a:spAutoFit/>
          </a:bodyPr>
          <a:lstStyle/>
          <a:p>
            <a:pPr algn="l" rtl="0"/>
            <a:r>
              <a:rPr lang="en-NZ" i="1"/>
              <a:t>A = </a:t>
            </a:r>
            <a:r>
              <a:rPr lang="en-NZ"/>
              <a:t>sin</a:t>
            </a:r>
            <a:r>
              <a:rPr lang="en-NZ" baseline="30000"/>
              <a:t>-1</a:t>
            </a:r>
            <a:r>
              <a:rPr lang="en-NZ"/>
              <a:t>(16.1 ÷ 23.4)</a:t>
            </a:r>
          </a:p>
        </p:txBody>
      </p:sp>
      <p:sp>
        <p:nvSpPr>
          <p:cNvPr id="23" name="TextBox 22"/>
          <p:cNvSpPr txBox="1">
            <a:spLocks noChangeArrowheads="1"/>
          </p:cNvSpPr>
          <p:nvPr/>
        </p:nvSpPr>
        <p:spPr bwMode="auto">
          <a:xfrm>
            <a:off x="2438400" y="4343400"/>
            <a:ext cx="2438400" cy="369888"/>
          </a:xfrm>
          <a:prstGeom prst="rect">
            <a:avLst/>
          </a:prstGeom>
          <a:noFill/>
          <a:ln w="9525">
            <a:noFill/>
            <a:miter lim="800000"/>
            <a:headEnd/>
            <a:tailEnd/>
          </a:ln>
        </p:spPr>
        <p:txBody>
          <a:bodyPr>
            <a:spAutoFit/>
          </a:bodyPr>
          <a:lstStyle/>
          <a:p>
            <a:pPr algn="l" rtl="0"/>
            <a:r>
              <a:rPr lang="en-NZ" i="1"/>
              <a:t>A = </a:t>
            </a:r>
            <a:r>
              <a:rPr lang="en-NZ"/>
              <a:t>43.5° (1 d.p.)</a:t>
            </a:r>
          </a:p>
        </p:txBody>
      </p:sp>
      <p:sp>
        <p:nvSpPr>
          <p:cNvPr id="24" name="TextBox 23"/>
          <p:cNvSpPr txBox="1"/>
          <p:nvPr/>
        </p:nvSpPr>
        <p:spPr>
          <a:xfrm>
            <a:off x="228600" y="5181600"/>
            <a:ext cx="5562600" cy="369888"/>
          </a:xfrm>
          <a:prstGeom prst="rect">
            <a:avLst/>
          </a:prstGeom>
          <a:noFill/>
          <a:ln>
            <a:solidFill>
              <a:srgbClr val="FF0000"/>
            </a:solidFill>
          </a:ln>
        </p:spPr>
        <p:txBody>
          <a:bodyPr>
            <a:spAutoFit/>
          </a:bodyPr>
          <a:lstStyle/>
          <a:p>
            <a:pPr algn="l" rtl="0">
              <a:defRPr/>
            </a:pPr>
            <a:r>
              <a:rPr lang="en-NZ" dirty="0">
                <a:solidFill>
                  <a:srgbClr val="FF0000"/>
                </a:solidFill>
                <a:latin typeface="+mn-lt"/>
              </a:rPr>
              <a:t>Don’t forget brackets, and fractions can also be used </a:t>
            </a:r>
          </a:p>
        </p:txBody>
      </p:sp>
      <p:sp>
        <p:nvSpPr>
          <p:cNvPr id="25" name="Right Triangle 24"/>
          <p:cNvSpPr/>
          <p:nvPr/>
        </p:nvSpPr>
        <p:spPr>
          <a:xfrm>
            <a:off x="6477000" y="1828800"/>
            <a:ext cx="2438400" cy="1219200"/>
          </a:xfrm>
          <a:prstGeom prst="rtTriangl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26" name="Rectangle 25"/>
          <p:cNvSpPr/>
          <p:nvPr/>
        </p:nvSpPr>
        <p:spPr>
          <a:xfrm>
            <a:off x="6477000" y="28194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NZ"/>
          </a:p>
        </p:txBody>
      </p:sp>
      <p:sp>
        <p:nvSpPr>
          <p:cNvPr id="27" name="TextBox 26"/>
          <p:cNvSpPr txBox="1">
            <a:spLocks noChangeArrowheads="1"/>
          </p:cNvSpPr>
          <p:nvPr/>
        </p:nvSpPr>
        <p:spPr bwMode="auto">
          <a:xfrm>
            <a:off x="6477000" y="1905000"/>
            <a:ext cx="533400" cy="381000"/>
          </a:xfrm>
          <a:prstGeom prst="rect">
            <a:avLst/>
          </a:prstGeom>
          <a:noFill/>
          <a:ln w="9525">
            <a:noFill/>
            <a:miter lim="800000"/>
            <a:headEnd/>
            <a:tailEnd/>
          </a:ln>
        </p:spPr>
        <p:txBody>
          <a:bodyPr>
            <a:spAutoFit/>
          </a:bodyPr>
          <a:lstStyle/>
          <a:p>
            <a:pPr algn="l" rtl="0"/>
            <a:r>
              <a:rPr lang="en-NZ" i="1"/>
              <a:t>B</a:t>
            </a:r>
          </a:p>
        </p:txBody>
      </p:sp>
      <p:sp>
        <p:nvSpPr>
          <p:cNvPr id="28" name="TextBox 27"/>
          <p:cNvSpPr txBox="1">
            <a:spLocks noChangeArrowheads="1"/>
          </p:cNvSpPr>
          <p:nvPr/>
        </p:nvSpPr>
        <p:spPr bwMode="auto">
          <a:xfrm>
            <a:off x="5562600" y="2209800"/>
            <a:ext cx="1143000" cy="369888"/>
          </a:xfrm>
          <a:prstGeom prst="rect">
            <a:avLst/>
          </a:prstGeom>
          <a:noFill/>
          <a:ln w="9525">
            <a:noFill/>
            <a:miter lim="800000"/>
            <a:headEnd/>
            <a:tailEnd/>
          </a:ln>
        </p:spPr>
        <p:txBody>
          <a:bodyPr>
            <a:spAutoFit/>
          </a:bodyPr>
          <a:lstStyle/>
          <a:p>
            <a:pPr algn="l" rtl="0"/>
            <a:r>
              <a:rPr lang="en-NZ"/>
              <a:t>2.15 m</a:t>
            </a:r>
          </a:p>
        </p:txBody>
      </p:sp>
      <p:sp>
        <p:nvSpPr>
          <p:cNvPr id="29" name="TextBox 28"/>
          <p:cNvSpPr txBox="1">
            <a:spLocks noChangeArrowheads="1"/>
          </p:cNvSpPr>
          <p:nvPr/>
        </p:nvSpPr>
        <p:spPr bwMode="auto">
          <a:xfrm>
            <a:off x="7543800" y="1905000"/>
            <a:ext cx="1219200" cy="369888"/>
          </a:xfrm>
          <a:prstGeom prst="rect">
            <a:avLst/>
          </a:prstGeom>
          <a:noFill/>
          <a:ln w="9525">
            <a:noFill/>
            <a:miter lim="800000"/>
            <a:headEnd/>
            <a:tailEnd/>
          </a:ln>
        </p:spPr>
        <p:txBody>
          <a:bodyPr>
            <a:spAutoFit/>
          </a:bodyPr>
          <a:lstStyle/>
          <a:p>
            <a:pPr algn="l" rtl="0"/>
            <a:r>
              <a:rPr lang="en-NZ"/>
              <a:t>4.07 m</a:t>
            </a:r>
          </a:p>
        </p:txBody>
      </p:sp>
      <p:sp>
        <p:nvSpPr>
          <p:cNvPr id="30" name="TextBox 29"/>
          <p:cNvSpPr txBox="1">
            <a:spLocks noChangeArrowheads="1"/>
          </p:cNvSpPr>
          <p:nvPr/>
        </p:nvSpPr>
        <p:spPr bwMode="auto">
          <a:xfrm>
            <a:off x="8229600" y="2133600"/>
            <a:ext cx="457200" cy="369888"/>
          </a:xfrm>
          <a:prstGeom prst="rect">
            <a:avLst/>
          </a:prstGeom>
          <a:noFill/>
          <a:ln w="9525">
            <a:noFill/>
            <a:miter lim="800000"/>
            <a:headEnd/>
            <a:tailEnd/>
          </a:ln>
        </p:spPr>
        <p:txBody>
          <a:bodyPr>
            <a:spAutoFit/>
          </a:bodyPr>
          <a:lstStyle/>
          <a:p>
            <a:pPr algn="l" rtl="0"/>
            <a:r>
              <a:rPr lang="en-NZ">
                <a:solidFill>
                  <a:srgbClr val="FF0000"/>
                </a:solidFill>
              </a:rPr>
              <a:t>H</a:t>
            </a:r>
          </a:p>
        </p:txBody>
      </p:sp>
      <p:sp>
        <p:nvSpPr>
          <p:cNvPr id="31" name="TextBox 30"/>
          <p:cNvSpPr txBox="1">
            <a:spLocks noChangeArrowheads="1"/>
          </p:cNvSpPr>
          <p:nvPr/>
        </p:nvSpPr>
        <p:spPr bwMode="auto">
          <a:xfrm>
            <a:off x="5943600" y="2514600"/>
            <a:ext cx="457200" cy="369888"/>
          </a:xfrm>
          <a:prstGeom prst="rect">
            <a:avLst/>
          </a:prstGeom>
          <a:noFill/>
          <a:ln w="9525">
            <a:noFill/>
            <a:miter lim="800000"/>
            <a:headEnd/>
            <a:tailEnd/>
          </a:ln>
        </p:spPr>
        <p:txBody>
          <a:bodyPr>
            <a:spAutoFit/>
          </a:bodyPr>
          <a:lstStyle/>
          <a:p>
            <a:pPr algn="l" rtl="0"/>
            <a:r>
              <a:rPr lang="en-NZ">
                <a:solidFill>
                  <a:srgbClr val="FF0000"/>
                </a:solidFill>
              </a:rPr>
              <a:t>A</a:t>
            </a:r>
          </a:p>
        </p:txBody>
      </p:sp>
      <p:sp>
        <p:nvSpPr>
          <p:cNvPr id="32" name="Isosceles Triangle 31"/>
          <p:cNvSpPr/>
          <p:nvPr/>
        </p:nvSpPr>
        <p:spPr>
          <a:xfrm>
            <a:off x="5334000" y="35052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33" name="Straight Connector 32"/>
          <p:cNvCxnSpPr>
            <a:stCxn id="32" idx="1"/>
            <a:endCxn id="32" idx="5"/>
          </p:cNvCxnSpPr>
          <p:nvPr/>
        </p:nvCxnSpPr>
        <p:spPr>
          <a:xfrm rot="10800000" flipH="1">
            <a:off x="5619750" y="40386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02288" y="43037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5486400" y="4191000"/>
            <a:ext cx="457200" cy="369888"/>
          </a:xfrm>
          <a:prstGeom prst="rect">
            <a:avLst/>
          </a:prstGeom>
          <a:noFill/>
          <a:ln w="9525">
            <a:noFill/>
            <a:miter lim="800000"/>
            <a:headEnd/>
            <a:tailEnd/>
          </a:ln>
        </p:spPr>
        <p:txBody>
          <a:bodyPr>
            <a:spAutoFit/>
          </a:bodyPr>
          <a:lstStyle/>
          <a:p>
            <a:pPr algn="l" rtl="0"/>
            <a:r>
              <a:rPr lang="en-NZ"/>
              <a:t>C</a:t>
            </a:r>
          </a:p>
        </p:txBody>
      </p:sp>
      <p:sp>
        <p:nvSpPr>
          <p:cNvPr id="36" name="TextBox 35"/>
          <p:cNvSpPr txBox="1">
            <a:spLocks noChangeArrowheads="1"/>
          </p:cNvSpPr>
          <p:nvPr/>
        </p:nvSpPr>
        <p:spPr bwMode="auto">
          <a:xfrm>
            <a:off x="5715000" y="3657600"/>
            <a:ext cx="457200" cy="369888"/>
          </a:xfrm>
          <a:prstGeom prst="rect">
            <a:avLst/>
          </a:prstGeom>
          <a:noFill/>
          <a:ln w="9525">
            <a:noFill/>
            <a:miter lim="800000"/>
            <a:headEnd/>
            <a:tailEnd/>
          </a:ln>
        </p:spPr>
        <p:txBody>
          <a:bodyPr>
            <a:spAutoFit/>
          </a:bodyPr>
          <a:lstStyle/>
          <a:p>
            <a:pPr algn="l" rtl="0"/>
            <a:r>
              <a:rPr lang="en-NZ"/>
              <a:t>A</a:t>
            </a:r>
          </a:p>
        </p:txBody>
      </p:sp>
      <p:sp>
        <p:nvSpPr>
          <p:cNvPr id="37" name="TextBox 36"/>
          <p:cNvSpPr txBox="1">
            <a:spLocks noChangeArrowheads="1"/>
          </p:cNvSpPr>
          <p:nvPr/>
        </p:nvSpPr>
        <p:spPr bwMode="auto">
          <a:xfrm>
            <a:off x="5867400" y="4191000"/>
            <a:ext cx="457200" cy="369888"/>
          </a:xfrm>
          <a:prstGeom prst="rect">
            <a:avLst/>
          </a:prstGeom>
          <a:noFill/>
          <a:ln w="9525">
            <a:noFill/>
            <a:miter lim="800000"/>
            <a:headEnd/>
            <a:tailEnd/>
          </a:ln>
        </p:spPr>
        <p:txBody>
          <a:bodyPr>
            <a:spAutoFit/>
          </a:bodyPr>
          <a:lstStyle/>
          <a:p>
            <a:pPr algn="l" rtl="0"/>
            <a:r>
              <a:rPr lang="en-NZ"/>
              <a:t>H</a:t>
            </a:r>
          </a:p>
        </p:txBody>
      </p:sp>
      <p:sp>
        <p:nvSpPr>
          <p:cNvPr id="38" name="Freeform 37"/>
          <p:cNvSpPr/>
          <p:nvPr/>
        </p:nvSpPr>
        <p:spPr>
          <a:xfrm>
            <a:off x="5334000" y="4038600"/>
            <a:ext cx="519113" cy="546100"/>
          </a:xfrm>
          <a:custGeom>
            <a:avLst/>
            <a:gdLst>
              <a:gd name="connsiteX0" fmla="*/ 518615 w 518615"/>
              <a:gd name="connsiteY0" fmla="*/ 545910 h 545910"/>
              <a:gd name="connsiteX1" fmla="*/ 518615 w 518615"/>
              <a:gd name="connsiteY1" fmla="*/ 0 h 545910"/>
              <a:gd name="connsiteX2" fmla="*/ 286603 w 518615"/>
              <a:gd name="connsiteY2" fmla="*/ 0 h 545910"/>
              <a:gd name="connsiteX3" fmla="*/ 0 w 518615"/>
              <a:gd name="connsiteY3" fmla="*/ 532262 h 545910"/>
              <a:gd name="connsiteX4" fmla="*/ 518615 w 518615"/>
              <a:gd name="connsiteY4" fmla="*/ 545910 h 5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15" h="545910">
                <a:moveTo>
                  <a:pt x="518615" y="545910"/>
                </a:moveTo>
                <a:lnTo>
                  <a:pt x="518615" y="0"/>
                </a:lnTo>
                <a:lnTo>
                  <a:pt x="286603" y="0"/>
                </a:lnTo>
                <a:lnTo>
                  <a:pt x="0" y="532262"/>
                </a:lnTo>
                <a:lnTo>
                  <a:pt x="518615" y="54591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39" name="Division 38"/>
          <p:cNvSpPr/>
          <p:nvPr/>
        </p:nvSpPr>
        <p:spPr>
          <a:xfrm>
            <a:off x="5867400" y="3886200"/>
            <a:ext cx="304800" cy="381000"/>
          </a:xfrm>
          <a:prstGeom prst="mathDivid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40" name="TextBox 39"/>
          <p:cNvSpPr txBox="1">
            <a:spLocks noChangeArrowheads="1"/>
          </p:cNvSpPr>
          <p:nvPr/>
        </p:nvSpPr>
        <p:spPr bwMode="auto">
          <a:xfrm>
            <a:off x="6629400" y="3505200"/>
            <a:ext cx="2209800" cy="369888"/>
          </a:xfrm>
          <a:prstGeom prst="rect">
            <a:avLst/>
          </a:prstGeom>
          <a:noFill/>
          <a:ln w="9525">
            <a:noFill/>
            <a:miter lim="800000"/>
            <a:headEnd/>
            <a:tailEnd/>
          </a:ln>
        </p:spPr>
        <p:txBody>
          <a:bodyPr>
            <a:spAutoFit/>
          </a:bodyPr>
          <a:lstStyle/>
          <a:p>
            <a:pPr algn="l" rtl="0"/>
            <a:r>
              <a:rPr lang="en-NZ"/>
              <a:t>cos</a:t>
            </a:r>
            <a:r>
              <a:rPr lang="en-NZ" i="1"/>
              <a:t>B = </a:t>
            </a:r>
            <a:r>
              <a:rPr lang="en-NZ"/>
              <a:t>2.15 ÷ 4.07</a:t>
            </a:r>
          </a:p>
        </p:txBody>
      </p:sp>
      <p:sp>
        <p:nvSpPr>
          <p:cNvPr id="41" name="TextBox 40"/>
          <p:cNvSpPr txBox="1">
            <a:spLocks noChangeArrowheads="1"/>
          </p:cNvSpPr>
          <p:nvPr/>
        </p:nvSpPr>
        <p:spPr bwMode="auto">
          <a:xfrm>
            <a:off x="6705600" y="3886200"/>
            <a:ext cx="2438400" cy="369888"/>
          </a:xfrm>
          <a:prstGeom prst="rect">
            <a:avLst/>
          </a:prstGeom>
          <a:noFill/>
          <a:ln w="9525">
            <a:noFill/>
            <a:miter lim="800000"/>
            <a:headEnd/>
            <a:tailEnd/>
          </a:ln>
        </p:spPr>
        <p:txBody>
          <a:bodyPr>
            <a:spAutoFit/>
          </a:bodyPr>
          <a:lstStyle/>
          <a:p>
            <a:pPr algn="l" rtl="0"/>
            <a:r>
              <a:rPr lang="en-NZ" i="1"/>
              <a:t>B = cos</a:t>
            </a:r>
            <a:r>
              <a:rPr lang="en-NZ" baseline="30000"/>
              <a:t>-1</a:t>
            </a:r>
            <a:r>
              <a:rPr lang="en-NZ"/>
              <a:t>(2.15 ÷ 4.07)</a:t>
            </a:r>
          </a:p>
        </p:txBody>
      </p:sp>
      <p:sp>
        <p:nvSpPr>
          <p:cNvPr id="42" name="TextBox 41"/>
          <p:cNvSpPr txBox="1">
            <a:spLocks noChangeArrowheads="1"/>
          </p:cNvSpPr>
          <p:nvPr/>
        </p:nvSpPr>
        <p:spPr bwMode="auto">
          <a:xfrm>
            <a:off x="6705600" y="4267200"/>
            <a:ext cx="2438400" cy="369888"/>
          </a:xfrm>
          <a:prstGeom prst="rect">
            <a:avLst/>
          </a:prstGeom>
          <a:noFill/>
          <a:ln w="9525">
            <a:noFill/>
            <a:miter lim="800000"/>
            <a:headEnd/>
            <a:tailEnd/>
          </a:ln>
        </p:spPr>
        <p:txBody>
          <a:bodyPr>
            <a:spAutoFit/>
          </a:bodyPr>
          <a:lstStyle/>
          <a:p>
            <a:pPr algn="l" rtl="0"/>
            <a:r>
              <a:rPr lang="en-NZ" i="1"/>
              <a:t>B = </a:t>
            </a:r>
            <a:r>
              <a:rPr lang="en-NZ"/>
              <a:t>58.1° (1 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0-#ppt_w/2"/>
                                          </p:val>
                                        </p:tav>
                                        <p:tav tm="100000">
                                          <p:val>
                                            <p:strVal val="#ppt_x"/>
                                          </p:val>
                                        </p:tav>
                                      </p:tavLst>
                                    </p:anim>
                                    <p:anim calcmode="lin" valueType="num">
                                      <p:cBhvr additive="base">
                                        <p:cTn id="107" dur="500" fill="hold"/>
                                        <p:tgtEl>
                                          <p:spTgt spid="27"/>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0-#ppt_w/2"/>
                                          </p:val>
                                        </p:tav>
                                        <p:tav tm="100000">
                                          <p:val>
                                            <p:strVal val="#ppt_x"/>
                                          </p:val>
                                        </p:tav>
                                      </p:tavLst>
                                    </p:anim>
                                    <p:anim calcmode="lin" valueType="num">
                                      <p:cBhvr additive="base">
                                        <p:cTn id="111" dur="500" fill="hold"/>
                                        <p:tgtEl>
                                          <p:spTgt spid="25"/>
                                        </p:tgtEl>
                                        <p:attrNameLst>
                                          <p:attrName>ppt_y</p:attrName>
                                        </p:attrNameLst>
                                      </p:cBhvr>
                                      <p:tavLst>
                                        <p:tav tm="0">
                                          <p:val>
                                            <p:strVal val="#ppt_y"/>
                                          </p:val>
                                        </p:tav>
                                        <p:tav tm="100000">
                                          <p:val>
                                            <p:strVal val="#ppt_y"/>
                                          </p:val>
                                        </p:tav>
                                      </p:tavLst>
                                    </p:anim>
                                  </p:childTnLst>
                                </p:cTn>
                              </p:par>
                              <p:par>
                                <p:cTn id="112" presetID="2" presetClass="entr" presetSubtype="8"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additive="base">
                                        <p:cTn id="114" dur="500" fill="hold"/>
                                        <p:tgtEl>
                                          <p:spTgt spid="26"/>
                                        </p:tgtEl>
                                        <p:attrNameLst>
                                          <p:attrName>ppt_x</p:attrName>
                                        </p:attrNameLst>
                                      </p:cBhvr>
                                      <p:tavLst>
                                        <p:tav tm="0">
                                          <p:val>
                                            <p:strVal val="0-#ppt_w/2"/>
                                          </p:val>
                                        </p:tav>
                                        <p:tav tm="100000">
                                          <p:val>
                                            <p:strVal val="#ppt_x"/>
                                          </p:val>
                                        </p:tav>
                                      </p:tavLst>
                                    </p:anim>
                                    <p:anim calcmode="lin" valueType="num">
                                      <p:cBhvr additive="base">
                                        <p:cTn id="115" dur="500" fill="hold"/>
                                        <p:tgtEl>
                                          <p:spTgt spid="26"/>
                                        </p:tgtEl>
                                        <p:attrNameLst>
                                          <p:attrName>ppt_y</p:attrName>
                                        </p:attrNameLst>
                                      </p:cBhvr>
                                      <p:tavLst>
                                        <p:tav tm="0">
                                          <p:val>
                                            <p:strVal val="#ppt_y"/>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additive="base">
                                        <p:cTn id="118" dur="500" fill="hold"/>
                                        <p:tgtEl>
                                          <p:spTgt spid="29"/>
                                        </p:tgtEl>
                                        <p:attrNameLst>
                                          <p:attrName>ppt_x</p:attrName>
                                        </p:attrNameLst>
                                      </p:cBhvr>
                                      <p:tavLst>
                                        <p:tav tm="0">
                                          <p:val>
                                            <p:strVal val="0-#ppt_w/2"/>
                                          </p:val>
                                        </p:tav>
                                        <p:tav tm="100000">
                                          <p:val>
                                            <p:strVal val="#ppt_x"/>
                                          </p:val>
                                        </p:tav>
                                      </p:tavLst>
                                    </p:anim>
                                    <p:anim calcmode="lin" valueType="num">
                                      <p:cBhvr additive="base">
                                        <p:cTn id="119" dur="500" fill="hold"/>
                                        <p:tgtEl>
                                          <p:spTgt spid="29"/>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additive="base">
                                        <p:cTn id="122" dur="500" fill="hold"/>
                                        <p:tgtEl>
                                          <p:spTgt spid="28"/>
                                        </p:tgtEl>
                                        <p:attrNameLst>
                                          <p:attrName>ppt_x</p:attrName>
                                        </p:attrNameLst>
                                      </p:cBhvr>
                                      <p:tavLst>
                                        <p:tav tm="0">
                                          <p:val>
                                            <p:strVal val="0-#ppt_w/2"/>
                                          </p:val>
                                        </p:tav>
                                        <p:tav tm="100000">
                                          <p:val>
                                            <p:strVal val="#ppt_x"/>
                                          </p:val>
                                        </p:tav>
                                      </p:tavLst>
                                    </p:anim>
                                    <p:anim calcmode="lin" valueType="num">
                                      <p:cBhvr additive="base">
                                        <p:cTn id="1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childTnLst>
                                </p:cTn>
                              </p:par>
                              <p:par>
                                <p:cTn id="137" presetID="10" presetClass="entr" presetSubtype="0" fill="hold" nodeType="with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fade">
                                      <p:cBhvr>
                                        <p:cTn id="139" dur="500"/>
                                        <p:tgtEl>
                                          <p:spTgt spid="33"/>
                                        </p:tgtEl>
                                      </p:cBhvr>
                                    </p:animEffect>
                                  </p:childTnLst>
                                </p:cTn>
                              </p:par>
                              <p:par>
                                <p:cTn id="140" presetID="10" presetClass="entr" presetSubtype="0" fill="hold" nodeType="with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fade">
                                      <p:cBhvr>
                                        <p:cTn id="142" dur="500"/>
                                        <p:tgtEl>
                                          <p:spTgt spid="3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500"/>
                                        <p:tgtEl>
                                          <p:spTgt spid="3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fade">
                                      <p:cBhvr>
                                        <p:cTn id="156" dur="500"/>
                                        <p:tgtEl>
                                          <p:spTgt spid="3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fade">
                                      <p:cBhvr>
                                        <p:cTn id="161" dur="500"/>
                                        <p:tgtEl>
                                          <p:spTgt spid="39"/>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500"/>
                                        <p:tgtEl>
                                          <p:spTgt spid="40"/>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500"/>
                                        <p:tgtEl>
                                          <p:spTgt spid="41"/>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2"/>
                                        </p:tgtEl>
                                        <p:attrNameLst>
                                          <p:attrName>style.visibility</p:attrName>
                                        </p:attrNameLst>
                                      </p:cBhvr>
                                      <p:to>
                                        <p:strVal val="visible"/>
                                      </p:to>
                                    </p:set>
                                    <p:animEffect transition="in" filter="fade">
                                      <p:cBhvr>
                                        <p:cTn id="17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P spid="8" grpId="0"/>
      <p:bldP spid="9" grpId="0"/>
      <p:bldP spid="10" grpId="0"/>
      <p:bldP spid="11" grpId="0"/>
      <p:bldP spid="12" grpId="0" animBg="1"/>
      <p:bldP spid="15" grpId="0"/>
      <p:bldP spid="16" grpId="0"/>
      <p:bldP spid="17" grpId="0"/>
      <p:bldP spid="20" grpId="0"/>
      <p:bldP spid="21" grpId="0" animBg="1"/>
      <p:bldP spid="22" grpId="0"/>
      <p:bldP spid="23" grpId="0"/>
      <p:bldP spid="24" grpId="0" animBg="1"/>
      <p:bldP spid="25" grpId="0" animBg="1"/>
      <p:bldP spid="26" grpId="0" animBg="1"/>
      <p:bldP spid="27" grpId="0"/>
      <p:bldP spid="28" grpId="0"/>
      <p:bldP spid="29" grpId="0"/>
      <p:bldP spid="30" grpId="0"/>
      <p:bldP spid="31" grpId="0"/>
      <p:bldP spid="32" grpId="0" animBg="1"/>
      <p:bldP spid="35" grpId="0"/>
      <p:bldP spid="36" grpId="0"/>
      <p:bldP spid="37" grpId="0"/>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5532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APPLICATIONS</a:t>
            </a:r>
          </a:p>
        </p:txBody>
      </p:sp>
      <p:sp>
        <p:nvSpPr>
          <p:cNvPr id="3" name="Rectangle 4"/>
          <p:cNvSpPr>
            <a:spLocks noChangeArrowheads="1"/>
          </p:cNvSpPr>
          <p:nvPr/>
        </p:nvSpPr>
        <p:spPr bwMode="auto">
          <a:xfrm>
            <a:off x="304800" y="914400"/>
            <a:ext cx="3733800" cy="2308225"/>
          </a:xfrm>
          <a:prstGeom prst="rect">
            <a:avLst/>
          </a:prstGeom>
          <a:noFill/>
          <a:ln w="9525">
            <a:noFill/>
            <a:miter lim="800000"/>
            <a:headEnd/>
            <a:tailEnd/>
          </a:ln>
        </p:spPr>
        <p:txBody>
          <a:bodyPr anchor="ctr">
            <a:spAutoFit/>
          </a:bodyPr>
          <a:lstStyle/>
          <a:p>
            <a:pPr algn="l" rtl="0"/>
            <a:r>
              <a:rPr lang="en-US"/>
              <a:t>e.g.    A ladder 4.7 m long is  </a:t>
            </a:r>
          </a:p>
          <a:p>
            <a:pPr algn="l" rtl="0"/>
            <a:r>
              <a:rPr lang="en-US"/>
              <a:t>          leaning against a wall. The </a:t>
            </a:r>
          </a:p>
          <a:p>
            <a:pPr algn="l" rtl="0"/>
            <a:r>
              <a:rPr lang="en-US"/>
              <a:t>          angle between the wall and </a:t>
            </a:r>
          </a:p>
          <a:p>
            <a:pPr algn="l" rtl="0"/>
            <a:r>
              <a:rPr lang="en-US"/>
              <a:t>          ladder is 27°.  </a:t>
            </a:r>
          </a:p>
          <a:p>
            <a:pPr algn="l" rtl="0"/>
            <a:r>
              <a:rPr lang="en-US"/>
              <a:t>          </a:t>
            </a:r>
          </a:p>
          <a:p>
            <a:pPr algn="l" rtl="0"/>
            <a:r>
              <a:rPr lang="en-US"/>
              <a:t>          Draw a diagram and find the  </a:t>
            </a:r>
          </a:p>
          <a:p>
            <a:pPr algn="l" rtl="0"/>
            <a:r>
              <a:rPr lang="en-US"/>
              <a:t>          height the ladder extends up </a:t>
            </a:r>
          </a:p>
          <a:p>
            <a:pPr algn="l" rtl="0"/>
            <a:r>
              <a:rPr lang="en-US"/>
              <a:t>          the wall.</a:t>
            </a:r>
            <a:endParaRPr lang="en-NZ"/>
          </a:p>
        </p:txBody>
      </p:sp>
      <p:sp>
        <p:nvSpPr>
          <p:cNvPr id="4" name="Rectangle 4"/>
          <p:cNvSpPr>
            <a:spLocks noChangeArrowheads="1"/>
          </p:cNvSpPr>
          <p:nvPr/>
        </p:nvSpPr>
        <p:spPr bwMode="auto">
          <a:xfrm>
            <a:off x="4876800" y="3962400"/>
            <a:ext cx="3733800" cy="2308225"/>
          </a:xfrm>
          <a:prstGeom prst="rect">
            <a:avLst/>
          </a:prstGeom>
          <a:noFill/>
          <a:ln w="9525">
            <a:noFill/>
            <a:miter lim="800000"/>
            <a:headEnd/>
            <a:tailEnd/>
          </a:ln>
        </p:spPr>
        <p:txBody>
          <a:bodyPr anchor="ctr">
            <a:spAutoFit/>
          </a:bodyPr>
          <a:lstStyle/>
          <a:p>
            <a:pPr algn="l" rtl="0"/>
            <a:r>
              <a:rPr lang="en-US"/>
              <a:t>e.g.    A vertical mast is held by a  </a:t>
            </a:r>
          </a:p>
          <a:p>
            <a:pPr algn="l" rtl="0"/>
            <a:r>
              <a:rPr lang="en-US"/>
              <a:t>         48 m long wire. The wire is </a:t>
            </a:r>
          </a:p>
          <a:p>
            <a:pPr algn="l" rtl="0"/>
            <a:r>
              <a:rPr lang="en-US"/>
              <a:t>         attached to a point 32 m up </a:t>
            </a:r>
          </a:p>
          <a:p>
            <a:pPr algn="l" rtl="0"/>
            <a:r>
              <a:rPr lang="en-US"/>
              <a:t>         the mast. </a:t>
            </a:r>
          </a:p>
          <a:p>
            <a:pPr algn="l" rtl="0"/>
            <a:r>
              <a:rPr lang="en-US"/>
              <a:t>    </a:t>
            </a:r>
          </a:p>
          <a:p>
            <a:pPr algn="l" rtl="0"/>
            <a:r>
              <a:rPr lang="en-US"/>
              <a:t>         Draw a diagram and find the  </a:t>
            </a:r>
          </a:p>
          <a:p>
            <a:pPr algn="l" rtl="0"/>
            <a:r>
              <a:rPr lang="en-US"/>
              <a:t>         angle the wire makes with </a:t>
            </a:r>
          </a:p>
          <a:p>
            <a:pPr algn="l" rtl="0"/>
            <a:r>
              <a:rPr lang="en-US"/>
              <a:t>         the mast.</a:t>
            </a:r>
            <a:endParaRPr lang="en-NZ"/>
          </a:p>
        </p:txBody>
      </p:sp>
      <p:pic>
        <p:nvPicPr>
          <p:cNvPr id="5" name="Picture 5" descr="C:\Program Files\Microsoft Office\Media\CntCD1\Photo1\j0144335.jpg"/>
          <p:cNvPicPr>
            <a:picLocks noChangeAspect="1" noChangeArrowheads="1"/>
          </p:cNvPicPr>
          <p:nvPr/>
        </p:nvPicPr>
        <p:blipFill>
          <a:blip r:embed="rId2" cstate="print"/>
          <a:srcRect/>
          <a:stretch>
            <a:fillRect/>
          </a:stretch>
        </p:blipFill>
        <p:spPr bwMode="auto">
          <a:xfrm>
            <a:off x="6248400" y="838200"/>
            <a:ext cx="417513" cy="2743200"/>
          </a:xfrm>
          <a:prstGeom prst="rect">
            <a:avLst/>
          </a:prstGeom>
          <a:noFill/>
          <a:ln w="9525">
            <a:noFill/>
            <a:miter lim="800000"/>
            <a:headEnd/>
            <a:tailEnd/>
          </a:ln>
        </p:spPr>
      </p:pic>
      <p:cxnSp>
        <p:nvCxnSpPr>
          <p:cNvPr id="6" name="Straight Connector 5"/>
          <p:cNvCxnSpPr/>
          <p:nvPr/>
        </p:nvCxnSpPr>
        <p:spPr>
          <a:xfrm rot="10800000">
            <a:off x="4114800" y="3581400"/>
            <a:ext cx="21336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4152900" y="1485900"/>
            <a:ext cx="2743200" cy="1447800"/>
          </a:xfrm>
          <a:prstGeom prst="line">
            <a:avLst/>
          </a:prstGeom>
          <a:ln w="25400"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19800" y="33528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9" name="Rectangle 2"/>
          <p:cNvSpPr>
            <a:spLocks noChangeArrowheads="1"/>
          </p:cNvSpPr>
          <p:nvPr/>
        </p:nvSpPr>
        <p:spPr bwMode="auto">
          <a:xfrm>
            <a:off x="6781800" y="990600"/>
            <a:ext cx="685800" cy="646113"/>
          </a:xfrm>
          <a:prstGeom prst="rect">
            <a:avLst/>
          </a:prstGeom>
          <a:noFill/>
          <a:ln w="9525">
            <a:noFill/>
            <a:miter lim="800000"/>
            <a:headEnd/>
            <a:tailEnd/>
          </a:ln>
          <a:effectLst/>
        </p:spPr>
        <p:txBody>
          <a:bodyPr anchor="ctr">
            <a:spAutoFit/>
          </a:bodyPr>
          <a:lstStyle/>
          <a:p>
            <a:pPr algn="l" rtl="0">
              <a:defRPr/>
            </a:pPr>
            <a:r>
              <a:rPr lang="en-US" dirty="0">
                <a:latin typeface="+mn-lt"/>
              </a:rPr>
              <a:t>Wall (</a:t>
            </a:r>
            <a:r>
              <a:rPr lang="en-US" i="1" dirty="0">
                <a:latin typeface="+mn-lt"/>
              </a:rPr>
              <a:t>x</a:t>
            </a:r>
            <a:r>
              <a:rPr lang="en-US" dirty="0">
                <a:latin typeface="+mn-lt"/>
              </a:rPr>
              <a:t>)</a:t>
            </a:r>
          </a:p>
        </p:txBody>
      </p:sp>
      <p:sp>
        <p:nvSpPr>
          <p:cNvPr id="10" name="Rectangle 2"/>
          <p:cNvSpPr>
            <a:spLocks noChangeArrowheads="1"/>
          </p:cNvSpPr>
          <p:nvPr/>
        </p:nvSpPr>
        <p:spPr bwMode="auto">
          <a:xfrm>
            <a:off x="3886200" y="1828800"/>
            <a:ext cx="1752600" cy="369888"/>
          </a:xfrm>
          <a:prstGeom prst="rect">
            <a:avLst/>
          </a:prstGeom>
          <a:noFill/>
          <a:ln w="9525">
            <a:noFill/>
            <a:miter lim="800000"/>
            <a:headEnd/>
            <a:tailEnd/>
          </a:ln>
          <a:effectLst/>
        </p:spPr>
        <p:txBody>
          <a:bodyPr anchor="ctr">
            <a:spAutoFit/>
          </a:bodyPr>
          <a:lstStyle/>
          <a:p>
            <a:pPr algn="l" rtl="0">
              <a:defRPr/>
            </a:pPr>
            <a:r>
              <a:rPr lang="en-US" dirty="0">
                <a:latin typeface="+mn-lt"/>
                <a:ea typeface="Times New Roman" pitchFamily="18" charset="0"/>
                <a:cs typeface="Arial" pitchFamily="34" charset="0"/>
              </a:rPr>
              <a:t>Ladder (4.7 m)</a:t>
            </a:r>
            <a:endParaRPr lang="en-US" dirty="0">
              <a:latin typeface="+mn-lt"/>
            </a:endParaRPr>
          </a:p>
        </p:txBody>
      </p:sp>
      <p:sp>
        <p:nvSpPr>
          <p:cNvPr id="12" name="TextBox 11"/>
          <p:cNvSpPr txBox="1">
            <a:spLocks noChangeArrowheads="1"/>
          </p:cNvSpPr>
          <p:nvPr/>
        </p:nvSpPr>
        <p:spPr bwMode="auto">
          <a:xfrm>
            <a:off x="5791200" y="1524000"/>
            <a:ext cx="533400" cy="381000"/>
          </a:xfrm>
          <a:prstGeom prst="rect">
            <a:avLst/>
          </a:prstGeom>
          <a:noFill/>
          <a:ln w="9525">
            <a:noFill/>
            <a:miter lim="800000"/>
            <a:headEnd/>
            <a:tailEnd/>
          </a:ln>
        </p:spPr>
        <p:txBody>
          <a:bodyPr>
            <a:spAutoFit/>
          </a:bodyPr>
          <a:lstStyle/>
          <a:p>
            <a:pPr algn="l" rtl="0"/>
            <a:r>
              <a:rPr lang="en-NZ"/>
              <a:t>27°</a:t>
            </a:r>
          </a:p>
        </p:txBody>
      </p:sp>
      <p:sp>
        <p:nvSpPr>
          <p:cNvPr id="13" name="TextBox 12"/>
          <p:cNvSpPr txBox="1">
            <a:spLocks noChangeArrowheads="1"/>
          </p:cNvSpPr>
          <p:nvPr/>
        </p:nvSpPr>
        <p:spPr bwMode="auto">
          <a:xfrm>
            <a:off x="4800600" y="2209800"/>
            <a:ext cx="457200" cy="369888"/>
          </a:xfrm>
          <a:prstGeom prst="rect">
            <a:avLst/>
          </a:prstGeom>
          <a:noFill/>
          <a:ln w="9525">
            <a:noFill/>
            <a:miter lim="800000"/>
            <a:headEnd/>
            <a:tailEnd/>
          </a:ln>
        </p:spPr>
        <p:txBody>
          <a:bodyPr>
            <a:spAutoFit/>
          </a:bodyPr>
          <a:lstStyle/>
          <a:p>
            <a:pPr algn="l" rtl="0"/>
            <a:r>
              <a:rPr lang="en-NZ">
                <a:solidFill>
                  <a:srgbClr val="FF0000"/>
                </a:solidFill>
              </a:rPr>
              <a:t>H</a:t>
            </a:r>
          </a:p>
        </p:txBody>
      </p:sp>
      <p:sp>
        <p:nvSpPr>
          <p:cNvPr id="14" name="TextBox 13"/>
          <p:cNvSpPr txBox="1">
            <a:spLocks noChangeArrowheads="1"/>
          </p:cNvSpPr>
          <p:nvPr/>
        </p:nvSpPr>
        <p:spPr bwMode="auto">
          <a:xfrm>
            <a:off x="6781800" y="1600200"/>
            <a:ext cx="457200" cy="369888"/>
          </a:xfrm>
          <a:prstGeom prst="rect">
            <a:avLst/>
          </a:prstGeom>
          <a:noFill/>
          <a:ln w="9525">
            <a:noFill/>
            <a:miter lim="800000"/>
            <a:headEnd/>
            <a:tailEnd/>
          </a:ln>
        </p:spPr>
        <p:txBody>
          <a:bodyPr>
            <a:spAutoFit/>
          </a:bodyPr>
          <a:lstStyle/>
          <a:p>
            <a:pPr algn="l" rtl="0"/>
            <a:r>
              <a:rPr lang="en-NZ">
                <a:solidFill>
                  <a:srgbClr val="FF0000"/>
                </a:solidFill>
              </a:rPr>
              <a:t>A</a:t>
            </a:r>
          </a:p>
        </p:txBody>
      </p:sp>
      <p:sp>
        <p:nvSpPr>
          <p:cNvPr id="15" name="Isosceles Triangle 14"/>
          <p:cNvSpPr/>
          <p:nvPr/>
        </p:nvSpPr>
        <p:spPr>
          <a:xfrm>
            <a:off x="7696200" y="7620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16" name="Straight Connector 15"/>
          <p:cNvCxnSpPr>
            <a:stCxn id="15" idx="1"/>
            <a:endCxn id="15" idx="5"/>
          </p:cNvCxnSpPr>
          <p:nvPr/>
        </p:nvCxnSpPr>
        <p:spPr>
          <a:xfrm rot="10800000" flipH="1">
            <a:off x="7981950" y="12954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964488" y="15605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7848600" y="1371600"/>
            <a:ext cx="457200" cy="369888"/>
          </a:xfrm>
          <a:prstGeom prst="rect">
            <a:avLst/>
          </a:prstGeom>
          <a:noFill/>
          <a:ln w="9525">
            <a:noFill/>
            <a:miter lim="800000"/>
            <a:headEnd/>
            <a:tailEnd/>
          </a:ln>
        </p:spPr>
        <p:txBody>
          <a:bodyPr>
            <a:spAutoFit/>
          </a:bodyPr>
          <a:lstStyle/>
          <a:p>
            <a:pPr algn="l" rtl="0"/>
            <a:r>
              <a:rPr lang="en-NZ"/>
              <a:t>C</a:t>
            </a:r>
          </a:p>
        </p:txBody>
      </p:sp>
      <p:sp>
        <p:nvSpPr>
          <p:cNvPr id="19" name="TextBox 18"/>
          <p:cNvSpPr txBox="1">
            <a:spLocks noChangeArrowheads="1"/>
          </p:cNvSpPr>
          <p:nvPr/>
        </p:nvSpPr>
        <p:spPr bwMode="auto">
          <a:xfrm>
            <a:off x="8077200" y="914400"/>
            <a:ext cx="457200" cy="369888"/>
          </a:xfrm>
          <a:prstGeom prst="rect">
            <a:avLst/>
          </a:prstGeom>
          <a:noFill/>
          <a:ln w="9525">
            <a:noFill/>
            <a:miter lim="800000"/>
            <a:headEnd/>
            <a:tailEnd/>
          </a:ln>
        </p:spPr>
        <p:txBody>
          <a:bodyPr>
            <a:spAutoFit/>
          </a:bodyPr>
          <a:lstStyle/>
          <a:p>
            <a:pPr algn="l" rtl="0"/>
            <a:r>
              <a:rPr lang="en-NZ"/>
              <a:t>A</a:t>
            </a:r>
          </a:p>
        </p:txBody>
      </p:sp>
      <p:sp>
        <p:nvSpPr>
          <p:cNvPr id="20" name="TextBox 19"/>
          <p:cNvSpPr txBox="1">
            <a:spLocks noChangeArrowheads="1"/>
          </p:cNvSpPr>
          <p:nvPr/>
        </p:nvSpPr>
        <p:spPr bwMode="auto">
          <a:xfrm>
            <a:off x="8305800" y="1371600"/>
            <a:ext cx="457200" cy="369888"/>
          </a:xfrm>
          <a:prstGeom prst="rect">
            <a:avLst/>
          </a:prstGeom>
          <a:noFill/>
          <a:ln w="9525">
            <a:noFill/>
            <a:miter lim="800000"/>
            <a:headEnd/>
            <a:tailEnd/>
          </a:ln>
        </p:spPr>
        <p:txBody>
          <a:bodyPr>
            <a:spAutoFit/>
          </a:bodyPr>
          <a:lstStyle/>
          <a:p>
            <a:pPr algn="l" rtl="0"/>
            <a:r>
              <a:rPr lang="en-NZ"/>
              <a:t>H</a:t>
            </a:r>
          </a:p>
        </p:txBody>
      </p:sp>
      <p:sp>
        <p:nvSpPr>
          <p:cNvPr id="21" name="Isosceles Triangle 20"/>
          <p:cNvSpPr/>
          <p:nvPr/>
        </p:nvSpPr>
        <p:spPr>
          <a:xfrm>
            <a:off x="8001000" y="762000"/>
            <a:ext cx="533400" cy="533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22" name="Multiply 21"/>
          <p:cNvSpPr/>
          <p:nvPr/>
        </p:nvSpPr>
        <p:spPr>
          <a:xfrm>
            <a:off x="8077200" y="1371600"/>
            <a:ext cx="3048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23" name="TextBox 22"/>
          <p:cNvSpPr txBox="1">
            <a:spLocks noChangeArrowheads="1"/>
          </p:cNvSpPr>
          <p:nvPr/>
        </p:nvSpPr>
        <p:spPr bwMode="auto">
          <a:xfrm>
            <a:off x="6934200" y="2133600"/>
            <a:ext cx="1828800" cy="369888"/>
          </a:xfrm>
          <a:prstGeom prst="rect">
            <a:avLst/>
          </a:prstGeom>
          <a:noFill/>
          <a:ln w="9525">
            <a:noFill/>
            <a:miter lim="800000"/>
            <a:headEnd/>
            <a:tailEnd/>
          </a:ln>
        </p:spPr>
        <p:txBody>
          <a:bodyPr>
            <a:spAutoFit/>
          </a:bodyPr>
          <a:lstStyle/>
          <a:p>
            <a:pPr algn="l" rtl="0"/>
            <a:r>
              <a:rPr lang="en-NZ" i="1"/>
              <a:t>x </a:t>
            </a:r>
            <a:r>
              <a:rPr lang="en-NZ"/>
              <a:t>= cos27 x 4.7</a:t>
            </a:r>
            <a:endParaRPr lang="en-NZ" i="1"/>
          </a:p>
        </p:txBody>
      </p:sp>
      <p:sp>
        <p:nvSpPr>
          <p:cNvPr id="24" name="TextBox 23"/>
          <p:cNvSpPr txBox="1">
            <a:spLocks noChangeArrowheads="1"/>
          </p:cNvSpPr>
          <p:nvPr/>
        </p:nvSpPr>
        <p:spPr bwMode="auto">
          <a:xfrm>
            <a:off x="6934200" y="2438400"/>
            <a:ext cx="2209800" cy="369888"/>
          </a:xfrm>
          <a:prstGeom prst="rect">
            <a:avLst/>
          </a:prstGeom>
          <a:noFill/>
          <a:ln w="9525">
            <a:noFill/>
            <a:miter lim="800000"/>
            <a:headEnd/>
            <a:tailEnd/>
          </a:ln>
        </p:spPr>
        <p:txBody>
          <a:bodyPr>
            <a:spAutoFit/>
          </a:bodyPr>
          <a:lstStyle/>
          <a:p>
            <a:pPr algn="l" rtl="0"/>
            <a:r>
              <a:rPr lang="en-NZ" i="1"/>
              <a:t>x </a:t>
            </a:r>
            <a:r>
              <a:rPr lang="en-NZ"/>
              <a:t>= 4.19 m (2 d.p.) </a:t>
            </a:r>
            <a:endParaRPr lang="en-NZ" i="1"/>
          </a:p>
        </p:txBody>
      </p:sp>
      <p:cxnSp>
        <p:nvCxnSpPr>
          <p:cNvPr id="27" name="Straight Connector 26"/>
          <p:cNvCxnSpPr/>
          <p:nvPr/>
        </p:nvCxnSpPr>
        <p:spPr>
          <a:xfrm rot="5400000" flipH="1" flipV="1">
            <a:off x="-304006" y="4723606"/>
            <a:ext cx="2438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914400" y="4648200"/>
            <a:ext cx="1447800" cy="129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914400" y="5943600"/>
            <a:ext cx="144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14400" y="5715000"/>
            <a:ext cx="228600" cy="228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41" name="TextBox 40"/>
          <p:cNvSpPr txBox="1">
            <a:spLocks noChangeArrowheads="1"/>
          </p:cNvSpPr>
          <p:nvPr/>
        </p:nvSpPr>
        <p:spPr bwMode="auto">
          <a:xfrm>
            <a:off x="1524000" y="4876800"/>
            <a:ext cx="762000" cy="369888"/>
          </a:xfrm>
          <a:prstGeom prst="rect">
            <a:avLst/>
          </a:prstGeom>
          <a:noFill/>
          <a:ln w="9525">
            <a:noFill/>
            <a:miter lim="800000"/>
            <a:headEnd/>
            <a:tailEnd/>
          </a:ln>
        </p:spPr>
        <p:txBody>
          <a:bodyPr>
            <a:spAutoFit/>
          </a:bodyPr>
          <a:lstStyle/>
          <a:p>
            <a:pPr algn="l" rtl="0"/>
            <a:r>
              <a:rPr lang="en-NZ"/>
              <a:t>48 m</a:t>
            </a:r>
          </a:p>
        </p:txBody>
      </p:sp>
      <p:sp>
        <p:nvSpPr>
          <p:cNvPr id="42" name="TextBox 41"/>
          <p:cNvSpPr txBox="1">
            <a:spLocks noChangeArrowheads="1"/>
          </p:cNvSpPr>
          <p:nvPr/>
        </p:nvSpPr>
        <p:spPr bwMode="auto">
          <a:xfrm>
            <a:off x="228600" y="5105400"/>
            <a:ext cx="762000" cy="369888"/>
          </a:xfrm>
          <a:prstGeom prst="rect">
            <a:avLst/>
          </a:prstGeom>
          <a:noFill/>
          <a:ln w="9525">
            <a:noFill/>
            <a:miter lim="800000"/>
            <a:headEnd/>
            <a:tailEnd/>
          </a:ln>
        </p:spPr>
        <p:txBody>
          <a:bodyPr>
            <a:spAutoFit/>
          </a:bodyPr>
          <a:lstStyle/>
          <a:p>
            <a:pPr algn="l" rtl="0"/>
            <a:r>
              <a:rPr lang="en-NZ"/>
              <a:t>32 m</a:t>
            </a:r>
          </a:p>
        </p:txBody>
      </p:sp>
      <p:sp>
        <p:nvSpPr>
          <p:cNvPr id="43" name="TextBox 42"/>
          <p:cNvSpPr txBox="1">
            <a:spLocks noChangeArrowheads="1"/>
          </p:cNvSpPr>
          <p:nvPr/>
        </p:nvSpPr>
        <p:spPr bwMode="auto">
          <a:xfrm>
            <a:off x="914400" y="4876800"/>
            <a:ext cx="533400" cy="381000"/>
          </a:xfrm>
          <a:prstGeom prst="rect">
            <a:avLst/>
          </a:prstGeom>
          <a:noFill/>
          <a:ln w="9525">
            <a:noFill/>
            <a:miter lim="800000"/>
            <a:headEnd/>
            <a:tailEnd/>
          </a:ln>
        </p:spPr>
        <p:txBody>
          <a:bodyPr>
            <a:spAutoFit/>
          </a:bodyPr>
          <a:lstStyle/>
          <a:p>
            <a:pPr algn="l" rtl="0"/>
            <a:r>
              <a:rPr lang="en-NZ" i="1"/>
              <a:t>A</a:t>
            </a:r>
          </a:p>
        </p:txBody>
      </p:sp>
      <p:sp>
        <p:nvSpPr>
          <p:cNvPr id="44" name="TextBox 43"/>
          <p:cNvSpPr txBox="1">
            <a:spLocks noChangeArrowheads="1"/>
          </p:cNvSpPr>
          <p:nvPr/>
        </p:nvSpPr>
        <p:spPr bwMode="auto">
          <a:xfrm>
            <a:off x="1219200" y="4572000"/>
            <a:ext cx="457200" cy="369888"/>
          </a:xfrm>
          <a:prstGeom prst="rect">
            <a:avLst/>
          </a:prstGeom>
          <a:noFill/>
          <a:ln w="9525">
            <a:noFill/>
            <a:miter lim="800000"/>
            <a:headEnd/>
            <a:tailEnd/>
          </a:ln>
        </p:spPr>
        <p:txBody>
          <a:bodyPr>
            <a:spAutoFit/>
          </a:bodyPr>
          <a:lstStyle/>
          <a:p>
            <a:pPr algn="l" rtl="0"/>
            <a:r>
              <a:rPr lang="en-NZ">
                <a:solidFill>
                  <a:srgbClr val="FF0000"/>
                </a:solidFill>
              </a:rPr>
              <a:t>H</a:t>
            </a:r>
          </a:p>
        </p:txBody>
      </p:sp>
      <p:sp>
        <p:nvSpPr>
          <p:cNvPr id="45" name="TextBox 44"/>
          <p:cNvSpPr txBox="1">
            <a:spLocks noChangeArrowheads="1"/>
          </p:cNvSpPr>
          <p:nvPr/>
        </p:nvSpPr>
        <p:spPr bwMode="auto">
          <a:xfrm>
            <a:off x="381000" y="5410200"/>
            <a:ext cx="457200" cy="369888"/>
          </a:xfrm>
          <a:prstGeom prst="rect">
            <a:avLst/>
          </a:prstGeom>
          <a:noFill/>
          <a:ln w="9525">
            <a:noFill/>
            <a:miter lim="800000"/>
            <a:headEnd/>
            <a:tailEnd/>
          </a:ln>
        </p:spPr>
        <p:txBody>
          <a:bodyPr>
            <a:spAutoFit/>
          </a:bodyPr>
          <a:lstStyle/>
          <a:p>
            <a:pPr algn="l" rtl="0"/>
            <a:r>
              <a:rPr lang="en-NZ">
                <a:solidFill>
                  <a:srgbClr val="FF0000"/>
                </a:solidFill>
              </a:rPr>
              <a:t>A</a:t>
            </a:r>
          </a:p>
        </p:txBody>
      </p:sp>
      <p:sp>
        <p:nvSpPr>
          <p:cNvPr id="46" name="Isosceles Triangle 45"/>
          <p:cNvSpPr/>
          <p:nvPr/>
        </p:nvSpPr>
        <p:spPr>
          <a:xfrm>
            <a:off x="2590800" y="3733800"/>
            <a:ext cx="1143000" cy="1066800"/>
          </a:xfrm>
          <a:prstGeom prst="triangl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cxnSp>
        <p:nvCxnSpPr>
          <p:cNvPr id="47" name="Straight Connector 46"/>
          <p:cNvCxnSpPr>
            <a:stCxn id="46" idx="1"/>
            <a:endCxn id="46" idx="5"/>
          </p:cNvCxnSpPr>
          <p:nvPr/>
        </p:nvCxnSpPr>
        <p:spPr>
          <a:xfrm rot="10800000" flipH="1">
            <a:off x="2876550" y="4267200"/>
            <a:ext cx="571500" cy="1588"/>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859088" y="4532313"/>
            <a:ext cx="530225" cy="3175"/>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noChangeArrowheads="1"/>
          </p:cNvSpPr>
          <p:nvPr/>
        </p:nvSpPr>
        <p:spPr bwMode="auto">
          <a:xfrm>
            <a:off x="2743200" y="4419600"/>
            <a:ext cx="457200" cy="369888"/>
          </a:xfrm>
          <a:prstGeom prst="rect">
            <a:avLst/>
          </a:prstGeom>
          <a:noFill/>
          <a:ln w="9525">
            <a:noFill/>
            <a:miter lim="800000"/>
            <a:headEnd/>
            <a:tailEnd/>
          </a:ln>
        </p:spPr>
        <p:txBody>
          <a:bodyPr>
            <a:spAutoFit/>
          </a:bodyPr>
          <a:lstStyle/>
          <a:p>
            <a:pPr algn="l" rtl="0"/>
            <a:r>
              <a:rPr lang="en-NZ"/>
              <a:t>C</a:t>
            </a:r>
          </a:p>
        </p:txBody>
      </p:sp>
      <p:sp>
        <p:nvSpPr>
          <p:cNvPr id="50" name="TextBox 49"/>
          <p:cNvSpPr txBox="1">
            <a:spLocks noChangeArrowheads="1"/>
          </p:cNvSpPr>
          <p:nvPr/>
        </p:nvSpPr>
        <p:spPr bwMode="auto">
          <a:xfrm>
            <a:off x="2971800" y="3886200"/>
            <a:ext cx="457200" cy="369888"/>
          </a:xfrm>
          <a:prstGeom prst="rect">
            <a:avLst/>
          </a:prstGeom>
          <a:noFill/>
          <a:ln w="9525">
            <a:noFill/>
            <a:miter lim="800000"/>
            <a:headEnd/>
            <a:tailEnd/>
          </a:ln>
        </p:spPr>
        <p:txBody>
          <a:bodyPr>
            <a:spAutoFit/>
          </a:bodyPr>
          <a:lstStyle/>
          <a:p>
            <a:pPr algn="l" rtl="0"/>
            <a:r>
              <a:rPr lang="en-NZ"/>
              <a:t>A</a:t>
            </a:r>
          </a:p>
        </p:txBody>
      </p:sp>
      <p:sp>
        <p:nvSpPr>
          <p:cNvPr id="51" name="TextBox 50"/>
          <p:cNvSpPr txBox="1">
            <a:spLocks noChangeArrowheads="1"/>
          </p:cNvSpPr>
          <p:nvPr/>
        </p:nvSpPr>
        <p:spPr bwMode="auto">
          <a:xfrm>
            <a:off x="3124200" y="4419600"/>
            <a:ext cx="457200" cy="369888"/>
          </a:xfrm>
          <a:prstGeom prst="rect">
            <a:avLst/>
          </a:prstGeom>
          <a:noFill/>
          <a:ln w="9525">
            <a:noFill/>
            <a:miter lim="800000"/>
            <a:headEnd/>
            <a:tailEnd/>
          </a:ln>
        </p:spPr>
        <p:txBody>
          <a:bodyPr>
            <a:spAutoFit/>
          </a:bodyPr>
          <a:lstStyle/>
          <a:p>
            <a:pPr algn="l" rtl="0"/>
            <a:r>
              <a:rPr lang="en-NZ"/>
              <a:t>H</a:t>
            </a:r>
          </a:p>
        </p:txBody>
      </p:sp>
      <p:sp>
        <p:nvSpPr>
          <p:cNvPr id="52" name="Freeform 51"/>
          <p:cNvSpPr/>
          <p:nvPr/>
        </p:nvSpPr>
        <p:spPr>
          <a:xfrm>
            <a:off x="2590800" y="4267200"/>
            <a:ext cx="519113" cy="546100"/>
          </a:xfrm>
          <a:custGeom>
            <a:avLst/>
            <a:gdLst>
              <a:gd name="connsiteX0" fmla="*/ 518615 w 518615"/>
              <a:gd name="connsiteY0" fmla="*/ 545910 h 545910"/>
              <a:gd name="connsiteX1" fmla="*/ 518615 w 518615"/>
              <a:gd name="connsiteY1" fmla="*/ 0 h 545910"/>
              <a:gd name="connsiteX2" fmla="*/ 286603 w 518615"/>
              <a:gd name="connsiteY2" fmla="*/ 0 h 545910"/>
              <a:gd name="connsiteX3" fmla="*/ 0 w 518615"/>
              <a:gd name="connsiteY3" fmla="*/ 532262 h 545910"/>
              <a:gd name="connsiteX4" fmla="*/ 518615 w 518615"/>
              <a:gd name="connsiteY4" fmla="*/ 545910 h 5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15" h="545910">
                <a:moveTo>
                  <a:pt x="518615" y="545910"/>
                </a:moveTo>
                <a:lnTo>
                  <a:pt x="518615" y="0"/>
                </a:lnTo>
                <a:lnTo>
                  <a:pt x="286603" y="0"/>
                </a:lnTo>
                <a:lnTo>
                  <a:pt x="0" y="532262"/>
                </a:lnTo>
                <a:lnTo>
                  <a:pt x="518615" y="54591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53" name="Division 52"/>
          <p:cNvSpPr/>
          <p:nvPr/>
        </p:nvSpPr>
        <p:spPr>
          <a:xfrm>
            <a:off x="3124200" y="4114800"/>
            <a:ext cx="304800" cy="381000"/>
          </a:xfrm>
          <a:prstGeom prst="mathDivid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NZ"/>
          </a:p>
        </p:txBody>
      </p:sp>
      <p:sp>
        <p:nvSpPr>
          <p:cNvPr id="54" name="TextBox 53"/>
          <p:cNvSpPr txBox="1">
            <a:spLocks noChangeArrowheads="1"/>
          </p:cNvSpPr>
          <p:nvPr/>
        </p:nvSpPr>
        <p:spPr bwMode="auto">
          <a:xfrm>
            <a:off x="2590800" y="5029200"/>
            <a:ext cx="2209800" cy="369888"/>
          </a:xfrm>
          <a:prstGeom prst="rect">
            <a:avLst/>
          </a:prstGeom>
          <a:noFill/>
          <a:ln w="9525">
            <a:noFill/>
            <a:miter lim="800000"/>
            <a:headEnd/>
            <a:tailEnd/>
          </a:ln>
        </p:spPr>
        <p:txBody>
          <a:bodyPr>
            <a:spAutoFit/>
          </a:bodyPr>
          <a:lstStyle/>
          <a:p>
            <a:pPr algn="l" rtl="0"/>
            <a:r>
              <a:rPr lang="en-NZ" i="1"/>
              <a:t>cosA = </a:t>
            </a:r>
            <a:r>
              <a:rPr lang="en-NZ"/>
              <a:t>32 ÷ 48</a:t>
            </a:r>
          </a:p>
        </p:txBody>
      </p:sp>
      <p:sp>
        <p:nvSpPr>
          <p:cNvPr id="55" name="TextBox 54"/>
          <p:cNvSpPr txBox="1">
            <a:spLocks noChangeArrowheads="1"/>
          </p:cNvSpPr>
          <p:nvPr/>
        </p:nvSpPr>
        <p:spPr bwMode="auto">
          <a:xfrm>
            <a:off x="2590800" y="5334000"/>
            <a:ext cx="2438400" cy="369888"/>
          </a:xfrm>
          <a:prstGeom prst="rect">
            <a:avLst/>
          </a:prstGeom>
          <a:noFill/>
          <a:ln w="9525">
            <a:noFill/>
            <a:miter lim="800000"/>
            <a:headEnd/>
            <a:tailEnd/>
          </a:ln>
        </p:spPr>
        <p:txBody>
          <a:bodyPr>
            <a:spAutoFit/>
          </a:bodyPr>
          <a:lstStyle/>
          <a:p>
            <a:pPr algn="l" rtl="0"/>
            <a:r>
              <a:rPr lang="en-NZ" i="1"/>
              <a:t>A = </a:t>
            </a:r>
            <a:r>
              <a:rPr lang="en-NZ"/>
              <a:t>cos</a:t>
            </a:r>
            <a:r>
              <a:rPr lang="en-NZ" baseline="30000"/>
              <a:t>-1</a:t>
            </a:r>
            <a:r>
              <a:rPr lang="en-NZ"/>
              <a:t>(32 ÷ 48)</a:t>
            </a:r>
          </a:p>
        </p:txBody>
      </p:sp>
      <p:sp>
        <p:nvSpPr>
          <p:cNvPr id="56" name="TextBox 55"/>
          <p:cNvSpPr txBox="1">
            <a:spLocks noChangeArrowheads="1"/>
          </p:cNvSpPr>
          <p:nvPr/>
        </p:nvSpPr>
        <p:spPr bwMode="auto">
          <a:xfrm>
            <a:off x="2590800" y="5638800"/>
            <a:ext cx="2438400" cy="369888"/>
          </a:xfrm>
          <a:prstGeom prst="rect">
            <a:avLst/>
          </a:prstGeom>
          <a:noFill/>
          <a:ln w="9525">
            <a:noFill/>
            <a:miter lim="800000"/>
            <a:headEnd/>
            <a:tailEnd/>
          </a:ln>
        </p:spPr>
        <p:txBody>
          <a:bodyPr>
            <a:spAutoFit/>
          </a:bodyPr>
          <a:lstStyle/>
          <a:p>
            <a:pPr algn="l" rtl="0"/>
            <a:r>
              <a:rPr lang="en-NZ" i="1"/>
              <a:t>A = </a:t>
            </a:r>
            <a:r>
              <a:rPr lang="en-NZ"/>
              <a:t>48.2° (1 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1+#ppt_w/2"/>
                                          </p:val>
                                        </p:tav>
                                        <p:tav tm="100000">
                                          <p:val>
                                            <p:strVal val="#ppt_x"/>
                                          </p:val>
                                        </p:tav>
                                      </p:tavLst>
                                    </p:anim>
                                    <p:anim calcmode="lin" valueType="num">
                                      <p:cBhvr additive="base">
                                        <p:cTn id="10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par>
                                <p:cTn id="107" presetID="22" presetClass="entr" presetSubtype="8"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left)">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wipe(down)">
                                      <p:cBhvr>
                                        <p:cTn id="114" dur="5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500"/>
                                        <p:tgtEl>
                                          <p:spTgt spid="4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500"/>
                                        <p:tgtEl>
                                          <p:spTgt spid="4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par>
                                <p:cTn id="148" presetID="10" presetClass="entr" presetSubtype="0" fill="hold" nodeType="with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childTnLst>
                                </p:cTn>
                              </p:par>
                              <p:par>
                                <p:cTn id="151" presetID="10" presetClass="entr" presetSubtype="0" fill="hold" nodeType="with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fade">
                                      <p:cBhvr>
                                        <p:cTn id="153" dur="500"/>
                                        <p:tgtEl>
                                          <p:spTgt spid="4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fade">
                                      <p:cBhvr>
                                        <p:cTn id="156" dur="500"/>
                                        <p:tgtEl>
                                          <p:spTgt spid="4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fade">
                                      <p:cBhvr>
                                        <p:cTn id="159" dur="500"/>
                                        <p:tgtEl>
                                          <p:spTgt spid="5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fade">
                                      <p:cBhvr>
                                        <p:cTn id="162" dur="500"/>
                                        <p:tgtEl>
                                          <p:spTgt spid="5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500"/>
                                        <p:tgtEl>
                                          <p:spTgt spid="5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fade">
                                      <p:cBhvr>
                                        <p:cTn id="177" dur="500"/>
                                        <p:tgtEl>
                                          <p:spTgt spid="54"/>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fade">
                                      <p:cBhvr>
                                        <p:cTn id="182" dur="500"/>
                                        <p:tgtEl>
                                          <p:spTgt spid="5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P spid="9" grpId="0"/>
      <p:bldP spid="10" grpId="0"/>
      <p:bldP spid="12" grpId="0"/>
      <p:bldP spid="13" grpId="0"/>
      <p:bldP spid="14" grpId="0"/>
      <p:bldP spid="15" grpId="0" animBg="1"/>
      <p:bldP spid="18" grpId="0"/>
      <p:bldP spid="19" grpId="0"/>
      <p:bldP spid="20" grpId="0"/>
      <p:bldP spid="21" grpId="0" animBg="1"/>
      <p:bldP spid="23" grpId="0"/>
      <p:bldP spid="24" grpId="0"/>
      <p:bldP spid="40" grpId="0" animBg="1"/>
      <p:bldP spid="41" grpId="0"/>
      <p:bldP spid="42" grpId="0"/>
      <p:bldP spid="43" grpId="0"/>
      <p:bldP spid="44" grpId="0"/>
      <p:bldP spid="45" grpId="0"/>
      <p:bldP spid="46" grpId="0" animBg="1"/>
      <p:bldP spid="49" grpId="0"/>
      <p:bldP spid="50" grpId="0"/>
      <p:bldP spid="51"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7_trig.swf"/>
          <p:cNvSpPr>
            <a:spLocks noChangeAspect="1"/>
          </p:cNvSpPr>
          <p:nvPr>
            <p:custDataLst>
              <p:tags r:id="rId1"/>
            </p:custDataLst>
          </p:nvPr>
        </p:nvSpPr>
        <p:spPr>
          <a:xfrm>
            <a:off x="1143000" y="381000"/>
            <a:ext cx="7086600" cy="624147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rtl="0" eaLnBrk="1" hangingPunct="1"/>
            <a:r>
              <a:rPr lang="en-US" altLang="en-US" dirty="0" smtClean="0">
                <a:solidFill>
                  <a:srgbClr val="FF6600"/>
                </a:solidFill>
                <a:latin typeface="Comic Sans MS" pitchFamily="66" charset="0"/>
                <a:ea typeface="ＭＳ Ｐゴシック" pitchFamily="34" charset="-128"/>
              </a:rPr>
              <a:t>Example</a:t>
            </a:r>
          </a:p>
        </p:txBody>
      </p:sp>
      <p:sp>
        <p:nvSpPr>
          <p:cNvPr id="21507" name="Content Placeholder 2"/>
          <p:cNvSpPr>
            <a:spLocks noGrp="1"/>
          </p:cNvSpPr>
          <p:nvPr>
            <p:ph idx="1"/>
          </p:nvPr>
        </p:nvSpPr>
        <p:spPr>
          <a:xfrm>
            <a:off x="650875" y="2498725"/>
            <a:ext cx="5010150" cy="1573213"/>
          </a:xfrm>
        </p:spPr>
        <p:txBody>
          <a:bodyPr>
            <a:normAutofit fontScale="85000" lnSpcReduction="10000"/>
          </a:bodyPr>
          <a:lstStyle/>
          <a:p>
            <a:pPr algn="l" rtl="0" eaLnBrk="1" hangingPunct="1">
              <a:buFont typeface="Arial" pitchFamily="34" charset="0"/>
              <a:buNone/>
            </a:pPr>
            <a:r>
              <a:rPr lang="en-US" altLang="en-US" dirty="0" smtClean="0">
                <a:latin typeface="Comic Sans MS" pitchFamily="66" charset="0"/>
                <a:ea typeface="ＭＳ Ｐゴシック" pitchFamily="34" charset="-128"/>
              </a:rPr>
              <a:t>	</a:t>
            </a:r>
          </a:p>
          <a:p>
            <a:pPr algn="l" rtl="0" eaLnBrk="1" hangingPunct="1">
              <a:buFont typeface="Arial" pitchFamily="34" charset="0"/>
              <a:buNone/>
            </a:pPr>
            <a:r>
              <a:rPr lang="en-US" altLang="en-US" dirty="0" smtClean="0">
                <a:latin typeface="Comic Sans MS" pitchFamily="66" charset="0"/>
                <a:ea typeface="ＭＳ Ｐゴシック" pitchFamily="34" charset="-128"/>
              </a:rPr>
              <a:t>	</a:t>
            </a:r>
            <a:r>
              <a:rPr lang="en-US" altLang="en-US" dirty="0" smtClean="0">
                <a:solidFill>
                  <a:srgbClr val="660066"/>
                </a:solidFill>
                <a:latin typeface="Comic Sans MS" pitchFamily="66" charset="0"/>
                <a:ea typeface="ＭＳ Ｐゴシック" pitchFamily="34" charset="-128"/>
              </a:rPr>
              <a:t>Tan U = </a:t>
            </a:r>
            <a:r>
              <a:rPr lang="en-US" altLang="en-US" u="sng" dirty="0" smtClean="0">
                <a:solidFill>
                  <a:srgbClr val="660066"/>
                </a:solidFill>
                <a:latin typeface="Comic Sans MS" pitchFamily="66" charset="0"/>
                <a:ea typeface="ＭＳ Ｐゴシック" pitchFamily="34" charset="-128"/>
              </a:rPr>
              <a:t>opposite</a:t>
            </a:r>
            <a:r>
              <a:rPr lang="en-US" altLang="en-US" dirty="0" smtClean="0">
                <a:solidFill>
                  <a:srgbClr val="660066"/>
                </a:solidFill>
                <a:latin typeface="Comic Sans MS" pitchFamily="66" charset="0"/>
                <a:ea typeface="ＭＳ Ｐゴシック" pitchFamily="34" charset="-128"/>
              </a:rPr>
              <a:t>  = </a:t>
            </a:r>
            <a:r>
              <a:rPr lang="en-US" altLang="en-US" u="sng" dirty="0" smtClean="0">
                <a:solidFill>
                  <a:srgbClr val="660066"/>
                </a:solidFill>
                <a:latin typeface="Comic Sans MS" pitchFamily="66" charset="0"/>
                <a:ea typeface="ＭＳ Ｐゴシック" pitchFamily="34" charset="-128"/>
              </a:rPr>
              <a:t>TV</a:t>
            </a:r>
            <a:r>
              <a:rPr lang="en-US" altLang="en-US" dirty="0" smtClean="0">
                <a:solidFill>
                  <a:srgbClr val="660066"/>
                </a:solidFill>
                <a:latin typeface="Comic Sans MS" pitchFamily="66" charset="0"/>
                <a:ea typeface="ＭＳ Ｐゴシック" pitchFamily="34" charset="-128"/>
              </a:rPr>
              <a:t> = </a:t>
            </a:r>
            <a:r>
              <a:rPr lang="en-US" altLang="en-US" u="sng" dirty="0" smtClean="0">
                <a:solidFill>
                  <a:srgbClr val="660066"/>
                </a:solidFill>
                <a:latin typeface="Comic Sans MS" pitchFamily="66" charset="0"/>
                <a:ea typeface="ＭＳ Ｐゴシック" pitchFamily="34" charset="-128"/>
              </a:rPr>
              <a:t>3</a:t>
            </a:r>
            <a:r>
              <a:rPr lang="en-US" altLang="en-US" dirty="0" smtClean="0">
                <a:solidFill>
                  <a:srgbClr val="660066"/>
                </a:solidFill>
                <a:latin typeface="Comic Sans MS" pitchFamily="66" charset="0"/>
                <a:ea typeface="ＭＳ Ｐゴシック" pitchFamily="34" charset="-128"/>
              </a:rPr>
              <a:t>                       	       adjacent    UV   4  </a:t>
            </a:r>
          </a:p>
          <a:p>
            <a:pPr algn="l" rtl="0" eaLnBrk="1" hangingPunct="1">
              <a:buFont typeface="Arial" pitchFamily="34" charset="0"/>
              <a:buNone/>
            </a:pPr>
            <a:endParaRPr lang="en-US" altLang="en-US" dirty="0" smtClean="0">
              <a:latin typeface="Comic Sans MS" pitchFamily="66" charset="0"/>
              <a:ea typeface="ＭＳ Ｐゴシック" pitchFamily="34" charset="-128"/>
            </a:endParaRPr>
          </a:p>
        </p:txBody>
      </p:sp>
      <p:sp>
        <p:nvSpPr>
          <p:cNvPr id="4" name="Right Triangle 3"/>
          <p:cNvSpPr/>
          <p:nvPr/>
        </p:nvSpPr>
        <p:spPr>
          <a:xfrm>
            <a:off x="5922902" y="3252430"/>
            <a:ext cx="2322573" cy="2322573"/>
          </a:xfrm>
          <a:prstGeom prst="rtTriangle">
            <a:avLst/>
          </a:prstGeom>
          <a:solidFill>
            <a:srgbClr val="FF6600"/>
          </a:solidFill>
          <a:ln w="25400"/>
        </p:spPr>
        <p:style>
          <a:lnRef idx="1">
            <a:schemeClr val="accent1"/>
          </a:lnRef>
          <a:fillRef idx="3">
            <a:schemeClr val="accent1"/>
          </a:fillRef>
          <a:effectRef idx="2">
            <a:schemeClr val="accent1"/>
          </a:effectRef>
          <a:fontRef idx="minor">
            <a:schemeClr val="lt1"/>
          </a:fontRef>
        </p:style>
        <p:txBody>
          <a:bodyPr anchor="b"/>
          <a:lstStyle/>
          <a:p>
            <a:pPr algn="ctr" rtl="0">
              <a:defRPr/>
            </a:pPr>
            <a:endParaRPr lang="en-US"/>
          </a:p>
        </p:txBody>
      </p:sp>
      <p:sp>
        <p:nvSpPr>
          <p:cNvPr id="23557" name="TextBox 4"/>
          <p:cNvSpPr txBox="1">
            <a:spLocks noChangeArrowheads="1"/>
          </p:cNvSpPr>
          <p:nvPr/>
        </p:nvSpPr>
        <p:spPr bwMode="auto">
          <a:xfrm>
            <a:off x="5661025" y="2955925"/>
            <a:ext cx="327025" cy="368300"/>
          </a:xfrm>
          <a:prstGeom prst="rect">
            <a:avLst/>
          </a:prstGeom>
          <a:noFill/>
          <a:ln w="9525">
            <a:noFill/>
            <a:miter lim="800000"/>
            <a:headEnd/>
            <a:tailEnd/>
          </a:ln>
        </p:spPr>
        <p:txBody>
          <a:bodyPr>
            <a:spAutoFit/>
          </a:bodyPr>
          <a:lstStyle/>
          <a:p>
            <a:pPr algn="l" rtl="0"/>
            <a:r>
              <a:rPr lang="en-US" altLang="en-US"/>
              <a:t>T</a:t>
            </a:r>
          </a:p>
        </p:txBody>
      </p:sp>
      <p:sp>
        <p:nvSpPr>
          <p:cNvPr id="23558" name="TextBox 6"/>
          <p:cNvSpPr txBox="1">
            <a:spLocks noChangeArrowheads="1"/>
          </p:cNvSpPr>
          <p:nvPr/>
        </p:nvSpPr>
        <p:spPr bwMode="auto">
          <a:xfrm>
            <a:off x="5430838" y="5622925"/>
            <a:ext cx="590550" cy="368300"/>
          </a:xfrm>
          <a:prstGeom prst="rect">
            <a:avLst/>
          </a:prstGeom>
          <a:noFill/>
          <a:ln w="9525">
            <a:noFill/>
            <a:miter lim="800000"/>
            <a:headEnd/>
            <a:tailEnd/>
          </a:ln>
        </p:spPr>
        <p:txBody>
          <a:bodyPr>
            <a:spAutoFit/>
          </a:bodyPr>
          <a:lstStyle/>
          <a:p>
            <a:pPr algn="l" rtl="0"/>
            <a:r>
              <a:rPr lang="en-US" altLang="en-US"/>
              <a:t>V</a:t>
            </a:r>
          </a:p>
        </p:txBody>
      </p:sp>
      <p:sp>
        <p:nvSpPr>
          <p:cNvPr id="23559" name="TextBox 7"/>
          <p:cNvSpPr txBox="1">
            <a:spLocks noChangeArrowheads="1"/>
          </p:cNvSpPr>
          <p:nvPr/>
        </p:nvSpPr>
        <p:spPr bwMode="auto">
          <a:xfrm>
            <a:off x="7996238" y="5622925"/>
            <a:ext cx="249237" cy="369332"/>
          </a:xfrm>
          <a:prstGeom prst="rect">
            <a:avLst/>
          </a:prstGeom>
          <a:noFill/>
          <a:ln w="9525">
            <a:noFill/>
            <a:miter lim="800000"/>
            <a:headEnd/>
            <a:tailEnd/>
          </a:ln>
        </p:spPr>
        <p:txBody>
          <a:bodyPr>
            <a:spAutoFit/>
          </a:bodyPr>
          <a:lstStyle/>
          <a:p>
            <a:pPr algn="l" rtl="0"/>
            <a:r>
              <a:rPr lang="en-US" altLang="en-US"/>
              <a:t>U</a:t>
            </a:r>
          </a:p>
        </p:txBody>
      </p:sp>
      <p:sp>
        <p:nvSpPr>
          <p:cNvPr id="23560" name="Rectangle 8"/>
          <p:cNvSpPr>
            <a:spLocks noChangeArrowheads="1"/>
          </p:cNvSpPr>
          <p:nvPr/>
        </p:nvSpPr>
        <p:spPr bwMode="auto">
          <a:xfrm>
            <a:off x="5430838" y="4237038"/>
            <a:ext cx="492125" cy="369887"/>
          </a:xfrm>
          <a:prstGeom prst="rect">
            <a:avLst/>
          </a:prstGeom>
          <a:noFill/>
          <a:ln w="9525">
            <a:noFill/>
            <a:miter lim="800000"/>
            <a:headEnd/>
            <a:tailEnd/>
          </a:ln>
        </p:spPr>
        <p:txBody>
          <a:bodyPr>
            <a:spAutoFit/>
          </a:bodyPr>
          <a:lstStyle/>
          <a:p>
            <a:pPr algn="l" rtl="0"/>
            <a:r>
              <a:rPr lang="en-US" altLang="en-US" b="1">
                <a:solidFill>
                  <a:srgbClr val="0000FF"/>
                </a:solidFill>
              </a:rPr>
              <a:t>3</a:t>
            </a:r>
          </a:p>
        </p:txBody>
      </p:sp>
      <p:sp>
        <p:nvSpPr>
          <p:cNvPr id="23561" name="Rectangle 9"/>
          <p:cNvSpPr>
            <a:spLocks noChangeArrowheads="1"/>
          </p:cNvSpPr>
          <p:nvPr/>
        </p:nvSpPr>
        <p:spPr bwMode="auto">
          <a:xfrm>
            <a:off x="7108825" y="3868738"/>
            <a:ext cx="492125" cy="368300"/>
          </a:xfrm>
          <a:prstGeom prst="rect">
            <a:avLst/>
          </a:prstGeom>
          <a:noFill/>
          <a:ln w="9525">
            <a:noFill/>
            <a:miter lim="800000"/>
            <a:headEnd/>
            <a:tailEnd/>
          </a:ln>
        </p:spPr>
        <p:txBody>
          <a:bodyPr>
            <a:spAutoFit/>
          </a:bodyPr>
          <a:lstStyle/>
          <a:p>
            <a:pPr algn="l" rtl="0"/>
            <a:r>
              <a:rPr lang="en-US" altLang="en-US" b="1">
                <a:solidFill>
                  <a:srgbClr val="0000FF"/>
                </a:solidFill>
              </a:rPr>
              <a:t>5</a:t>
            </a:r>
          </a:p>
        </p:txBody>
      </p:sp>
      <p:sp>
        <p:nvSpPr>
          <p:cNvPr id="23562" name="Rectangle 10"/>
          <p:cNvSpPr>
            <a:spLocks noChangeArrowheads="1"/>
          </p:cNvSpPr>
          <p:nvPr/>
        </p:nvSpPr>
        <p:spPr bwMode="auto">
          <a:xfrm>
            <a:off x="6627813" y="5624513"/>
            <a:ext cx="492125" cy="369887"/>
          </a:xfrm>
          <a:prstGeom prst="rect">
            <a:avLst/>
          </a:prstGeom>
          <a:noFill/>
          <a:ln w="9525">
            <a:noFill/>
            <a:miter lim="800000"/>
            <a:headEnd/>
            <a:tailEnd/>
          </a:ln>
        </p:spPr>
        <p:txBody>
          <a:bodyPr>
            <a:spAutoFit/>
          </a:bodyPr>
          <a:lstStyle/>
          <a:p>
            <a:pPr algn="l" rtl="0"/>
            <a:r>
              <a:rPr lang="en-US" altLang="en-US" b="1">
                <a:solidFill>
                  <a:srgbClr val="0000FF"/>
                </a:solidFill>
              </a:rPr>
              <a:t>4</a:t>
            </a:r>
          </a:p>
        </p:txBody>
      </p:sp>
      <p:sp>
        <p:nvSpPr>
          <p:cNvPr id="23563" name="Rectangle 10"/>
          <p:cNvSpPr>
            <a:spLocks noChangeArrowheads="1"/>
          </p:cNvSpPr>
          <p:nvPr/>
        </p:nvSpPr>
        <p:spPr bwMode="auto">
          <a:xfrm>
            <a:off x="900113" y="2036763"/>
            <a:ext cx="6494462" cy="461962"/>
          </a:xfrm>
          <a:prstGeom prst="rect">
            <a:avLst/>
          </a:prstGeom>
          <a:noFill/>
          <a:ln w="9525">
            <a:noFill/>
            <a:miter lim="800000"/>
            <a:headEnd/>
            <a:tailEnd/>
          </a:ln>
        </p:spPr>
        <p:txBody>
          <a:bodyPr>
            <a:spAutoFit/>
          </a:bodyPr>
          <a:lstStyle/>
          <a:p>
            <a:pPr algn="l" rtl="0"/>
            <a:r>
              <a:rPr lang="en-US" altLang="en-US" sz="2400" dirty="0">
                <a:latin typeface="Comic Sans MS" pitchFamily="66" charset="0"/>
              </a:rPr>
              <a:t>Write the Tangent Ratios for &lt; U and &lt; T.</a:t>
            </a:r>
          </a:p>
        </p:txBody>
      </p:sp>
      <p:sp>
        <p:nvSpPr>
          <p:cNvPr id="12" name="Rectangle 11"/>
          <p:cNvSpPr>
            <a:spLocks noChangeArrowheads="1"/>
          </p:cNvSpPr>
          <p:nvPr/>
        </p:nvSpPr>
        <p:spPr bwMode="auto">
          <a:xfrm>
            <a:off x="1089025" y="4237038"/>
            <a:ext cx="4572000" cy="830262"/>
          </a:xfrm>
          <a:prstGeom prst="rect">
            <a:avLst/>
          </a:prstGeom>
          <a:noFill/>
          <a:ln w="9525">
            <a:noFill/>
            <a:miter lim="800000"/>
            <a:headEnd/>
            <a:tailEnd/>
          </a:ln>
        </p:spPr>
        <p:txBody>
          <a:bodyPr>
            <a:spAutoFit/>
          </a:bodyPr>
          <a:lstStyle/>
          <a:p>
            <a:pPr algn="l" rtl="0"/>
            <a:r>
              <a:rPr lang="en-US" altLang="en-US" sz="2400" dirty="0">
                <a:solidFill>
                  <a:srgbClr val="660066"/>
                </a:solidFill>
                <a:latin typeface="Comic Sans MS" pitchFamily="66" charset="0"/>
              </a:rPr>
              <a:t>Tan T = </a:t>
            </a:r>
            <a:r>
              <a:rPr lang="en-US" altLang="en-US" sz="2400" u="sng" dirty="0">
                <a:solidFill>
                  <a:srgbClr val="660066"/>
                </a:solidFill>
                <a:latin typeface="Comic Sans MS" pitchFamily="66" charset="0"/>
              </a:rPr>
              <a:t>opposite</a:t>
            </a:r>
            <a:r>
              <a:rPr lang="en-US" altLang="en-US" sz="2400" dirty="0">
                <a:solidFill>
                  <a:srgbClr val="660066"/>
                </a:solidFill>
                <a:latin typeface="Comic Sans MS" pitchFamily="66" charset="0"/>
              </a:rPr>
              <a:t> =  </a:t>
            </a:r>
            <a:r>
              <a:rPr lang="en-US" altLang="en-US" sz="2400" u="sng" dirty="0">
                <a:solidFill>
                  <a:srgbClr val="660066"/>
                </a:solidFill>
                <a:latin typeface="Comic Sans MS" pitchFamily="66" charset="0"/>
              </a:rPr>
              <a:t>UV</a:t>
            </a:r>
            <a:r>
              <a:rPr lang="en-US" altLang="en-US" sz="2400" dirty="0">
                <a:solidFill>
                  <a:srgbClr val="660066"/>
                </a:solidFill>
                <a:latin typeface="Comic Sans MS" pitchFamily="66" charset="0"/>
              </a:rPr>
              <a:t> = </a:t>
            </a:r>
            <a:r>
              <a:rPr lang="en-US" altLang="en-US" sz="2400" u="sng" dirty="0">
                <a:solidFill>
                  <a:srgbClr val="660066"/>
                </a:solidFill>
                <a:latin typeface="Comic Sans MS" pitchFamily="66" charset="0"/>
              </a:rPr>
              <a:t>4</a:t>
            </a:r>
            <a:r>
              <a:rPr lang="en-US" altLang="en-US" sz="2400" dirty="0">
                <a:solidFill>
                  <a:srgbClr val="660066"/>
                </a:solidFill>
                <a:latin typeface="Comic Sans MS" pitchFamily="66" charset="0"/>
              </a:rPr>
              <a:t>                                                                                                                                                                                                                                                   	 </a:t>
            </a:r>
            <a:r>
              <a:rPr lang="en-US" altLang="en-US" sz="2400" dirty="0" smtClean="0">
                <a:solidFill>
                  <a:srgbClr val="660066"/>
                </a:solidFill>
                <a:latin typeface="Comic Sans MS" pitchFamily="66" charset="0"/>
              </a:rPr>
              <a:t> </a:t>
            </a:r>
            <a:r>
              <a:rPr lang="en-US" altLang="en-US" sz="2400" dirty="0">
                <a:solidFill>
                  <a:srgbClr val="660066"/>
                </a:solidFill>
                <a:latin typeface="Comic Sans MS" pitchFamily="66" charset="0"/>
              </a:rPr>
              <a:t>adjacent     TV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iterate type="lt">
                                    <p:tmPct val="0"/>
                                  </p:iterate>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fade">
                                      <p:cBhvr>
                                        <p:cTn id="15" dur="1000"/>
                                        <p:tgtEl>
                                          <p:spTgt spid="21507">
                                            <p:txEl>
                                              <p:pRg st="1" end="1"/>
                                            </p:txEl>
                                          </p:spTgt>
                                        </p:tgtEl>
                                      </p:cBhvr>
                                    </p:animEffect>
                                    <p:anim calcmode="lin" valueType="num">
                                      <p:cBhvr>
                                        <p:cTn id="16"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150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5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mph" presetSubtype="0" fill="hold" grpId="1"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1507">
                                            <p:txEl>
                                              <p:pRg st="0" end="0"/>
                                            </p:txEl>
                                          </p:spTgt>
                                        </p:tgtEl>
                                        <p:attrNameLst>
                                          <p:attrName>ppt_x</p:attrName>
                                          <p:attrName>ppt_y</p:attrName>
                                        </p:attrNameLst>
                                      </p:cBhvr>
                                    </p:animMotion>
                                    <p:animRot by="1500000">
                                      <p:cBhvr>
                                        <p:cTn id="23" dur="125" fill="hold">
                                          <p:stCondLst>
                                            <p:cond delay="0"/>
                                          </p:stCondLst>
                                        </p:cTn>
                                        <p:tgtEl>
                                          <p:spTgt spid="21507">
                                            <p:txEl>
                                              <p:pRg st="0" end="0"/>
                                            </p:txEl>
                                          </p:spTgt>
                                        </p:tgtEl>
                                        <p:attrNameLst>
                                          <p:attrName>r</p:attrName>
                                        </p:attrNameLst>
                                      </p:cBhvr>
                                    </p:animRot>
                                    <p:animRot by="-1500000">
                                      <p:cBhvr>
                                        <p:cTn id="24" dur="125" fill="hold">
                                          <p:stCondLst>
                                            <p:cond delay="125"/>
                                          </p:stCondLst>
                                        </p:cTn>
                                        <p:tgtEl>
                                          <p:spTgt spid="21507">
                                            <p:txEl>
                                              <p:pRg st="0" end="0"/>
                                            </p:txEl>
                                          </p:spTgt>
                                        </p:tgtEl>
                                        <p:attrNameLst>
                                          <p:attrName>r</p:attrName>
                                        </p:attrNameLst>
                                      </p:cBhvr>
                                    </p:animRot>
                                    <p:animRot by="-1500000">
                                      <p:cBhvr>
                                        <p:cTn id="25" dur="125" fill="hold">
                                          <p:stCondLst>
                                            <p:cond delay="250"/>
                                          </p:stCondLst>
                                        </p:cTn>
                                        <p:tgtEl>
                                          <p:spTgt spid="21507">
                                            <p:txEl>
                                              <p:pRg st="0" end="0"/>
                                            </p:txEl>
                                          </p:spTgt>
                                        </p:tgtEl>
                                        <p:attrNameLst>
                                          <p:attrName>r</p:attrName>
                                        </p:attrNameLst>
                                      </p:cBhvr>
                                    </p:animRot>
                                    <p:animRot by="1500000">
                                      <p:cBhvr>
                                        <p:cTn id="26" dur="125" fill="hold">
                                          <p:stCondLst>
                                            <p:cond delay="375"/>
                                          </p:stCondLst>
                                        </p:cTn>
                                        <p:tgtEl>
                                          <p:spTgt spid="21507">
                                            <p:txEl>
                                              <p:pRg st="0" end="0"/>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mph" presetSubtype="0" fill="hold" grpId="1"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1507">
                                            <p:txEl>
                                              <p:pRg st="1" end="1"/>
                                            </p:txEl>
                                          </p:spTgt>
                                        </p:tgtEl>
                                        <p:attrNameLst>
                                          <p:attrName>ppt_x</p:attrName>
                                          <p:attrName>ppt_y</p:attrName>
                                        </p:attrNameLst>
                                      </p:cBhvr>
                                    </p:animMotion>
                                    <p:animRot by="1500000">
                                      <p:cBhvr>
                                        <p:cTn id="31" dur="125" fill="hold">
                                          <p:stCondLst>
                                            <p:cond delay="0"/>
                                          </p:stCondLst>
                                        </p:cTn>
                                        <p:tgtEl>
                                          <p:spTgt spid="21507">
                                            <p:txEl>
                                              <p:pRg st="1" end="1"/>
                                            </p:txEl>
                                          </p:spTgt>
                                        </p:tgtEl>
                                        <p:attrNameLst>
                                          <p:attrName>r</p:attrName>
                                        </p:attrNameLst>
                                      </p:cBhvr>
                                    </p:animRot>
                                    <p:animRot by="-1500000">
                                      <p:cBhvr>
                                        <p:cTn id="32" dur="125" fill="hold">
                                          <p:stCondLst>
                                            <p:cond delay="125"/>
                                          </p:stCondLst>
                                        </p:cTn>
                                        <p:tgtEl>
                                          <p:spTgt spid="21507">
                                            <p:txEl>
                                              <p:pRg st="1" end="1"/>
                                            </p:txEl>
                                          </p:spTgt>
                                        </p:tgtEl>
                                        <p:attrNameLst>
                                          <p:attrName>r</p:attrName>
                                        </p:attrNameLst>
                                      </p:cBhvr>
                                    </p:animRot>
                                    <p:animRot by="-1500000">
                                      <p:cBhvr>
                                        <p:cTn id="33" dur="125" fill="hold">
                                          <p:stCondLst>
                                            <p:cond delay="250"/>
                                          </p:stCondLst>
                                        </p:cTn>
                                        <p:tgtEl>
                                          <p:spTgt spid="21507">
                                            <p:txEl>
                                              <p:pRg st="1" end="1"/>
                                            </p:txEl>
                                          </p:spTgt>
                                        </p:tgtEl>
                                        <p:attrNameLst>
                                          <p:attrName>r</p:attrName>
                                        </p:attrNameLst>
                                      </p:cBhvr>
                                    </p:animRot>
                                    <p:animRot by="1500000">
                                      <p:cBhvr>
                                        <p:cTn id="34" dur="125" fill="hold">
                                          <p:stCondLst>
                                            <p:cond delay="375"/>
                                          </p:stCondLst>
                                        </p:cTn>
                                        <p:tgtEl>
                                          <p:spTgt spid="21507">
                                            <p:txEl>
                                              <p:pRg st="1" end="1"/>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iterate type="lt">
                                    <p:tmPct val="0"/>
                                  </p:iterate>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900" decel="100000" fill="hold"/>
                                        <p:tgtEl>
                                          <p:spTgt spid="1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mph" presetSubtype="0" fill="hold" grpId="1" nodeType="clickEffect">
                                  <p:stCondLst>
                                    <p:cond delay="0"/>
                                  </p:stCondLst>
                                  <p:iterate type="lt">
                                    <p:tmPct val="10000"/>
                                  </p:iterate>
                                  <p:childTnLst>
                                    <p:animMotion origin="layout" path="M -0.00382 -0.01758 L -9.9531E-7 -1.33734E-6 " pathEditMode="relative" rAng="0" ptsTypes="AA">
                                      <p:cBhvr>
                                        <p:cTn id="46" dur="1000" accel="50000" decel="50000" autoRev="1" fill="hold">
                                          <p:stCondLst>
                                            <p:cond delay="0"/>
                                          </p:stCondLst>
                                        </p:cTn>
                                        <p:tgtEl>
                                          <p:spTgt spid="12"/>
                                        </p:tgtEl>
                                        <p:attrNameLst>
                                          <p:attrName>ppt_x</p:attrName>
                                          <p:attrName>ppt_y</p:attrName>
                                        </p:attrNameLst>
                                      </p:cBhvr>
                                      <p:rCtr x="2" y="9"/>
                                    </p:animMotion>
                                    <p:animRot by="1500000">
                                      <p:cBhvr>
                                        <p:cTn id="47" dur="500" fill="hold">
                                          <p:stCondLst>
                                            <p:cond delay="0"/>
                                          </p:stCondLst>
                                        </p:cTn>
                                        <p:tgtEl>
                                          <p:spTgt spid="12"/>
                                        </p:tgtEl>
                                        <p:attrNameLst>
                                          <p:attrName>r</p:attrName>
                                        </p:attrNameLst>
                                      </p:cBhvr>
                                    </p:animRot>
                                    <p:animRot by="-1500000">
                                      <p:cBhvr>
                                        <p:cTn id="48" dur="500" fill="hold">
                                          <p:stCondLst>
                                            <p:cond delay="500"/>
                                          </p:stCondLst>
                                        </p:cTn>
                                        <p:tgtEl>
                                          <p:spTgt spid="12"/>
                                        </p:tgtEl>
                                        <p:attrNameLst>
                                          <p:attrName>r</p:attrName>
                                        </p:attrNameLst>
                                      </p:cBhvr>
                                    </p:animRot>
                                    <p:animRot by="-1500000">
                                      <p:cBhvr>
                                        <p:cTn id="49" dur="500" fill="hold">
                                          <p:stCondLst>
                                            <p:cond delay="1000"/>
                                          </p:stCondLst>
                                        </p:cTn>
                                        <p:tgtEl>
                                          <p:spTgt spid="12"/>
                                        </p:tgtEl>
                                        <p:attrNameLst>
                                          <p:attrName>r</p:attrName>
                                        </p:attrNameLst>
                                      </p:cBhvr>
                                    </p:animRot>
                                    <p:animRot by="1500000">
                                      <p:cBhvr>
                                        <p:cTn id="50" dur="500" fill="hold">
                                          <p:stCondLst>
                                            <p:cond delay="15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7" grpId="1" build="p"/>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rtl="0" eaLnBrk="1" hangingPunct="1"/>
            <a:r>
              <a:rPr lang="en-US" altLang="en-US" smtClean="0">
                <a:solidFill>
                  <a:srgbClr val="008000"/>
                </a:solidFill>
                <a:latin typeface="Comic Sans MS" pitchFamily="66" charset="0"/>
                <a:ea typeface="ＭＳ Ｐゴシック" pitchFamily="34" charset="-128"/>
              </a:rPr>
              <a:t>Try This</a:t>
            </a:r>
          </a:p>
        </p:txBody>
      </p:sp>
      <p:sp>
        <p:nvSpPr>
          <p:cNvPr id="24579" name="Content Placeholder 2"/>
          <p:cNvSpPr>
            <a:spLocks noGrp="1"/>
          </p:cNvSpPr>
          <p:nvPr>
            <p:ph idx="1"/>
          </p:nvPr>
        </p:nvSpPr>
        <p:spPr/>
        <p:txBody>
          <a:bodyPr/>
          <a:lstStyle/>
          <a:p>
            <a:pPr algn="l" rtl="0" eaLnBrk="1" hangingPunct="1"/>
            <a:r>
              <a:rPr lang="en-US" altLang="en-US" dirty="0" smtClean="0">
                <a:latin typeface="Comic Sans MS" pitchFamily="66" charset="0"/>
                <a:ea typeface="ＭＳ Ｐゴシック" pitchFamily="34" charset="-128"/>
              </a:rPr>
              <a:t>Write the Tangent ratios for &lt; K and &lt; J</a:t>
            </a:r>
          </a:p>
          <a:p>
            <a:pPr algn="l" rtl="0" eaLnBrk="1" hangingPunct="1">
              <a:buFont typeface="Arial" pitchFamily="34" charset="0"/>
              <a:buNone/>
            </a:pPr>
            <a:endParaRPr lang="en-US" altLang="en-US" dirty="0" smtClean="0">
              <a:latin typeface="Comic Sans MS" pitchFamily="66" charset="0"/>
              <a:ea typeface="ＭＳ Ｐゴシック" pitchFamily="34" charset="-128"/>
            </a:endParaRPr>
          </a:p>
          <a:p>
            <a:pPr algn="l" rtl="0" eaLnBrk="1" hangingPunct="1"/>
            <a:r>
              <a:rPr lang="en-US" altLang="en-US" dirty="0" smtClean="0">
                <a:latin typeface="Comic Sans MS" pitchFamily="66" charset="0"/>
                <a:ea typeface="ＭＳ Ｐゴシック" pitchFamily="34" charset="-128"/>
              </a:rPr>
              <a:t>How is Tan K  related to the Tan J ?</a:t>
            </a:r>
          </a:p>
        </p:txBody>
      </p:sp>
      <p:sp>
        <p:nvSpPr>
          <p:cNvPr id="4" name="Right Triangle 3"/>
          <p:cNvSpPr/>
          <p:nvPr/>
        </p:nvSpPr>
        <p:spPr>
          <a:xfrm>
            <a:off x="4878437" y="4225786"/>
            <a:ext cx="3750776" cy="1840052"/>
          </a:xfrm>
          <a:prstGeom prst="rtTriangle">
            <a:avLst/>
          </a:prstGeom>
          <a:solidFill>
            <a:srgbClr val="008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4581" name="Rectangle 4"/>
          <p:cNvSpPr>
            <a:spLocks noChangeArrowheads="1"/>
          </p:cNvSpPr>
          <p:nvPr/>
        </p:nvSpPr>
        <p:spPr bwMode="auto">
          <a:xfrm>
            <a:off x="4729163" y="3856038"/>
            <a:ext cx="300037" cy="369332"/>
          </a:xfrm>
          <a:prstGeom prst="rect">
            <a:avLst/>
          </a:prstGeom>
          <a:noFill/>
          <a:ln w="9525">
            <a:noFill/>
            <a:miter lim="800000"/>
            <a:headEnd/>
            <a:tailEnd/>
          </a:ln>
        </p:spPr>
        <p:txBody>
          <a:bodyPr>
            <a:spAutoFit/>
          </a:bodyPr>
          <a:lstStyle/>
          <a:p>
            <a:pPr algn="l" rtl="0"/>
            <a:r>
              <a:rPr lang="en-US" altLang="en-US" b="1">
                <a:solidFill>
                  <a:srgbClr val="0000FF"/>
                </a:solidFill>
              </a:rPr>
              <a:t>J</a:t>
            </a:r>
          </a:p>
        </p:txBody>
      </p:sp>
      <p:sp>
        <p:nvSpPr>
          <p:cNvPr id="24582" name="Rectangle 5"/>
          <p:cNvSpPr>
            <a:spLocks noChangeArrowheads="1"/>
          </p:cNvSpPr>
          <p:nvPr/>
        </p:nvSpPr>
        <p:spPr bwMode="auto">
          <a:xfrm>
            <a:off x="4762500" y="6086475"/>
            <a:ext cx="300038" cy="369332"/>
          </a:xfrm>
          <a:prstGeom prst="rect">
            <a:avLst/>
          </a:prstGeom>
          <a:noFill/>
          <a:ln w="9525">
            <a:noFill/>
            <a:miter lim="800000"/>
            <a:headEnd/>
            <a:tailEnd/>
          </a:ln>
        </p:spPr>
        <p:txBody>
          <a:bodyPr>
            <a:spAutoFit/>
          </a:bodyPr>
          <a:lstStyle/>
          <a:p>
            <a:pPr algn="l" rtl="0"/>
            <a:r>
              <a:rPr lang="en-US" altLang="en-US" b="1">
                <a:solidFill>
                  <a:srgbClr val="0000FF"/>
                </a:solidFill>
              </a:rPr>
              <a:t>L</a:t>
            </a:r>
          </a:p>
        </p:txBody>
      </p:sp>
      <p:sp>
        <p:nvSpPr>
          <p:cNvPr id="24583" name="Rectangle 6"/>
          <p:cNvSpPr>
            <a:spLocks noChangeArrowheads="1"/>
          </p:cNvSpPr>
          <p:nvPr/>
        </p:nvSpPr>
        <p:spPr bwMode="auto">
          <a:xfrm>
            <a:off x="8375650" y="5646738"/>
            <a:ext cx="484188" cy="369887"/>
          </a:xfrm>
          <a:prstGeom prst="rect">
            <a:avLst/>
          </a:prstGeom>
          <a:noFill/>
          <a:ln w="9525">
            <a:noFill/>
            <a:miter lim="800000"/>
            <a:headEnd/>
            <a:tailEnd/>
          </a:ln>
        </p:spPr>
        <p:txBody>
          <a:bodyPr>
            <a:spAutoFit/>
          </a:bodyPr>
          <a:lstStyle/>
          <a:p>
            <a:pPr algn="l" rtl="0"/>
            <a:r>
              <a:rPr lang="en-US" altLang="en-US" b="1">
                <a:solidFill>
                  <a:srgbClr val="0000FF"/>
                </a:solidFill>
              </a:rPr>
              <a:t>K</a:t>
            </a:r>
          </a:p>
        </p:txBody>
      </p:sp>
      <p:sp>
        <p:nvSpPr>
          <p:cNvPr id="8" name="Rectangle 7"/>
          <p:cNvSpPr/>
          <p:nvPr/>
        </p:nvSpPr>
        <p:spPr>
          <a:xfrm>
            <a:off x="4878437" y="5706264"/>
            <a:ext cx="367901" cy="369332"/>
          </a:xfrm>
          <a:prstGeom prst="rect">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4585" name="Rectangle 8"/>
          <p:cNvSpPr>
            <a:spLocks noChangeArrowheads="1"/>
          </p:cNvSpPr>
          <p:nvPr/>
        </p:nvSpPr>
        <p:spPr bwMode="auto">
          <a:xfrm>
            <a:off x="4427538" y="4840288"/>
            <a:ext cx="492125" cy="368300"/>
          </a:xfrm>
          <a:prstGeom prst="rect">
            <a:avLst/>
          </a:prstGeom>
          <a:noFill/>
          <a:ln w="9525">
            <a:noFill/>
            <a:miter lim="800000"/>
            <a:headEnd/>
            <a:tailEnd/>
          </a:ln>
        </p:spPr>
        <p:txBody>
          <a:bodyPr>
            <a:spAutoFit/>
          </a:bodyPr>
          <a:lstStyle/>
          <a:p>
            <a:pPr algn="l" rtl="0"/>
            <a:r>
              <a:rPr lang="en-US" altLang="en-US" b="1">
                <a:solidFill>
                  <a:srgbClr val="FF0000"/>
                </a:solidFill>
              </a:rPr>
              <a:t>3</a:t>
            </a:r>
          </a:p>
        </p:txBody>
      </p:sp>
      <p:sp>
        <p:nvSpPr>
          <p:cNvPr id="24586" name="Rectangle 10"/>
          <p:cNvSpPr>
            <a:spLocks noChangeArrowheads="1"/>
          </p:cNvSpPr>
          <p:nvPr/>
        </p:nvSpPr>
        <p:spPr bwMode="auto">
          <a:xfrm>
            <a:off x="6359525" y="6072188"/>
            <a:ext cx="493713" cy="369887"/>
          </a:xfrm>
          <a:prstGeom prst="rect">
            <a:avLst/>
          </a:prstGeom>
          <a:noFill/>
          <a:ln w="9525">
            <a:noFill/>
            <a:miter lim="800000"/>
            <a:headEnd/>
            <a:tailEnd/>
          </a:ln>
        </p:spPr>
        <p:txBody>
          <a:bodyPr>
            <a:spAutoFit/>
          </a:bodyPr>
          <a:lstStyle/>
          <a:p>
            <a:pPr algn="l" rtl="0"/>
            <a:r>
              <a:rPr lang="en-US" altLang="en-US" b="1">
                <a:solidFill>
                  <a:srgbClr val="FF0000"/>
                </a:solidFill>
              </a:rPr>
              <a:t>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fld id="{BE2B9800-7B4F-4967-95B4-FFFF44969FC4}" type="datetime5">
              <a:rPr lang="en-US" smtClean="0">
                <a:latin typeface="Arial" pitchFamily="34" charset="0"/>
              </a:rPr>
              <a:pPr/>
              <a:t>31-Oct-15</a:t>
            </a:fld>
            <a:endParaRPr lang="en-US" smtClean="0">
              <a:latin typeface="Arial" pitchFamily="34" charset="0"/>
            </a:endParaRPr>
          </a:p>
        </p:txBody>
      </p:sp>
      <p:sp>
        <p:nvSpPr>
          <p:cNvPr id="3075" name="Rectangle 2"/>
          <p:cNvSpPr>
            <a:spLocks noGrp="1" noChangeArrowheads="1"/>
          </p:cNvSpPr>
          <p:nvPr>
            <p:ph type="ctrTitle"/>
          </p:nvPr>
        </p:nvSpPr>
        <p:spPr>
          <a:xfrm>
            <a:off x="0" y="0"/>
            <a:ext cx="3581400" cy="914400"/>
          </a:xfrm>
        </p:spPr>
        <p:txBody>
          <a:bodyPr>
            <a:normAutofit fontScale="90000"/>
          </a:bodyPr>
          <a:lstStyle/>
          <a:p>
            <a:pPr eaLnBrk="1" hangingPunct="1"/>
            <a:r>
              <a:rPr lang="en-US" sz="4800" b="1" dirty="0" smtClean="0">
                <a:effectLst>
                  <a:outerShdw blurRad="38100" dist="38100" dir="2700000" algn="tl">
                    <a:srgbClr val="000000">
                      <a:alpha val="43137"/>
                    </a:srgbClr>
                  </a:outerShdw>
                </a:effectLst>
              </a:rPr>
              <a:t>Trigonometry</a:t>
            </a:r>
          </a:p>
        </p:txBody>
      </p:sp>
      <p:sp>
        <p:nvSpPr>
          <p:cNvPr id="5" name="Title 1"/>
          <p:cNvSpPr txBox="1">
            <a:spLocks/>
          </p:cNvSpPr>
          <p:nvPr/>
        </p:nvSpPr>
        <p:spPr>
          <a:xfrm>
            <a:off x="3200400" y="685800"/>
            <a:ext cx="5715000" cy="1981200"/>
          </a:xfrm>
          <a:prstGeom prst="rect">
            <a:avLst/>
          </a:prstGeom>
        </p:spPr>
        <p:txBody>
          <a:bodyPr vert="horz" lIns="91440" tIns="45720" rIns="91440" bIns="45720" rtlCol="1"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smtClean="0">
                <a:ln>
                  <a:noFill/>
                </a:ln>
                <a:solidFill>
                  <a:srgbClr val="008000"/>
                </a:solidFill>
                <a:effectLst/>
                <a:uLnTx/>
                <a:uFillTx/>
                <a:latin typeface="Handwriting - Dakota" charset="0"/>
                <a:ea typeface="ＭＳ Ｐゴシック" pitchFamily="34" charset="-128"/>
                <a:cs typeface="+mj-cs"/>
              </a:rPr>
              <a:t>Right Triangle</a:t>
            </a:r>
            <a:br>
              <a:rPr kumimoji="0" lang="en-US" altLang="en-US" sz="4400" b="1" i="1" u="none" strike="noStrike" kern="1200" cap="none" spc="0" normalizeH="0" baseline="0" noProof="0" dirty="0" smtClean="0">
                <a:ln>
                  <a:noFill/>
                </a:ln>
                <a:solidFill>
                  <a:srgbClr val="008000"/>
                </a:solidFill>
                <a:effectLst/>
                <a:uLnTx/>
                <a:uFillTx/>
                <a:latin typeface="Handwriting - Dakota" charset="0"/>
                <a:ea typeface="ＭＳ Ｐゴシック" pitchFamily="34" charset="-128"/>
                <a:cs typeface="+mj-cs"/>
              </a:rPr>
            </a:br>
            <a:r>
              <a:rPr kumimoji="0" lang="en-US" altLang="en-US" sz="4400" b="1" i="1" u="none" strike="noStrike" kern="1200" cap="none" spc="0" normalizeH="0" baseline="0" noProof="0" dirty="0" smtClean="0">
                <a:ln>
                  <a:noFill/>
                </a:ln>
                <a:solidFill>
                  <a:srgbClr val="008000"/>
                </a:solidFill>
                <a:effectLst/>
                <a:uLnTx/>
                <a:uFillTx/>
                <a:latin typeface="Handwriting - Dakota" charset="0"/>
                <a:ea typeface="ＭＳ Ｐゴシック" pitchFamily="34" charset="-128"/>
                <a:cs typeface="+mj-cs"/>
              </a:rPr>
              <a:t>Trigonometry:</a:t>
            </a:r>
          </a:p>
        </p:txBody>
      </p:sp>
      <p:sp>
        <p:nvSpPr>
          <p:cNvPr id="6" name="Right Triangle 5"/>
          <p:cNvSpPr/>
          <p:nvPr/>
        </p:nvSpPr>
        <p:spPr>
          <a:xfrm>
            <a:off x="2479810" y="2544140"/>
            <a:ext cx="2016843" cy="2007388"/>
          </a:xfrm>
          <a:prstGeom prst="rtTriangle">
            <a:avLst/>
          </a:prstGeom>
          <a:blipFill rotWithShape="1">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Triangle 6"/>
          <p:cNvSpPr/>
          <p:nvPr/>
        </p:nvSpPr>
        <p:spPr>
          <a:xfrm rot="10800000">
            <a:off x="4495800" y="4572000"/>
            <a:ext cx="2016843" cy="2007388"/>
          </a:xfrm>
          <a:prstGeom prst="rtTriangle">
            <a:avLst/>
          </a:prstGeom>
          <a:blipFill rotWithShape="1">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Triangle 7"/>
          <p:cNvSpPr/>
          <p:nvPr/>
        </p:nvSpPr>
        <p:spPr>
          <a:xfrm rot="16200000">
            <a:off x="2632210" y="4037850"/>
            <a:ext cx="2016843" cy="2007388"/>
          </a:xfrm>
          <a:prstGeom prst="rtTriangle">
            <a:avLst/>
          </a:prstGeom>
          <a:blipFill rotWithShape="1">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Triangle 8"/>
          <p:cNvSpPr/>
          <p:nvPr/>
        </p:nvSpPr>
        <p:spPr>
          <a:xfrm rot="5400000">
            <a:off x="4244620" y="2943900"/>
            <a:ext cx="2016843" cy="2007388"/>
          </a:xfrm>
          <a:prstGeom prst="rtTriangle">
            <a:avLst/>
          </a:prstGeom>
          <a:blipFill rotWithShape="1">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9738" y="6350"/>
            <a:ext cx="8415337" cy="1889125"/>
          </a:xfrm>
        </p:spPr>
        <p:txBody>
          <a:bodyPr/>
          <a:lstStyle/>
          <a:p>
            <a:pPr algn="l" rtl="0"/>
            <a:r>
              <a:rPr lang="en-US" altLang="en-US" sz="4400" b="1" i="1" dirty="0" smtClean="0">
                <a:solidFill>
                  <a:srgbClr val="660066"/>
                </a:solidFill>
                <a:latin typeface="Arial" pitchFamily="34" charset="0"/>
                <a:ea typeface="ＭＳ Ｐゴシック" pitchFamily="34" charset="-128"/>
                <a:cs typeface="Arial" pitchFamily="34" charset="0"/>
              </a:rPr>
              <a:t>Try This:  </a:t>
            </a:r>
            <a:r>
              <a:rPr lang="en-US" altLang="en-US" sz="4400" b="1" dirty="0" smtClean="0">
                <a:solidFill>
                  <a:srgbClr val="660066"/>
                </a:solidFill>
                <a:latin typeface="Arial" pitchFamily="34" charset="0"/>
                <a:ea typeface="ＭＳ Ｐゴシック" pitchFamily="34" charset="-128"/>
                <a:cs typeface="Arial" pitchFamily="34" charset="0"/>
              </a:rPr>
              <a:t>Find the Tangent    	of &lt; A to the </a:t>
            </a:r>
            <a:r>
              <a:rPr lang="en-US" altLang="en-US" sz="4400" b="1" i="1" dirty="0" smtClean="0">
                <a:solidFill>
                  <a:srgbClr val="660066"/>
                </a:solidFill>
                <a:latin typeface="Arial" pitchFamily="34" charset="0"/>
                <a:ea typeface="ＭＳ Ｐゴシック" pitchFamily="34" charset="-128"/>
                <a:cs typeface="Arial" pitchFamily="34" charset="0"/>
              </a:rPr>
              <a:t>nearest tenth</a:t>
            </a:r>
          </a:p>
        </p:txBody>
      </p:sp>
      <p:sp>
        <p:nvSpPr>
          <p:cNvPr id="25603" name="Content Placeholder 2"/>
          <p:cNvSpPr>
            <a:spLocks noGrp="1"/>
          </p:cNvSpPr>
          <p:nvPr>
            <p:ph idx="1"/>
          </p:nvPr>
        </p:nvSpPr>
        <p:spPr>
          <a:xfrm>
            <a:off x="457200" y="1600201"/>
            <a:ext cx="8229600" cy="4267200"/>
          </a:xfrm>
        </p:spPr>
        <p:txBody>
          <a:bodyPr/>
          <a:lstStyle/>
          <a:p>
            <a:pPr marL="457200" indent="-457200" algn="l" rtl="0">
              <a:buFont typeface="Arial" pitchFamily="34" charset="0"/>
              <a:buNone/>
            </a:pPr>
            <a:r>
              <a:rPr lang="en-US" altLang="en-US" dirty="0" smtClean="0">
                <a:ea typeface="ＭＳ Ｐゴシック" pitchFamily="34" charset="-128"/>
              </a:rPr>
              <a:t>1.				        2.</a:t>
            </a:r>
          </a:p>
          <a:p>
            <a:pPr marL="457200" indent="-457200" algn="l" rtl="0">
              <a:buFont typeface="Arial" pitchFamily="34" charset="0"/>
              <a:buNone/>
            </a:pPr>
            <a:endParaRPr lang="en-US" altLang="en-US" dirty="0" smtClean="0">
              <a:ea typeface="ＭＳ Ｐゴシック" pitchFamily="34" charset="-128"/>
            </a:endParaRPr>
          </a:p>
          <a:p>
            <a:pPr marL="457200" indent="-457200" algn="l" rtl="0">
              <a:buFont typeface="Arial" pitchFamily="34" charset="0"/>
              <a:buNone/>
            </a:pPr>
            <a:endParaRPr lang="en-US" altLang="en-US" dirty="0" smtClean="0">
              <a:ea typeface="ＭＳ Ｐゴシック" pitchFamily="34" charset="-128"/>
            </a:endParaRPr>
          </a:p>
          <a:p>
            <a:pPr marL="457200" indent="-457200" algn="l" rtl="0">
              <a:buFont typeface="Arial" pitchFamily="34" charset="0"/>
              <a:buNone/>
            </a:pPr>
            <a:endParaRPr lang="en-US" altLang="en-US" dirty="0" smtClean="0">
              <a:ea typeface="ＭＳ Ｐゴシック" pitchFamily="34" charset="-128"/>
            </a:endParaRPr>
          </a:p>
          <a:p>
            <a:pPr marL="457200" indent="-457200" algn="l" rtl="0">
              <a:buFont typeface="Arial" pitchFamily="34" charset="0"/>
              <a:buNone/>
            </a:pPr>
            <a:endParaRPr lang="en-US" altLang="en-US" dirty="0" smtClean="0">
              <a:ea typeface="ＭＳ Ｐゴシック" pitchFamily="34" charset="-128"/>
            </a:endParaRPr>
          </a:p>
          <a:p>
            <a:pPr marL="457200" indent="-457200" algn="l" rtl="0">
              <a:buFont typeface="Arial" pitchFamily="34" charset="0"/>
              <a:buNone/>
            </a:pPr>
            <a:r>
              <a:rPr lang="en-US" altLang="en-US" dirty="0" smtClean="0">
                <a:ea typeface="ＭＳ Ｐゴシック" pitchFamily="34" charset="-128"/>
              </a:rPr>
              <a:t>Hint:  Find the Ratio First!</a:t>
            </a:r>
          </a:p>
        </p:txBody>
      </p:sp>
      <p:sp>
        <p:nvSpPr>
          <p:cNvPr id="5" name="Right Triangle 4"/>
          <p:cNvSpPr/>
          <p:nvPr/>
        </p:nvSpPr>
        <p:spPr>
          <a:xfrm>
            <a:off x="1756692" y="2599571"/>
            <a:ext cx="1743829" cy="1743829"/>
          </a:xfrm>
          <a:prstGeom prst="rtTriangle">
            <a:avLst/>
          </a:prstGeom>
          <a:blipFill rotWithShape="1">
            <a:blip r:embed="rId2" cstate="print"/>
            <a:tile tx="0" ty="0" sx="100000" sy="100000" flip="none" algn="tl"/>
          </a:blip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6" name="Right Triangle 5"/>
          <p:cNvSpPr/>
          <p:nvPr/>
        </p:nvSpPr>
        <p:spPr>
          <a:xfrm>
            <a:off x="5173342" y="2621402"/>
            <a:ext cx="1307429" cy="1733036"/>
          </a:xfrm>
          <a:prstGeom prst="rtTriangle">
            <a:avLst/>
          </a:prstGeom>
          <a:blipFill rotWithShape="1">
            <a:blip r:embed="rId2" cstate="print"/>
            <a:tile tx="0" ty="0" sx="100000" sy="100000" flip="none" algn="tl"/>
          </a:blip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5606" name="TextBox 6"/>
          <p:cNvSpPr txBox="1">
            <a:spLocks noChangeArrowheads="1"/>
          </p:cNvSpPr>
          <p:nvPr/>
        </p:nvSpPr>
        <p:spPr bwMode="auto">
          <a:xfrm>
            <a:off x="1341438" y="3324225"/>
            <a:ext cx="331787" cy="368300"/>
          </a:xfrm>
          <a:prstGeom prst="rect">
            <a:avLst/>
          </a:prstGeom>
          <a:noFill/>
          <a:ln w="9525">
            <a:noFill/>
            <a:miter lim="800000"/>
            <a:headEnd/>
            <a:tailEnd/>
          </a:ln>
        </p:spPr>
        <p:txBody>
          <a:bodyPr>
            <a:spAutoFit/>
          </a:bodyPr>
          <a:lstStyle/>
          <a:p>
            <a:pPr algn="l" rtl="0"/>
            <a:r>
              <a:rPr lang="en-US" altLang="en-US"/>
              <a:t>4</a:t>
            </a:r>
          </a:p>
        </p:txBody>
      </p:sp>
      <p:sp>
        <p:nvSpPr>
          <p:cNvPr id="25607" name="TextBox 7"/>
          <p:cNvSpPr txBox="1">
            <a:spLocks noChangeArrowheads="1"/>
          </p:cNvSpPr>
          <p:nvPr/>
        </p:nvSpPr>
        <p:spPr bwMode="auto">
          <a:xfrm>
            <a:off x="2324100" y="4354513"/>
            <a:ext cx="333375" cy="369887"/>
          </a:xfrm>
          <a:prstGeom prst="rect">
            <a:avLst/>
          </a:prstGeom>
          <a:noFill/>
          <a:ln w="9525">
            <a:noFill/>
            <a:miter lim="800000"/>
            <a:headEnd/>
            <a:tailEnd/>
          </a:ln>
        </p:spPr>
        <p:txBody>
          <a:bodyPr>
            <a:spAutoFit/>
          </a:bodyPr>
          <a:lstStyle/>
          <a:p>
            <a:pPr algn="l" rtl="0"/>
            <a:r>
              <a:rPr lang="en-US" altLang="en-US"/>
              <a:t>5</a:t>
            </a:r>
          </a:p>
        </p:txBody>
      </p:sp>
      <p:sp>
        <p:nvSpPr>
          <p:cNvPr id="25608" name="TextBox 8"/>
          <p:cNvSpPr txBox="1">
            <a:spLocks noChangeArrowheads="1"/>
          </p:cNvSpPr>
          <p:nvPr/>
        </p:nvSpPr>
        <p:spPr bwMode="auto">
          <a:xfrm>
            <a:off x="4762500" y="3324225"/>
            <a:ext cx="331788" cy="368300"/>
          </a:xfrm>
          <a:prstGeom prst="rect">
            <a:avLst/>
          </a:prstGeom>
          <a:noFill/>
          <a:ln w="9525">
            <a:noFill/>
            <a:miter lim="800000"/>
            <a:headEnd/>
            <a:tailEnd/>
          </a:ln>
        </p:spPr>
        <p:txBody>
          <a:bodyPr>
            <a:spAutoFit/>
          </a:bodyPr>
          <a:lstStyle/>
          <a:p>
            <a:pPr algn="l" rtl="0"/>
            <a:r>
              <a:rPr lang="en-US" altLang="en-US"/>
              <a:t>8</a:t>
            </a:r>
          </a:p>
        </p:txBody>
      </p:sp>
      <p:sp>
        <p:nvSpPr>
          <p:cNvPr id="25609" name="TextBox 9"/>
          <p:cNvSpPr txBox="1">
            <a:spLocks noChangeArrowheads="1"/>
          </p:cNvSpPr>
          <p:nvPr/>
        </p:nvSpPr>
        <p:spPr bwMode="auto">
          <a:xfrm>
            <a:off x="3403600" y="4316413"/>
            <a:ext cx="331788" cy="369887"/>
          </a:xfrm>
          <a:prstGeom prst="rect">
            <a:avLst/>
          </a:prstGeom>
          <a:noFill/>
          <a:ln w="9525">
            <a:noFill/>
            <a:miter lim="800000"/>
            <a:headEnd/>
            <a:tailEnd/>
          </a:ln>
        </p:spPr>
        <p:txBody>
          <a:bodyPr>
            <a:spAutoFit/>
          </a:bodyPr>
          <a:lstStyle/>
          <a:p>
            <a:pPr algn="l" rtl="0"/>
            <a:r>
              <a:rPr lang="en-US" altLang="en-US">
                <a:solidFill>
                  <a:srgbClr val="660066"/>
                </a:solidFill>
              </a:rPr>
              <a:t>A</a:t>
            </a:r>
          </a:p>
        </p:txBody>
      </p:sp>
      <p:sp>
        <p:nvSpPr>
          <p:cNvPr id="25610" name="TextBox 10"/>
          <p:cNvSpPr txBox="1">
            <a:spLocks noChangeArrowheads="1"/>
          </p:cNvSpPr>
          <p:nvPr/>
        </p:nvSpPr>
        <p:spPr bwMode="auto">
          <a:xfrm>
            <a:off x="4895850" y="2273300"/>
            <a:ext cx="333375" cy="369888"/>
          </a:xfrm>
          <a:prstGeom prst="rect">
            <a:avLst/>
          </a:prstGeom>
          <a:noFill/>
          <a:ln w="9525">
            <a:noFill/>
            <a:miter lim="800000"/>
            <a:headEnd/>
            <a:tailEnd/>
          </a:ln>
        </p:spPr>
        <p:txBody>
          <a:bodyPr>
            <a:spAutoFit/>
          </a:bodyPr>
          <a:lstStyle/>
          <a:p>
            <a:pPr algn="l" rtl="0"/>
            <a:r>
              <a:rPr lang="en-US" altLang="en-US">
                <a:solidFill>
                  <a:srgbClr val="660066"/>
                </a:solidFill>
              </a:rPr>
              <a:t>A</a:t>
            </a:r>
          </a:p>
        </p:txBody>
      </p:sp>
      <p:sp>
        <p:nvSpPr>
          <p:cNvPr id="25611" name="TextBox 11"/>
          <p:cNvSpPr txBox="1">
            <a:spLocks noChangeArrowheads="1"/>
          </p:cNvSpPr>
          <p:nvPr/>
        </p:nvSpPr>
        <p:spPr bwMode="auto">
          <a:xfrm>
            <a:off x="5710238" y="4341813"/>
            <a:ext cx="331787" cy="369887"/>
          </a:xfrm>
          <a:prstGeom prst="rect">
            <a:avLst/>
          </a:prstGeom>
          <a:noFill/>
          <a:ln w="9525">
            <a:noFill/>
            <a:miter lim="800000"/>
            <a:headEnd/>
            <a:tailEnd/>
          </a:ln>
        </p:spPr>
        <p:txBody>
          <a:bodyPr>
            <a:spAutoFit/>
          </a:bodyPr>
          <a:lstStyle/>
          <a:p>
            <a:pPr algn="l" rtl="0"/>
            <a:r>
              <a:rPr lang="en-US" altLang="en-US"/>
              <a:t>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990600"/>
          </a:xfrm>
        </p:spPr>
        <p:txBody>
          <a:bodyPr>
            <a:noAutofit/>
          </a:bodyPr>
          <a:lstStyle/>
          <a:p>
            <a:pPr rtl="0"/>
            <a:r>
              <a:rPr lang="en-US" altLang="en-US" sz="6000" b="1" dirty="0" smtClean="0">
                <a:effectLst>
                  <a:outerShdw blurRad="38100" dist="38100" dir="2700000" algn="tl">
                    <a:srgbClr val="000000">
                      <a:alpha val="43137"/>
                    </a:srgbClr>
                  </a:outerShdw>
                </a:effectLst>
                <a:ea typeface="ＭＳ Ｐゴシック" pitchFamily="34" charset="-128"/>
              </a:rPr>
              <a:t>Practice:</a:t>
            </a:r>
          </a:p>
        </p:txBody>
      </p:sp>
      <p:sp>
        <p:nvSpPr>
          <p:cNvPr id="26627" name="Content Placeholder 6"/>
          <p:cNvSpPr>
            <a:spLocks noGrp="1"/>
          </p:cNvSpPr>
          <p:nvPr>
            <p:ph idx="1"/>
          </p:nvPr>
        </p:nvSpPr>
        <p:spPr>
          <a:xfrm>
            <a:off x="228600" y="990600"/>
            <a:ext cx="8610600" cy="668338"/>
          </a:xfrm>
        </p:spPr>
        <p:txBody>
          <a:bodyPr>
            <a:noAutofit/>
          </a:bodyPr>
          <a:lstStyle/>
          <a:p>
            <a:pPr algn="l" rtl="0"/>
            <a:r>
              <a:rPr lang="en-US" altLang="en-US" dirty="0" smtClean="0">
                <a:ea typeface="ＭＳ Ｐゴシック" pitchFamily="34" charset="-128"/>
              </a:rPr>
              <a:t>Find the Tan A and Tan B ratios of each triangle.</a:t>
            </a:r>
          </a:p>
          <a:p>
            <a:pPr algn="l" rtl="0"/>
            <a:endParaRPr lang="en-US" altLang="en-US" dirty="0" smtClean="0">
              <a:ea typeface="ＭＳ Ｐゴシック" pitchFamily="34" charset="-128"/>
            </a:endParaRPr>
          </a:p>
        </p:txBody>
      </p:sp>
      <p:sp>
        <p:nvSpPr>
          <p:cNvPr id="5" name="Right Triangle 4"/>
          <p:cNvSpPr/>
          <p:nvPr/>
        </p:nvSpPr>
        <p:spPr>
          <a:xfrm>
            <a:off x="1673606" y="2599571"/>
            <a:ext cx="1448084" cy="829429"/>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7" name="Straight Connector 6"/>
          <p:cNvCxnSpPr/>
          <p:nvPr/>
        </p:nvCxnSpPr>
        <p:spPr>
          <a:xfrm>
            <a:off x="1662113" y="3252788"/>
            <a:ext cx="2365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811338" y="3340100"/>
            <a:ext cx="1762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6631" name="TextBox 9"/>
          <p:cNvSpPr txBox="1">
            <a:spLocks noChangeArrowheads="1"/>
          </p:cNvSpPr>
          <p:nvPr/>
        </p:nvSpPr>
        <p:spPr bwMode="auto">
          <a:xfrm>
            <a:off x="3121025" y="3254375"/>
            <a:ext cx="352425" cy="368300"/>
          </a:xfrm>
          <a:prstGeom prst="rect">
            <a:avLst/>
          </a:prstGeom>
          <a:noFill/>
          <a:ln w="9525">
            <a:noFill/>
            <a:miter lim="800000"/>
            <a:headEnd/>
            <a:tailEnd/>
          </a:ln>
        </p:spPr>
        <p:txBody>
          <a:bodyPr>
            <a:spAutoFit/>
          </a:bodyPr>
          <a:lstStyle/>
          <a:p>
            <a:pPr algn="l" rtl="0"/>
            <a:r>
              <a:rPr lang="en-US" altLang="en-US"/>
              <a:t>A</a:t>
            </a:r>
          </a:p>
        </p:txBody>
      </p:sp>
      <p:sp>
        <p:nvSpPr>
          <p:cNvPr id="26632" name="TextBox 10"/>
          <p:cNvSpPr txBox="1">
            <a:spLocks noChangeArrowheads="1"/>
          </p:cNvSpPr>
          <p:nvPr/>
        </p:nvSpPr>
        <p:spPr bwMode="auto">
          <a:xfrm>
            <a:off x="1481138" y="2243138"/>
            <a:ext cx="352425" cy="369887"/>
          </a:xfrm>
          <a:prstGeom prst="rect">
            <a:avLst/>
          </a:prstGeom>
          <a:noFill/>
          <a:ln w="9525">
            <a:noFill/>
            <a:miter lim="800000"/>
            <a:headEnd/>
            <a:tailEnd/>
          </a:ln>
        </p:spPr>
        <p:txBody>
          <a:bodyPr>
            <a:spAutoFit/>
          </a:bodyPr>
          <a:lstStyle/>
          <a:p>
            <a:pPr algn="l" rtl="0"/>
            <a:r>
              <a:rPr lang="en-US" altLang="en-US"/>
              <a:t>B</a:t>
            </a:r>
          </a:p>
        </p:txBody>
      </p:sp>
      <p:sp>
        <p:nvSpPr>
          <p:cNvPr id="26633" name="TextBox 11"/>
          <p:cNvSpPr txBox="1">
            <a:spLocks noChangeArrowheads="1"/>
          </p:cNvSpPr>
          <p:nvPr/>
        </p:nvSpPr>
        <p:spPr bwMode="auto">
          <a:xfrm>
            <a:off x="1349375" y="2763838"/>
            <a:ext cx="350838" cy="368300"/>
          </a:xfrm>
          <a:prstGeom prst="rect">
            <a:avLst/>
          </a:prstGeom>
          <a:noFill/>
          <a:ln w="9525">
            <a:noFill/>
            <a:miter lim="800000"/>
            <a:headEnd/>
            <a:tailEnd/>
          </a:ln>
        </p:spPr>
        <p:txBody>
          <a:bodyPr>
            <a:spAutoFit/>
          </a:bodyPr>
          <a:lstStyle/>
          <a:p>
            <a:pPr algn="l" rtl="0"/>
            <a:r>
              <a:rPr lang="en-US" altLang="en-US"/>
              <a:t>3</a:t>
            </a:r>
          </a:p>
        </p:txBody>
      </p:sp>
      <p:sp>
        <p:nvSpPr>
          <p:cNvPr id="26634" name="TextBox 12"/>
          <p:cNvSpPr txBox="1">
            <a:spLocks noChangeArrowheads="1"/>
          </p:cNvSpPr>
          <p:nvPr/>
        </p:nvSpPr>
        <p:spPr bwMode="auto">
          <a:xfrm>
            <a:off x="2344738" y="2678113"/>
            <a:ext cx="350837" cy="369887"/>
          </a:xfrm>
          <a:prstGeom prst="rect">
            <a:avLst/>
          </a:prstGeom>
          <a:noFill/>
          <a:ln w="9525">
            <a:noFill/>
            <a:miter lim="800000"/>
            <a:headEnd/>
            <a:tailEnd/>
          </a:ln>
        </p:spPr>
        <p:txBody>
          <a:bodyPr>
            <a:spAutoFit/>
          </a:bodyPr>
          <a:lstStyle/>
          <a:p>
            <a:pPr algn="l" rtl="0"/>
            <a:r>
              <a:rPr lang="en-US" altLang="en-US"/>
              <a:t>5</a:t>
            </a:r>
          </a:p>
        </p:txBody>
      </p:sp>
      <p:sp>
        <p:nvSpPr>
          <p:cNvPr id="26635" name="TextBox 13"/>
          <p:cNvSpPr txBox="1">
            <a:spLocks noChangeArrowheads="1"/>
          </p:cNvSpPr>
          <p:nvPr/>
        </p:nvSpPr>
        <p:spPr bwMode="auto">
          <a:xfrm>
            <a:off x="2152650" y="3436938"/>
            <a:ext cx="350838" cy="368300"/>
          </a:xfrm>
          <a:prstGeom prst="rect">
            <a:avLst/>
          </a:prstGeom>
          <a:noFill/>
          <a:ln w="9525">
            <a:noFill/>
            <a:miter lim="800000"/>
            <a:headEnd/>
            <a:tailEnd/>
          </a:ln>
        </p:spPr>
        <p:txBody>
          <a:bodyPr>
            <a:spAutoFit/>
          </a:bodyPr>
          <a:lstStyle/>
          <a:p>
            <a:pPr algn="l" rtl="0"/>
            <a:r>
              <a:rPr lang="en-US" altLang="en-US"/>
              <a:t>4</a:t>
            </a:r>
          </a:p>
        </p:txBody>
      </p:sp>
      <p:sp>
        <p:nvSpPr>
          <p:cNvPr id="15" name="Right Triangle 14"/>
          <p:cNvSpPr/>
          <p:nvPr/>
        </p:nvSpPr>
        <p:spPr>
          <a:xfrm rot="8679037">
            <a:off x="5018173" y="2811881"/>
            <a:ext cx="1722507" cy="1211663"/>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6637" name="TextBox 17"/>
          <p:cNvSpPr txBox="1">
            <a:spLocks noChangeArrowheads="1"/>
          </p:cNvSpPr>
          <p:nvPr/>
        </p:nvSpPr>
        <p:spPr bwMode="auto">
          <a:xfrm>
            <a:off x="6929438" y="3157538"/>
            <a:ext cx="352425" cy="368300"/>
          </a:xfrm>
          <a:prstGeom prst="rect">
            <a:avLst/>
          </a:prstGeom>
          <a:noFill/>
          <a:ln w="9525">
            <a:noFill/>
            <a:miter lim="800000"/>
            <a:headEnd/>
            <a:tailEnd/>
          </a:ln>
        </p:spPr>
        <p:txBody>
          <a:bodyPr>
            <a:spAutoFit/>
          </a:bodyPr>
          <a:lstStyle/>
          <a:p>
            <a:pPr algn="l" rtl="0"/>
            <a:r>
              <a:rPr lang="en-US" altLang="en-US"/>
              <a:t>A</a:t>
            </a:r>
          </a:p>
        </p:txBody>
      </p:sp>
      <p:sp>
        <p:nvSpPr>
          <p:cNvPr id="26638" name="TextBox 18"/>
          <p:cNvSpPr txBox="1">
            <a:spLocks noChangeArrowheads="1"/>
          </p:cNvSpPr>
          <p:nvPr/>
        </p:nvSpPr>
        <p:spPr bwMode="auto">
          <a:xfrm>
            <a:off x="4446588" y="3071813"/>
            <a:ext cx="352425" cy="369887"/>
          </a:xfrm>
          <a:prstGeom prst="rect">
            <a:avLst/>
          </a:prstGeom>
          <a:noFill/>
          <a:ln w="9525">
            <a:noFill/>
            <a:miter lim="800000"/>
            <a:headEnd/>
            <a:tailEnd/>
          </a:ln>
        </p:spPr>
        <p:txBody>
          <a:bodyPr>
            <a:spAutoFit/>
          </a:bodyPr>
          <a:lstStyle/>
          <a:p>
            <a:pPr algn="l" rtl="0"/>
            <a:r>
              <a:rPr lang="en-US" altLang="en-US"/>
              <a:t>B</a:t>
            </a:r>
          </a:p>
        </p:txBody>
      </p:sp>
      <p:sp>
        <p:nvSpPr>
          <p:cNvPr id="26639" name="TextBox 19"/>
          <p:cNvSpPr txBox="1">
            <a:spLocks noChangeArrowheads="1"/>
          </p:cNvSpPr>
          <p:nvPr/>
        </p:nvSpPr>
        <p:spPr bwMode="auto">
          <a:xfrm>
            <a:off x="6570663" y="2559050"/>
            <a:ext cx="350837" cy="369888"/>
          </a:xfrm>
          <a:prstGeom prst="rect">
            <a:avLst/>
          </a:prstGeom>
          <a:noFill/>
          <a:ln w="9525">
            <a:noFill/>
            <a:miter lim="800000"/>
            <a:headEnd/>
            <a:tailEnd/>
          </a:ln>
        </p:spPr>
        <p:txBody>
          <a:bodyPr>
            <a:spAutoFit/>
          </a:bodyPr>
          <a:lstStyle/>
          <a:p>
            <a:pPr algn="l" rtl="0"/>
            <a:r>
              <a:rPr lang="en-US" altLang="en-US"/>
              <a:t>2</a:t>
            </a:r>
          </a:p>
        </p:txBody>
      </p:sp>
      <p:sp>
        <p:nvSpPr>
          <p:cNvPr id="26640" name="TextBox 20"/>
          <p:cNvSpPr txBox="1">
            <a:spLocks noChangeArrowheads="1"/>
          </p:cNvSpPr>
          <p:nvPr/>
        </p:nvSpPr>
        <p:spPr bwMode="auto">
          <a:xfrm>
            <a:off x="5310188" y="2474913"/>
            <a:ext cx="350837" cy="369887"/>
          </a:xfrm>
          <a:prstGeom prst="rect">
            <a:avLst/>
          </a:prstGeom>
          <a:noFill/>
          <a:ln w="9525">
            <a:noFill/>
            <a:miter lim="800000"/>
            <a:headEnd/>
            <a:tailEnd/>
          </a:ln>
        </p:spPr>
        <p:txBody>
          <a:bodyPr>
            <a:spAutoFit/>
          </a:bodyPr>
          <a:lstStyle/>
          <a:p>
            <a:pPr algn="l" rtl="0"/>
            <a:r>
              <a:rPr lang="en-US" altLang="en-US"/>
              <a:t>5</a:t>
            </a:r>
          </a:p>
        </p:txBody>
      </p:sp>
      <p:sp>
        <p:nvSpPr>
          <p:cNvPr id="26641" name="TextBox 21"/>
          <p:cNvSpPr txBox="1">
            <a:spLocks noChangeArrowheads="1"/>
          </p:cNvSpPr>
          <p:nvPr/>
        </p:nvSpPr>
        <p:spPr bwMode="auto">
          <a:xfrm>
            <a:off x="5794375" y="3433763"/>
            <a:ext cx="352425" cy="369887"/>
          </a:xfrm>
          <a:prstGeom prst="rect">
            <a:avLst/>
          </a:prstGeom>
          <a:noFill/>
          <a:ln w="9525">
            <a:noFill/>
            <a:miter lim="800000"/>
            <a:headEnd/>
            <a:tailEnd/>
          </a:ln>
        </p:spPr>
        <p:txBody>
          <a:bodyPr>
            <a:spAutoFit/>
          </a:bodyPr>
          <a:lstStyle/>
          <a:p>
            <a:pPr algn="l" rtl="0"/>
            <a:r>
              <a:rPr lang="en-US" altLang="en-US"/>
              <a:t>4</a:t>
            </a:r>
          </a:p>
        </p:txBody>
      </p:sp>
      <p:cxnSp>
        <p:nvCxnSpPr>
          <p:cNvPr id="38" name="Straight Connector 37"/>
          <p:cNvCxnSpPr/>
          <p:nvPr/>
        </p:nvCxnSpPr>
        <p:spPr>
          <a:xfrm rot="16200000" flipH="1">
            <a:off x="5936456" y="2634457"/>
            <a:ext cx="244475" cy="176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146800" y="2678113"/>
            <a:ext cx="263525" cy="166687"/>
          </a:xfrm>
          <a:prstGeom prst="line">
            <a:avLst/>
          </a:prstGeom>
        </p:spPr>
        <p:style>
          <a:lnRef idx="2">
            <a:schemeClr val="accent1"/>
          </a:lnRef>
          <a:fillRef idx="0">
            <a:schemeClr val="accent1"/>
          </a:fillRef>
          <a:effectRef idx="1">
            <a:schemeClr val="accent1"/>
          </a:effectRef>
          <a:fontRef idx="minor">
            <a:schemeClr val="tx1"/>
          </a:fontRef>
        </p:style>
      </p:cxnSp>
      <p:sp>
        <p:nvSpPr>
          <p:cNvPr id="41" name="Isosceles Triangle 40"/>
          <p:cNvSpPr/>
          <p:nvPr/>
        </p:nvSpPr>
        <p:spPr>
          <a:xfrm>
            <a:off x="1523470" y="4558151"/>
            <a:ext cx="1894935" cy="1103928"/>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43" name="Straight Connector 42"/>
          <p:cNvCxnSpPr/>
          <p:nvPr/>
        </p:nvCxnSpPr>
        <p:spPr>
          <a:xfrm flipV="1">
            <a:off x="2743200" y="4938713"/>
            <a:ext cx="271463" cy="249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1820863" y="4962525"/>
            <a:ext cx="319087" cy="249238"/>
          </a:xfrm>
          <a:prstGeom prst="line">
            <a:avLst/>
          </a:prstGeom>
        </p:spPr>
        <p:style>
          <a:lnRef idx="2">
            <a:schemeClr val="accent1"/>
          </a:lnRef>
          <a:fillRef idx="0">
            <a:schemeClr val="accent1"/>
          </a:fillRef>
          <a:effectRef idx="1">
            <a:schemeClr val="accent1"/>
          </a:effectRef>
          <a:fontRef idx="minor">
            <a:schemeClr val="tx1"/>
          </a:fontRef>
        </p:style>
      </p:cxnSp>
      <p:sp>
        <p:nvSpPr>
          <p:cNvPr id="26647" name="TextBox 45"/>
          <p:cNvSpPr txBox="1">
            <a:spLocks noChangeArrowheads="1"/>
          </p:cNvSpPr>
          <p:nvPr/>
        </p:nvSpPr>
        <p:spPr bwMode="auto">
          <a:xfrm>
            <a:off x="3392488" y="5341938"/>
            <a:ext cx="352425" cy="368300"/>
          </a:xfrm>
          <a:prstGeom prst="rect">
            <a:avLst/>
          </a:prstGeom>
          <a:noFill/>
          <a:ln w="9525">
            <a:noFill/>
            <a:miter lim="800000"/>
            <a:headEnd/>
            <a:tailEnd/>
          </a:ln>
        </p:spPr>
        <p:txBody>
          <a:bodyPr>
            <a:spAutoFit/>
          </a:bodyPr>
          <a:lstStyle/>
          <a:p>
            <a:pPr algn="l" rtl="0"/>
            <a:r>
              <a:rPr lang="en-US" altLang="en-US"/>
              <a:t>A</a:t>
            </a:r>
          </a:p>
        </p:txBody>
      </p:sp>
      <p:sp>
        <p:nvSpPr>
          <p:cNvPr id="26648" name="TextBox 46"/>
          <p:cNvSpPr txBox="1">
            <a:spLocks noChangeArrowheads="1"/>
          </p:cNvSpPr>
          <p:nvPr/>
        </p:nvSpPr>
        <p:spPr bwMode="auto">
          <a:xfrm>
            <a:off x="1171575" y="5362575"/>
            <a:ext cx="350838" cy="369888"/>
          </a:xfrm>
          <a:prstGeom prst="rect">
            <a:avLst/>
          </a:prstGeom>
          <a:noFill/>
          <a:ln w="9525">
            <a:noFill/>
            <a:miter lim="800000"/>
            <a:headEnd/>
            <a:tailEnd/>
          </a:ln>
        </p:spPr>
        <p:txBody>
          <a:bodyPr>
            <a:spAutoFit/>
          </a:bodyPr>
          <a:lstStyle/>
          <a:p>
            <a:pPr algn="l" rtl="0"/>
            <a:r>
              <a:rPr lang="en-US" altLang="en-US"/>
              <a:t>B</a:t>
            </a:r>
          </a:p>
        </p:txBody>
      </p:sp>
      <p:sp>
        <p:nvSpPr>
          <p:cNvPr id="26649" name="TextBox 47"/>
          <p:cNvSpPr txBox="1">
            <a:spLocks noChangeArrowheads="1"/>
          </p:cNvSpPr>
          <p:nvPr/>
        </p:nvSpPr>
        <p:spPr bwMode="auto">
          <a:xfrm>
            <a:off x="3019425" y="4646613"/>
            <a:ext cx="350838" cy="369887"/>
          </a:xfrm>
          <a:prstGeom prst="rect">
            <a:avLst/>
          </a:prstGeom>
          <a:noFill/>
          <a:ln w="9525">
            <a:noFill/>
            <a:miter lim="800000"/>
            <a:headEnd/>
            <a:tailEnd/>
          </a:ln>
        </p:spPr>
        <p:txBody>
          <a:bodyPr>
            <a:spAutoFit/>
          </a:bodyPr>
          <a:lstStyle/>
          <a:p>
            <a:pPr algn="l" rtl="0"/>
            <a:r>
              <a:rPr lang="en-US" altLang="en-US"/>
              <a:t>7</a:t>
            </a:r>
          </a:p>
        </p:txBody>
      </p:sp>
      <p:sp>
        <p:nvSpPr>
          <p:cNvPr id="49" name="Isosceles Triangle 48"/>
          <p:cNvSpPr/>
          <p:nvPr/>
        </p:nvSpPr>
        <p:spPr>
          <a:xfrm>
            <a:off x="5163252" y="4558151"/>
            <a:ext cx="1958474" cy="1174240"/>
          </a:xfrm>
          <a:prstGeom prst="triangle">
            <a:avLst>
              <a:gd name="adj" fmla="val 10000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6651" name="TextBox 49"/>
          <p:cNvSpPr txBox="1">
            <a:spLocks noChangeArrowheads="1"/>
          </p:cNvSpPr>
          <p:nvPr/>
        </p:nvSpPr>
        <p:spPr bwMode="auto">
          <a:xfrm>
            <a:off x="7081838" y="4200525"/>
            <a:ext cx="352425" cy="368300"/>
          </a:xfrm>
          <a:prstGeom prst="rect">
            <a:avLst/>
          </a:prstGeom>
          <a:noFill/>
          <a:ln w="9525">
            <a:noFill/>
            <a:miter lim="800000"/>
            <a:headEnd/>
            <a:tailEnd/>
          </a:ln>
        </p:spPr>
        <p:txBody>
          <a:bodyPr>
            <a:spAutoFit/>
          </a:bodyPr>
          <a:lstStyle/>
          <a:p>
            <a:pPr algn="l" rtl="0"/>
            <a:r>
              <a:rPr lang="en-US" altLang="en-US"/>
              <a:t>B</a:t>
            </a:r>
          </a:p>
        </p:txBody>
      </p:sp>
      <p:sp>
        <p:nvSpPr>
          <p:cNvPr id="26652" name="TextBox 50"/>
          <p:cNvSpPr txBox="1">
            <a:spLocks noChangeArrowheads="1"/>
          </p:cNvSpPr>
          <p:nvPr/>
        </p:nvSpPr>
        <p:spPr bwMode="auto">
          <a:xfrm>
            <a:off x="4756150" y="5434013"/>
            <a:ext cx="350838" cy="369887"/>
          </a:xfrm>
          <a:prstGeom prst="rect">
            <a:avLst/>
          </a:prstGeom>
          <a:noFill/>
          <a:ln w="9525">
            <a:noFill/>
            <a:miter lim="800000"/>
            <a:headEnd/>
            <a:tailEnd/>
          </a:ln>
        </p:spPr>
        <p:txBody>
          <a:bodyPr>
            <a:spAutoFit/>
          </a:bodyPr>
          <a:lstStyle/>
          <a:p>
            <a:pPr algn="l" rtl="0"/>
            <a:r>
              <a:rPr lang="en-US" altLang="en-US"/>
              <a:t>A</a:t>
            </a:r>
          </a:p>
        </p:txBody>
      </p:sp>
      <p:cxnSp>
        <p:nvCxnSpPr>
          <p:cNvPr id="53" name="Straight Connector 52"/>
          <p:cNvCxnSpPr/>
          <p:nvPr/>
        </p:nvCxnSpPr>
        <p:spPr>
          <a:xfrm rot="10800000">
            <a:off x="6777038" y="5446713"/>
            <a:ext cx="357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6650831" y="5584032"/>
            <a:ext cx="276225" cy="1588"/>
          </a:xfrm>
          <a:prstGeom prst="line">
            <a:avLst/>
          </a:prstGeom>
        </p:spPr>
        <p:style>
          <a:lnRef idx="2">
            <a:schemeClr val="accent1"/>
          </a:lnRef>
          <a:fillRef idx="0">
            <a:schemeClr val="accent1"/>
          </a:fillRef>
          <a:effectRef idx="1">
            <a:schemeClr val="accent1"/>
          </a:effectRef>
          <a:fontRef idx="minor">
            <a:schemeClr val="tx1"/>
          </a:fontRef>
        </p:style>
      </p:cxnSp>
      <p:sp>
        <p:nvSpPr>
          <p:cNvPr id="26655" name="TextBox 55"/>
          <p:cNvSpPr txBox="1">
            <a:spLocks noChangeArrowheads="1"/>
          </p:cNvSpPr>
          <p:nvPr/>
        </p:nvSpPr>
        <p:spPr bwMode="auto">
          <a:xfrm>
            <a:off x="5770563" y="4740275"/>
            <a:ext cx="352425" cy="369888"/>
          </a:xfrm>
          <a:prstGeom prst="rect">
            <a:avLst/>
          </a:prstGeom>
          <a:noFill/>
          <a:ln w="9525">
            <a:noFill/>
            <a:miter lim="800000"/>
            <a:headEnd/>
            <a:tailEnd/>
          </a:ln>
        </p:spPr>
        <p:txBody>
          <a:bodyPr>
            <a:spAutoFit/>
          </a:bodyPr>
          <a:lstStyle/>
          <a:p>
            <a:pPr algn="l" rtl="0"/>
            <a:r>
              <a:rPr lang="en-US" altLang="en-US"/>
              <a:t>6</a:t>
            </a:r>
          </a:p>
        </p:txBody>
      </p:sp>
      <p:sp>
        <p:nvSpPr>
          <p:cNvPr id="26656" name="TextBox 56"/>
          <p:cNvSpPr txBox="1">
            <a:spLocks noChangeArrowheads="1"/>
          </p:cNvSpPr>
          <p:nvPr/>
        </p:nvSpPr>
        <p:spPr bwMode="auto">
          <a:xfrm>
            <a:off x="5970588" y="5711825"/>
            <a:ext cx="600075" cy="368300"/>
          </a:xfrm>
          <a:prstGeom prst="rect">
            <a:avLst/>
          </a:prstGeom>
          <a:noFill/>
          <a:ln w="9525">
            <a:noFill/>
            <a:miter lim="800000"/>
            <a:headEnd/>
            <a:tailEnd/>
          </a:ln>
        </p:spPr>
        <p:txBody>
          <a:bodyPr>
            <a:spAutoFit/>
          </a:bodyPr>
          <a:lstStyle/>
          <a:p>
            <a:pPr algn="l" rtl="0"/>
            <a:r>
              <a:rPr lang="en-US" altLang="en-US"/>
              <a:t>10</a:t>
            </a:r>
          </a:p>
        </p:txBody>
      </p:sp>
      <p:sp>
        <p:nvSpPr>
          <p:cNvPr id="26657" name="TextBox 57"/>
          <p:cNvSpPr txBox="1">
            <a:spLocks noChangeArrowheads="1"/>
          </p:cNvSpPr>
          <p:nvPr/>
        </p:nvSpPr>
        <p:spPr bwMode="auto">
          <a:xfrm>
            <a:off x="7173913" y="4895850"/>
            <a:ext cx="350837" cy="369888"/>
          </a:xfrm>
          <a:prstGeom prst="rect">
            <a:avLst/>
          </a:prstGeom>
          <a:noFill/>
          <a:ln w="9525">
            <a:noFill/>
            <a:miter lim="800000"/>
            <a:headEnd/>
            <a:tailEnd/>
          </a:ln>
        </p:spPr>
        <p:txBody>
          <a:bodyPr>
            <a:spAutoFit/>
          </a:bodyPr>
          <a:lstStyle/>
          <a:p>
            <a:pPr algn="l" rtl="0"/>
            <a:r>
              <a:rPr lang="en-US" altLang="en-US"/>
              <a:t>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838200" y="0"/>
            <a:ext cx="7345362" cy="1339850"/>
          </a:xfrm>
          <a:prstGeom prst="rect">
            <a:avLst/>
          </a:prstGeom>
          <a:noFill/>
          <a:ln w="9525">
            <a:noFill/>
            <a:miter lim="800000"/>
            <a:headEnd/>
            <a:tailEnd/>
          </a:ln>
        </p:spPr>
        <p:txBody>
          <a:bodyPr anchor="ctr"/>
          <a:lstStyle/>
          <a:p>
            <a:pPr algn="ctr" defTabSz="914400" rtl="0"/>
            <a:r>
              <a:rPr lang="en-US" altLang="en-US" sz="4800" b="1" dirty="0">
                <a:solidFill>
                  <a:srgbClr val="FF6600"/>
                </a:solidFill>
                <a:effectLst>
                  <a:outerShdw blurRad="38100" dist="38100" dir="2700000" algn="tl">
                    <a:srgbClr val="000000">
                      <a:alpha val="43137"/>
                    </a:srgbClr>
                  </a:outerShdw>
                </a:effectLst>
                <a:latin typeface="Comic Sans MS" pitchFamily="66" charset="0"/>
              </a:rPr>
              <a:t>Example</a:t>
            </a:r>
          </a:p>
        </p:txBody>
      </p:sp>
      <p:sp>
        <p:nvSpPr>
          <p:cNvPr id="5" name="Content Placeholder 2"/>
          <p:cNvSpPr txBox="1">
            <a:spLocks/>
          </p:cNvSpPr>
          <p:nvPr/>
        </p:nvSpPr>
        <p:spPr bwMode="auto">
          <a:xfrm>
            <a:off x="650875" y="2498725"/>
            <a:ext cx="5010150" cy="1573213"/>
          </a:xfrm>
          <a:prstGeom prst="rect">
            <a:avLst/>
          </a:prstGeom>
          <a:noFill/>
          <a:ln w="9525">
            <a:noFill/>
            <a:miter lim="800000"/>
            <a:headEnd/>
            <a:tailEnd/>
          </a:ln>
        </p:spPr>
        <p:txBody>
          <a:bodyPr/>
          <a:lstStyle/>
          <a:p>
            <a:pPr marL="342900" indent="-342900" algn="l" defTabSz="914400" rtl="0">
              <a:spcBef>
                <a:spcPts val="2000"/>
              </a:spcBef>
              <a:buClr>
                <a:srgbClr val="404040"/>
              </a:buClr>
              <a:buFont typeface="Arial" pitchFamily="34" charset="0"/>
              <a:buNone/>
            </a:pPr>
            <a:r>
              <a:rPr lang="en-US" altLang="en-US" sz="2400">
                <a:solidFill>
                  <a:srgbClr val="404040"/>
                </a:solidFill>
                <a:latin typeface="Comic Sans MS" pitchFamily="66" charset="0"/>
              </a:rPr>
              <a:t>	</a:t>
            </a:r>
          </a:p>
          <a:p>
            <a:pPr marL="342900" indent="-342900" algn="l" defTabSz="914400" rtl="0">
              <a:spcBef>
                <a:spcPts val="2000"/>
              </a:spcBef>
              <a:buClr>
                <a:srgbClr val="404040"/>
              </a:buClr>
              <a:buFont typeface="Arial" pitchFamily="34" charset="0"/>
              <a:buNone/>
            </a:pPr>
            <a:r>
              <a:rPr lang="en-US" altLang="en-US" sz="2400">
                <a:solidFill>
                  <a:srgbClr val="404040"/>
                </a:solidFill>
                <a:latin typeface="Comic Sans MS" pitchFamily="66" charset="0"/>
              </a:rPr>
              <a:t>	</a:t>
            </a:r>
            <a:r>
              <a:rPr lang="en-US" altLang="en-US" sz="2400">
                <a:solidFill>
                  <a:srgbClr val="660066"/>
                </a:solidFill>
                <a:latin typeface="Comic Sans MS" pitchFamily="66" charset="0"/>
              </a:rPr>
              <a:t>Sin U = </a:t>
            </a:r>
            <a:r>
              <a:rPr lang="en-US" altLang="en-US" sz="2400" u="sng">
                <a:solidFill>
                  <a:srgbClr val="660066"/>
                </a:solidFill>
                <a:latin typeface="Comic Sans MS" pitchFamily="66" charset="0"/>
              </a:rPr>
              <a:t>opposite</a:t>
            </a:r>
            <a:r>
              <a:rPr lang="en-US" altLang="en-US" sz="2400">
                <a:solidFill>
                  <a:srgbClr val="660066"/>
                </a:solidFill>
                <a:latin typeface="Comic Sans MS" pitchFamily="66" charset="0"/>
              </a:rPr>
              <a:t>  = </a:t>
            </a:r>
            <a:r>
              <a:rPr lang="en-US" altLang="en-US" sz="2400" u="sng">
                <a:solidFill>
                  <a:srgbClr val="660066"/>
                </a:solidFill>
                <a:latin typeface="Comic Sans MS" pitchFamily="66" charset="0"/>
              </a:rPr>
              <a:t>TV</a:t>
            </a:r>
            <a:r>
              <a:rPr lang="en-US" altLang="en-US" sz="2400">
                <a:solidFill>
                  <a:srgbClr val="660066"/>
                </a:solidFill>
                <a:latin typeface="Comic Sans MS" pitchFamily="66" charset="0"/>
              </a:rPr>
              <a:t> = </a:t>
            </a:r>
            <a:r>
              <a:rPr lang="en-US" altLang="en-US" sz="2400" u="sng">
                <a:solidFill>
                  <a:srgbClr val="660066"/>
                </a:solidFill>
                <a:latin typeface="Comic Sans MS" pitchFamily="66" charset="0"/>
              </a:rPr>
              <a:t>3</a:t>
            </a:r>
            <a:r>
              <a:rPr lang="en-US" altLang="en-US" sz="2400">
                <a:solidFill>
                  <a:srgbClr val="660066"/>
                </a:solidFill>
                <a:latin typeface="Comic Sans MS" pitchFamily="66" charset="0"/>
              </a:rPr>
              <a:t>                       	    hypotenuse  TU   5  </a:t>
            </a:r>
          </a:p>
          <a:p>
            <a:pPr marL="342900" indent="-342900" algn="l" defTabSz="914400" rtl="0">
              <a:spcBef>
                <a:spcPts val="2000"/>
              </a:spcBef>
              <a:buClr>
                <a:srgbClr val="404040"/>
              </a:buClr>
              <a:buFont typeface="Arial" pitchFamily="34" charset="0"/>
              <a:buNone/>
            </a:pPr>
            <a:endParaRPr lang="en-US" altLang="en-US" sz="2400">
              <a:solidFill>
                <a:srgbClr val="404040"/>
              </a:solidFill>
              <a:latin typeface="Comic Sans MS" pitchFamily="66" charset="0"/>
            </a:endParaRPr>
          </a:p>
        </p:txBody>
      </p:sp>
      <p:sp>
        <p:nvSpPr>
          <p:cNvPr id="6" name="Right Triangle 5"/>
          <p:cNvSpPr/>
          <p:nvPr/>
        </p:nvSpPr>
        <p:spPr>
          <a:xfrm>
            <a:off x="5922902" y="3252430"/>
            <a:ext cx="2322573" cy="2322573"/>
          </a:xfrm>
          <a:prstGeom prst="rtTriangle">
            <a:avLst/>
          </a:prstGeom>
          <a:solidFill>
            <a:srgbClr val="FF6600"/>
          </a:solidFill>
          <a:ln w="25400"/>
        </p:spPr>
        <p:style>
          <a:lnRef idx="1">
            <a:schemeClr val="accent1"/>
          </a:lnRef>
          <a:fillRef idx="3">
            <a:schemeClr val="accent1"/>
          </a:fillRef>
          <a:effectRef idx="2">
            <a:schemeClr val="accent1"/>
          </a:effectRef>
          <a:fontRef idx="minor">
            <a:schemeClr val="lt1"/>
          </a:fontRef>
        </p:style>
        <p:txBody>
          <a:bodyPr anchor="b"/>
          <a:lstStyle/>
          <a:p>
            <a:pPr algn="ctr" rtl="0">
              <a:defRPr/>
            </a:pPr>
            <a:endParaRPr lang="en-US"/>
          </a:p>
        </p:txBody>
      </p:sp>
      <p:sp>
        <p:nvSpPr>
          <p:cNvPr id="28677" name="TextBox 4"/>
          <p:cNvSpPr txBox="1">
            <a:spLocks noChangeArrowheads="1"/>
          </p:cNvSpPr>
          <p:nvPr/>
        </p:nvSpPr>
        <p:spPr bwMode="auto">
          <a:xfrm>
            <a:off x="5661025" y="2955925"/>
            <a:ext cx="327025" cy="368300"/>
          </a:xfrm>
          <a:prstGeom prst="rect">
            <a:avLst/>
          </a:prstGeom>
          <a:noFill/>
          <a:ln w="9525">
            <a:noFill/>
            <a:miter lim="800000"/>
            <a:headEnd/>
            <a:tailEnd/>
          </a:ln>
        </p:spPr>
        <p:txBody>
          <a:bodyPr>
            <a:spAutoFit/>
          </a:bodyPr>
          <a:lstStyle/>
          <a:p>
            <a:pPr algn="l" rtl="0"/>
            <a:r>
              <a:rPr lang="en-US" altLang="en-US"/>
              <a:t>T</a:t>
            </a:r>
          </a:p>
        </p:txBody>
      </p:sp>
      <p:sp>
        <p:nvSpPr>
          <p:cNvPr id="28678" name="TextBox 6"/>
          <p:cNvSpPr txBox="1">
            <a:spLocks noChangeArrowheads="1"/>
          </p:cNvSpPr>
          <p:nvPr/>
        </p:nvSpPr>
        <p:spPr bwMode="auto">
          <a:xfrm>
            <a:off x="5430838" y="5622925"/>
            <a:ext cx="590550" cy="368300"/>
          </a:xfrm>
          <a:prstGeom prst="rect">
            <a:avLst/>
          </a:prstGeom>
          <a:noFill/>
          <a:ln w="9525">
            <a:noFill/>
            <a:miter lim="800000"/>
            <a:headEnd/>
            <a:tailEnd/>
          </a:ln>
        </p:spPr>
        <p:txBody>
          <a:bodyPr>
            <a:spAutoFit/>
          </a:bodyPr>
          <a:lstStyle/>
          <a:p>
            <a:pPr algn="l" rtl="0"/>
            <a:r>
              <a:rPr lang="en-US" altLang="en-US"/>
              <a:t>V</a:t>
            </a:r>
          </a:p>
        </p:txBody>
      </p:sp>
      <p:sp>
        <p:nvSpPr>
          <p:cNvPr id="28679" name="TextBox 7"/>
          <p:cNvSpPr txBox="1">
            <a:spLocks noChangeArrowheads="1"/>
          </p:cNvSpPr>
          <p:nvPr/>
        </p:nvSpPr>
        <p:spPr bwMode="auto">
          <a:xfrm>
            <a:off x="7996238" y="5622925"/>
            <a:ext cx="249237" cy="369332"/>
          </a:xfrm>
          <a:prstGeom prst="rect">
            <a:avLst/>
          </a:prstGeom>
          <a:noFill/>
          <a:ln w="9525">
            <a:noFill/>
            <a:miter lim="800000"/>
            <a:headEnd/>
            <a:tailEnd/>
          </a:ln>
        </p:spPr>
        <p:txBody>
          <a:bodyPr>
            <a:spAutoFit/>
          </a:bodyPr>
          <a:lstStyle/>
          <a:p>
            <a:pPr algn="l" rtl="0"/>
            <a:r>
              <a:rPr lang="en-US" altLang="en-US"/>
              <a:t>U</a:t>
            </a:r>
          </a:p>
        </p:txBody>
      </p:sp>
      <p:sp>
        <p:nvSpPr>
          <p:cNvPr id="28680" name="Rectangle 8"/>
          <p:cNvSpPr>
            <a:spLocks noChangeArrowheads="1"/>
          </p:cNvSpPr>
          <p:nvPr/>
        </p:nvSpPr>
        <p:spPr bwMode="auto">
          <a:xfrm>
            <a:off x="5430838" y="4237038"/>
            <a:ext cx="492125" cy="369887"/>
          </a:xfrm>
          <a:prstGeom prst="rect">
            <a:avLst/>
          </a:prstGeom>
          <a:noFill/>
          <a:ln w="9525">
            <a:noFill/>
            <a:miter lim="800000"/>
            <a:headEnd/>
            <a:tailEnd/>
          </a:ln>
        </p:spPr>
        <p:txBody>
          <a:bodyPr>
            <a:spAutoFit/>
          </a:bodyPr>
          <a:lstStyle/>
          <a:p>
            <a:pPr algn="l" rtl="0"/>
            <a:r>
              <a:rPr lang="en-US" altLang="en-US" b="1">
                <a:solidFill>
                  <a:srgbClr val="0000FF"/>
                </a:solidFill>
              </a:rPr>
              <a:t>3</a:t>
            </a:r>
          </a:p>
        </p:txBody>
      </p:sp>
      <p:sp>
        <p:nvSpPr>
          <p:cNvPr id="28681" name="Rectangle 9"/>
          <p:cNvSpPr>
            <a:spLocks noChangeArrowheads="1"/>
          </p:cNvSpPr>
          <p:nvPr/>
        </p:nvSpPr>
        <p:spPr bwMode="auto">
          <a:xfrm>
            <a:off x="7108825" y="3868738"/>
            <a:ext cx="492125" cy="368300"/>
          </a:xfrm>
          <a:prstGeom prst="rect">
            <a:avLst/>
          </a:prstGeom>
          <a:noFill/>
          <a:ln w="9525">
            <a:noFill/>
            <a:miter lim="800000"/>
            <a:headEnd/>
            <a:tailEnd/>
          </a:ln>
        </p:spPr>
        <p:txBody>
          <a:bodyPr>
            <a:spAutoFit/>
          </a:bodyPr>
          <a:lstStyle/>
          <a:p>
            <a:pPr algn="l" rtl="0"/>
            <a:r>
              <a:rPr lang="en-US" altLang="en-US" b="1">
                <a:solidFill>
                  <a:srgbClr val="0000FF"/>
                </a:solidFill>
              </a:rPr>
              <a:t>5</a:t>
            </a:r>
          </a:p>
        </p:txBody>
      </p:sp>
      <p:sp>
        <p:nvSpPr>
          <p:cNvPr id="28682" name="Rectangle 10"/>
          <p:cNvSpPr>
            <a:spLocks noChangeArrowheads="1"/>
          </p:cNvSpPr>
          <p:nvPr/>
        </p:nvSpPr>
        <p:spPr bwMode="auto">
          <a:xfrm>
            <a:off x="6627813" y="5624513"/>
            <a:ext cx="492125" cy="369887"/>
          </a:xfrm>
          <a:prstGeom prst="rect">
            <a:avLst/>
          </a:prstGeom>
          <a:noFill/>
          <a:ln w="9525">
            <a:noFill/>
            <a:miter lim="800000"/>
            <a:headEnd/>
            <a:tailEnd/>
          </a:ln>
        </p:spPr>
        <p:txBody>
          <a:bodyPr>
            <a:spAutoFit/>
          </a:bodyPr>
          <a:lstStyle/>
          <a:p>
            <a:pPr algn="l" rtl="0"/>
            <a:r>
              <a:rPr lang="en-US" altLang="en-US" b="1">
                <a:solidFill>
                  <a:srgbClr val="0000FF"/>
                </a:solidFill>
              </a:rPr>
              <a:t>4</a:t>
            </a:r>
          </a:p>
        </p:txBody>
      </p:sp>
      <p:sp>
        <p:nvSpPr>
          <p:cNvPr id="28683" name="Rectangle 10"/>
          <p:cNvSpPr>
            <a:spLocks noChangeArrowheads="1"/>
          </p:cNvSpPr>
          <p:nvPr/>
        </p:nvSpPr>
        <p:spPr bwMode="auto">
          <a:xfrm>
            <a:off x="381000" y="1371600"/>
            <a:ext cx="8458200" cy="584775"/>
          </a:xfrm>
          <a:prstGeom prst="rect">
            <a:avLst/>
          </a:prstGeom>
          <a:noFill/>
          <a:ln w="9525">
            <a:noFill/>
            <a:miter lim="800000"/>
            <a:headEnd/>
            <a:tailEnd/>
          </a:ln>
        </p:spPr>
        <p:txBody>
          <a:bodyPr wrap="square">
            <a:spAutoFit/>
          </a:bodyPr>
          <a:lstStyle/>
          <a:p>
            <a:pPr algn="l" rtl="0"/>
            <a:r>
              <a:rPr lang="en-US" altLang="en-US" sz="3200" dirty="0">
                <a:latin typeface="Comic Sans MS" pitchFamily="66" charset="0"/>
              </a:rPr>
              <a:t>Write the Sine Ratios for &lt; U and &lt; T.</a:t>
            </a:r>
          </a:p>
        </p:txBody>
      </p:sp>
      <p:sp>
        <p:nvSpPr>
          <p:cNvPr id="14" name="Rectangle 13"/>
          <p:cNvSpPr>
            <a:spLocks noChangeArrowheads="1"/>
          </p:cNvSpPr>
          <p:nvPr/>
        </p:nvSpPr>
        <p:spPr bwMode="auto">
          <a:xfrm>
            <a:off x="1089025" y="4237038"/>
            <a:ext cx="4572000" cy="830997"/>
          </a:xfrm>
          <a:prstGeom prst="rect">
            <a:avLst/>
          </a:prstGeom>
          <a:noFill/>
          <a:ln w="9525">
            <a:noFill/>
            <a:miter lim="800000"/>
            <a:headEnd/>
            <a:tailEnd/>
          </a:ln>
        </p:spPr>
        <p:txBody>
          <a:bodyPr>
            <a:spAutoFit/>
          </a:bodyPr>
          <a:lstStyle/>
          <a:p>
            <a:pPr algn="l" rtl="0"/>
            <a:r>
              <a:rPr lang="en-US" altLang="en-US" sz="2400" dirty="0">
                <a:solidFill>
                  <a:srgbClr val="660066"/>
                </a:solidFill>
                <a:latin typeface="Comic Sans MS" pitchFamily="66" charset="0"/>
              </a:rPr>
              <a:t>Sin T = </a:t>
            </a:r>
            <a:r>
              <a:rPr lang="en-US" altLang="en-US" sz="2400" u="sng" dirty="0">
                <a:solidFill>
                  <a:srgbClr val="660066"/>
                </a:solidFill>
                <a:latin typeface="Comic Sans MS" pitchFamily="66" charset="0"/>
              </a:rPr>
              <a:t>opposite</a:t>
            </a:r>
            <a:r>
              <a:rPr lang="en-US" altLang="en-US" sz="2400" dirty="0">
                <a:solidFill>
                  <a:srgbClr val="660066"/>
                </a:solidFill>
                <a:latin typeface="Comic Sans MS" pitchFamily="66" charset="0"/>
              </a:rPr>
              <a:t> =  </a:t>
            </a:r>
            <a:r>
              <a:rPr lang="en-US" altLang="en-US" sz="2400" u="sng" dirty="0">
                <a:solidFill>
                  <a:srgbClr val="660066"/>
                </a:solidFill>
                <a:latin typeface="Comic Sans MS" pitchFamily="66" charset="0"/>
              </a:rPr>
              <a:t>UV</a:t>
            </a:r>
            <a:r>
              <a:rPr lang="en-US" altLang="en-US" sz="2400" dirty="0">
                <a:solidFill>
                  <a:srgbClr val="660066"/>
                </a:solidFill>
                <a:latin typeface="Comic Sans MS" pitchFamily="66" charset="0"/>
              </a:rPr>
              <a:t> = </a:t>
            </a:r>
            <a:r>
              <a:rPr lang="en-US" altLang="en-US" sz="2400" u="sng" dirty="0">
                <a:solidFill>
                  <a:srgbClr val="660066"/>
                </a:solidFill>
                <a:latin typeface="Comic Sans MS" pitchFamily="66" charset="0"/>
              </a:rPr>
              <a:t>4</a:t>
            </a:r>
            <a:r>
              <a:rPr lang="en-US" altLang="en-US" sz="2400" dirty="0">
                <a:solidFill>
                  <a:srgbClr val="660066"/>
                </a:solidFill>
                <a:latin typeface="Comic Sans MS" pitchFamily="66" charset="0"/>
              </a:rPr>
              <a:t>                                                                                                                                                                                                                                                   	</a:t>
            </a:r>
            <a:r>
              <a:rPr lang="en-US" altLang="en-US" sz="2400" dirty="0" smtClean="0">
                <a:solidFill>
                  <a:srgbClr val="660066"/>
                </a:solidFill>
                <a:latin typeface="Comic Sans MS" pitchFamily="66" charset="0"/>
              </a:rPr>
              <a:t>hypotenuse  </a:t>
            </a:r>
            <a:r>
              <a:rPr lang="en-US" altLang="en-US" sz="2400" dirty="0">
                <a:solidFill>
                  <a:srgbClr val="660066"/>
                </a:solidFill>
                <a:latin typeface="Comic Sans MS" pitchFamily="66" charset="0"/>
              </a:rPr>
              <a:t>TU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iterate type="lt">
                                    <p:tmPct val="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mph" presetSubtype="0" fill="hold" grpId="1"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xEl>
                                              <p:pRg st="0" end="0"/>
                                            </p:txEl>
                                          </p:spTgt>
                                        </p:tgtEl>
                                        <p:attrNameLst>
                                          <p:attrName>ppt_x</p:attrName>
                                          <p:attrName>ppt_y</p:attrName>
                                        </p:attrNameLst>
                                      </p:cBhvr>
                                    </p:animMotion>
                                    <p:animRot by="1500000">
                                      <p:cBhvr>
                                        <p:cTn id="23" dur="125" fill="hold">
                                          <p:stCondLst>
                                            <p:cond delay="0"/>
                                          </p:stCondLst>
                                        </p:cTn>
                                        <p:tgtEl>
                                          <p:spTgt spid="5">
                                            <p:txEl>
                                              <p:pRg st="0" end="0"/>
                                            </p:txEl>
                                          </p:spTgt>
                                        </p:tgtEl>
                                        <p:attrNameLst>
                                          <p:attrName>r</p:attrName>
                                        </p:attrNameLst>
                                      </p:cBhvr>
                                    </p:animRot>
                                    <p:animRot by="-1500000">
                                      <p:cBhvr>
                                        <p:cTn id="24" dur="125" fill="hold">
                                          <p:stCondLst>
                                            <p:cond delay="125"/>
                                          </p:stCondLst>
                                        </p:cTn>
                                        <p:tgtEl>
                                          <p:spTgt spid="5">
                                            <p:txEl>
                                              <p:pRg st="0" end="0"/>
                                            </p:txEl>
                                          </p:spTgt>
                                        </p:tgtEl>
                                        <p:attrNameLst>
                                          <p:attrName>r</p:attrName>
                                        </p:attrNameLst>
                                      </p:cBhvr>
                                    </p:animRot>
                                    <p:animRot by="-1500000">
                                      <p:cBhvr>
                                        <p:cTn id="25" dur="125" fill="hold">
                                          <p:stCondLst>
                                            <p:cond delay="250"/>
                                          </p:stCondLst>
                                        </p:cTn>
                                        <p:tgtEl>
                                          <p:spTgt spid="5">
                                            <p:txEl>
                                              <p:pRg st="0" end="0"/>
                                            </p:txEl>
                                          </p:spTgt>
                                        </p:tgtEl>
                                        <p:attrNameLst>
                                          <p:attrName>r</p:attrName>
                                        </p:attrNameLst>
                                      </p:cBhvr>
                                    </p:animRot>
                                    <p:animRot by="1500000">
                                      <p:cBhvr>
                                        <p:cTn id="26" dur="125" fill="hold">
                                          <p:stCondLst>
                                            <p:cond delay="375"/>
                                          </p:stCondLst>
                                        </p:cTn>
                                        <p:tgtEl>
                                          <p:spTgt spid="5">
                                            <p:txEl>
                                              <p:pRg st="0" end="0"/>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mph" presetSubtype="0" fill="hold" grpId="1"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5">
                                            <p:txEl>
                                              <p:pRg st="1" end="1"/>
                                            </p:txEl>
                                          </p:spTgt>
                                        </p:tgtEl>
                                        <p:attrNameLst>
                                          <p:attrName>ppt_x</p:attrName>
                                          <p:attrName>ppt_y</p:attrName>
                                        </p:attrNameLst>
                                      </p:cBhvr>
                                    </p:animMotion>
                                    <p:animRot by="1500000">
                                      <p:cBhvr>
                                        <p:cTn id="31" dur="125" fill="hold">
                                          <p:stCondLst>
                                            <p:cond delay="0"/>
                                          </p:stCondLst>
                                        </p:cTn>
                                        <p:tgtEl>
                                          <p:spTgt spid="5">
                                            <p:txEl>
                                              <p:pRg st="1" end="1"/>
                                            </p:txEl>
                                          </p:spTgt>
                                        </p:tgtEl>
                                        <p:attrNameLst>
                                          <p:attrName>r</p:attrName>
                                        </p:attrNameLst>
                                      </p:cBhvr>
                                    </p:animRot>
                                    <p:animRot by="-1500000">
                                      <p:cBhvr>
                                        <p:cTn id="32" dur="125" fill="hold">
                                          <p:stCondLst>
                                            <p:cond delay="125"/>
                                          </p:stCondLst>
                                        </p:cTn>
                                        <p:tgtEl>
                                          <p:spTgt spid="5">
                                            <p:txEl>
                                              <p:pRg st="1" end="1"/>
                                            </p:txEl>
                                          </p:spTgt>
                                        </p:tgtEl>
                                        <p:attrNameLst>
                                          <p:attrName>r</p:attrName>
                                        </p:attrNameLst>
                                      </p:cBhvr>
                                    </p:animRot>
                                    <p:animRot by="-1500000">
                                      <p:cBhvr>
                                        <p:cTn id="33" dur="125" fill="hold">
                                          <p:stCondLst>
                                            <p:cond delay="250"/>
                                          </p:stCondLst>
                                        </p:cTn>
                                        <p:tgtEl>
                                          <p:spTgt spid="5">
                                            <p:txEl>
                                              <p:pRg st="1" end="1"/>
                                            </p:txEl>
                                          </p:spTgt>
                                        </p:tgtEl>
                                        <p:attrNameLst>
                                          <p:attrName>r</p:attrName>
                                        </p:attrNameLst>
                                      </p:cBhvr>
                                    </p:animRot>
                                    <p:animRot by="1500000">
                                      <p:cBhvr>
                                        <p:cTn id="34" dur="125" fill="hold">
                                          <p:stCondLst>
                                            <p:cond delay="375"/>
                                          </p:stCondLst>
                                        </p:cTn>
                                        <p:tgtEl>
                                          <p:spTgt spid="5">
                                            <p:txEl>
                                              <p:pRg st="1" end="1"/>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iterate type="lt">
                                    <p:tmPct val="0"/>
                                  </p:iterate>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900" decel="100000" fill="hold"/>
                                        <p:tgtEl>
                                          <p:spTgt spid="1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mph" presetSubtype="0" fill="hold" grpId="1" nodeType="clickEffect">
                                  <p:stCondLst>
                                    <p:cond delay="0"/>
                                  </p:stCondLst>
                                  <p:iterate type="lt">
                                    <p:tmPct val="10000"/>
                                  </p:iterate>
                                  <p:childTnLst>
                                    <p:animMotion origin="layout" path="M -0.00382 -0.01758 L -9.9531E-7 -1.33734E-6 " pathEditMode="relative" rAng="0" ptsTypes="AA">
                                      <p:cBhvr>
                                        <p:cTn id="46" dur="1000" accel="50000" decel="50000" autoRev="1" fill="hold">
                                          <p:stCondLst>
                                            <p:cond delay="0"/>
                                          </p:stCondLst>
                                        </p:cTn>
                                        <p:tgtEl>
                                          <p:spTgt spid="14"/>
                                        </p:tgtEl>
                                        <p:attrNameLst>
                                          <p:attrName>ppt_x</p:attrName>
                                          <p:attrName>ppt_y</p:attrName>
                                        </p:attrNameLst>
                                      </p:cBhvr>
                                      <p:rCtr x="2" y="9"/>
                                    </p:animMotion>
                                    <p:animRot by="1500000">
                                      <p:cBhvr>
                                        <p:cTn id="47" dur="500" fill="hold">
                                          <p:stCondLst>
                                            <p:cond delay="0"/>
                                          </p:stCondLst>
                                        </p:cTn>
                                        <p:tgtEl>
                                          <p:spTgt spid="14"/>
                                        </p:tgtEl>
                                        <p:attrNameLst>
                                          <p:attrName>r</p:attrName>
                                        </p:attrNameLst>
                                      </p:cBhvr>
                                    </p:animRot>
                                    <p:animRot by="-1500000">
                                      <p:cBhvr>
                                        <p:cTn id="48" dur="500" fill="hold">
                                          <p:stCondLst>
                                            <p:cond delay="500"/>
                                          </p:stCondLst>
                                        </p:cTn>
                                        <p:tgtEl>
                                          <p:spTgt spid="14"/>
                                        </p:tgtEl>
                                        <p:attrNameLst>
                                          <p:attrName>r</p:attrName>
                                        </p:attrNameLst>
                                      </p:cBhvr>
                                    </p:animRot>
                                    <p:animRot by="-1500000">
                                      <p:cBhvr>
                                        <p:cTn id="49" dur="500" fill="hold">
                                          <p:stCondLst>
                                            <p:cond delay="1000"/>
                                          </p:stCondLst>
                                        </p:cTn>
                                        <p:tgtEl>
                                          <p:spTgt spid="14"/>
                                        </p:tgtEl>
                                        <p:attrNameLst>
                                          <p:attrName>r</p:attrName>
                                        </p:attrNameLst>
                                      </p:cBhvr>
                                    </p:animRot>
                                    <p:animRot by="1500000">
                                      <p:cBhvr>
                                        <p:cTn id="50"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14" grpId="0"/>
      <p:bldP spid="1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0" eaLnBrk="1" hangingPunct="1"/>
            <a:r>
              <a:rPr lang="en-US" altLang="en-US" smtClean="0">
                <a:solidFill>
                  <a:srgbClr val="008000"/>
                </a:solidFill>
                <a:latin typeface="Comic Sans MS" pitchFamily="66" charset="0"/>
                <a:ea typeface="ＭＳ Ｐゴシック" pitchFamily="34" charset="-128"/>
              </a:rPr>
              <a:t>Try This</a:t>
            </a:r>
          </a:p>
        </p:txBody>
      </p:sp>
      <p:sp>
        <p:nvSpPr>
          <p:cNvPr id="29699" name="Content Placeholder 2"/>
          <p:cNvSpPr>
            <a:spLocks noGrp="1"/>
          </p:cNvSpPr>
          <p:nvPr>
            <p:ph idx="1"/>
          </p:nvPr>
        </p:nvSpPr>
        <p:spPr/>
        <p:txBody>
          <a:bodyPr/>
          <a:lstStyle/>
          <a:p>
            <a:pPr algn="l" rtl="0" eaLnBrk="1" hangingPunct="1"/>
            <a:r>
              <a:rPr lang="en-US" altLang="en-US" smtClean="0">
                <a:latin typeface="Comic Sans MS" pitchFamily="66" charset="0"/>
                <a:ea typeface="ＭＳ Ｐゴシック" pitchFamily="34" charset="-128"/>
              </a:rPr>
              <a:t>Write the Sine ratios for &lt; K and &lt; J</a:t>
            </a:r>
          </a:p>
          <a:p>
            <a:pPr algn="l" rtl="0" eaLnBrk="1" hangingPunct="1">
              <a:buFont typeface="Arial" pitchFamily="34" charset="0"/>
              <a:buNone/>
            </a:pPr>
            <a:endParaRPr lang="en-US" altLang="en-US" smtClean="0">
              <a:latin typeface="Comic Sans MS" pitchFamily="66" charset="0"/>
              <a:ea typeface="ＭＳ Ｐゴシック" pitchFamily="34" charset="-128"/>
            </a:endParaRPr>
          </a:p>
        </p:txBody>
      </p:sp>
      <p:sp>
        <p:nvSpPr>
          <p:cNvPr id="6" name="Right Triangle 5"/>
          <p:cNvSpPr/>
          <p:nvPr/>
        </p:nvSpPr>
        <p:spPr>
          <a:xfrm>
            <a:off x="4569817" y="3798466"/>
            <a:ext cx="3750776" cy="1840052"/>
          </a:xfrm>
          <a:prstGeom prst="rtTriangle">
            <a:avLst/>
          </a:prstGeom>
          <a:solidFill>
            <a:srgbClr val="008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9701" name="Rectangle 4"/>
          <p:cNvSpPr>
            <a:spLocks noChangeArrowheads="1"/>
          </p:cNvSpPr>
          <p:nvPr/>
        </p:nvSpPr>
        <p:spPr bwMode="auto">
          <a:xfrm>
            <a:off x="4421188" y="3429000"/>
            <a:ext cx="300037" cy="369332"/>
          </a:xfrm>
          <a:prstGeom prst="rect">
            <a:avLst/>
          </a:prstGeom>
          <a:noFill/>
          <a:ln w="9525">
            <a:noFill/>
            <a:miter lim="800000"/>
            <a:headEnd/>
            <a:tailEnd/>
          </a:ln>
        </p:spPr>
        <p:txBody>
          <a:bodyPr>
            <a:spAutoFit/>
          </a:bodyPr>
          <a:lstStyle/>
          <a:p>
            <a:pPr algn="l" rtl="0"/>
            <a:r>
              <a:rPr lang="en-US" altLang="en-US" b="1">
                <a:solidFill>
                  <a:srgbClr val="0000FF"/>
                </a:solidFill>
              </a:rPr>
              <a:t>J</a:t>
            </a:r>
          </a:p>
        </p:txBody>
      </p:sp>
      <p:sp>
        <p:nvSpPr>
          <p:cNvPr id="29702" name="Rectangle 5"/>
          <p:cNvSpPr>
            <a:spLocks noChangeArrowheads="1"/>
          </p:cNvSpPr>
          <p:nvPr/>
        </p:nvSpPr>
        <p:spPr bwMode="auto">
          <a:xfrm>
            <a:off x="4454525" y="5659438"/>
            <a:ext cx="300038" cy="369332"/>
          </a:xfrm>
          <a:prstGeom prst="rect">
            <a:avLst/>
          </a:prstGeom>
          <a:noFill/>
          <a:ln w="9525">
            <a:noFill/>
            <a:miter lim="800000"/>
            <a:headEnd/>
            <a:tailEnd/>
          </a:ln>
        </p:spPr>
        <p:txBody>
          <a:bodyPr>
            <a:spAutoFit/>
          </a:bodyPr>
          <a:lstStyle/>
          <a:p>
            <a:pPr algn="l" rtl="0"/>
            <a:r>
              <a:rPr lang="en-US" altLang="en-US" b="1">
                <a:solidFill>
                  <a:srgbClr val="0000FF"/>
                </a:solidFill>
              </a:rPr>
              <a:t>L</a:t>
            </a:r>
          </a:p>
        </p:txBody>
      </p:sp>
      <p:sp>
        <p:nvSpPr>
          <p:cNvPr id="29703" name="Rectangle 6"/>
          <p:cNvSpPr>
            <a:spLocks noChangeArrowheads="1"/>
          </p:cNvSpPr>
          <p:nvPr/>
        </p:nvSpPr>
        <p:spPr bwMode="auto">
          <a:xfrm>
            <a:off x="8067675" y="5219700"/>
            <a:ext cx="484188" cy="369888"/>
          </a:xfrm>
          <a:prstGeom prst="rect">
            <a:avLst/>
          </a:prstGeom>
          <a:noFill/>
          <a:ln w="9525">
            <a:noFill/>
            <a:miter lim="800000"/>
            <a:headEnd/>
            <a:tailEnd/>
          </a:ln>
        </p:spPr>
        <p:txBody>
          <a:bodyPr>
            <a:spAutoFit/>
          </a:bodyPr>
          <a:lstStyle/>
          <a:p>
            <a:pPr algn="l" rtl="0"/>
            <a:r>
              <a:rPr lang="en-US" altLang="en-US" b="1">
                <a:solidFill>
                  <a:srgbClr val="0000FF"/>
                </a:solidFill>
              </a:rPr>
              <a:t>K</a:t>
            </a:r>
          </a:p>
        </p:txBody>
      </p:sp>
      <p:sp>
        <p:nvSpPr>
          <p:cNvPr id="10" name="Rectangle 9"/>
          <p:cNvSpPr/>
          <p:nvPr/>
        </p:nvSpPr>
        <p:spPr>
          <a:xfrm>
            <a:off x="4569817" y="5278944"/>
            <a:ext cx="367901" cy="369332"/>
          </a:xfrm>
          <a:prstGeom prst="rect">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29705" name="Rectangle 8"/>
          <p:cNvSpPr>
            <a:spLocks noChangeArrowheads="1"/>
          </p:cNvSpPr>
          <p:nvPr/>
        </p:nvSpPr>
        <p:spPr bwMode="auto">
          <a:xfrm>
            <a:off x="4119563" y="4413250"/>
            <a:ext cx="492125" cy="368300"/>
          </a:xfrm>
          <a:prstGeom prst="rect">
            <a:avLst/>
          </a:prstGeom>
          <a:noFill/>
          <a:ln w="9525">
            <a:noFill/>
            <a:miter lim="800000"/>
            <a:headEnd/>
            <a:tailEnd/>
          </a:ln>
        </p:spPr>
        <p:txBody>
          <a:bodyPr>
            <a:spAutoFit/>
          </a:bodyPr>
          <a:lstStyle/>
          <a:p>
            <a:pPr algn="l" rtl="0"/>
            <a:r>
              <a:rPr lang="en-US" altLang="en-US" b="1">
                <a:solidFill>
                  <a:srgbClr val="FF0000"/>
                </a:solidFill>
              </a:rPr>
              <a:t>6</a:t>
            </a:r>
          </a:p>
        </p:txBody>
      </p:sp>
      <p:sp>
        <p:nvSpPr>
          <p:cNvPr id="29706" name="Rectangle 10"/>
          <p:cNvSpPr>
            <a:spLocks noChangeArrowheads="1"/>
          </p:cNvSpPr>
          <p:nvPr/>
        </p:nvSpPr>
        <p:spPr bwMode="auto">
          <a:xfrm>
            <a:off x="6051550" y="5645150"/>
            <a:ext cx="493713" cy="369888"/>
          </a:xfrm>
          <a:prstGeom prst="rect">
            <a:avLst/>
          </a:prstGeom>
          <a:noFill/>
          <a:ln w="9525">
            <a:noFill/>
            <a:miter lim="800000"/>
            <a:headEnd/>
            <a:tailEnd/>
          </a:ln>
        </p:spPr>
        <p:txBody>
          <a:bodyPr>
            <a:spAutoFit/>
          </a:bodyPr>
          <a:lstStyle/>
          <a:p>
            <a:pPr algn="l" rtl="0"/>
            <a:r>
              <a:rPr lang="en-US" altLang="en-US" b="1">
                <a:solidFill>
                  <a:srgbClr val="FF0000"/>
                </a:solidFill>
              </a:rPr>
              <a:t>8</a:t>
            </a:r>
          </a:p>
        </p:txBody>
      </p:sp>
      <p:sp>
        <p:nvSpPr>
          <p:cNvPr id="29707" name="Rectangle 10"/>
          <p:cNvSpPr>
            <a:spLocks noChangeArrowheads="1"/>
          </p:cNvSpPr>
          <p:nvPr/>
        </p:nvSpPr>
        <p:spPr bwMode="auto">
          <a:xfrm>
            <a:off x="6203950" y="4170363"/>
            <a:ext cx="493713" cy="369887"/>
          </a:xfrm>
          <a:prstGeom prst="rect">
            <a:avLst/>
          </a:prstGeom>
          <a:noFill/>
          <a:ln w="9525">
            <a:noFill/>
            <a:miter lim="800000"/>
            <a:headEnd/>
            <a:tailEnd/>
          </a:ln>
        </p:spPr>
        <p:txBody>
          <a:bodyPr>
            <a:spAutoFit/>
          </a:bodyPr>
          <a:lstStyle/>
          <a:p>
            <a:pPr algn="l" rtl="0"/>
            <a:r>
              <a:rPr lang="en-US" altLang="en-US" b="1">
                <a:solidFill>
                  <a:srgbClr val="FF0000"/>
                </a:solidFill>
              </a:rPr>
              <a:t>10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normAutofit/>
          </a:bodyPr>
          <a:lstStyle/>
          <a:p>
            <a:pPr rtl="0"/>
            <a:r>
              <a:rPr lang="en-US" altLang="en-US" sz="5400" b="1" dirty="0" smtClean="0">
                <a:effectLst>
                  <a:outerShdw blurRad="38100" dist="38100" dir="2700000" algn="tl">
                    <a:srgbClr val="000000">
                      <a:alpha val="43137"/>
                    </a:srgbClr>
                  </a:outerShdw>
                </a:effectLst>
                <a:ea typeface="ＭＳ Ｐゴシック" pitchFamily="34" charset="-128"/>
              </a:rPr>
              <a:t>Practice:</a:t>
            </a:r>
          </a:p>
        </p:txBody>
      </p:sp>
      <p:sp>
        <p:nvSpPr>
          <p:cNvPr id="30723" name="Content Placeholder 6"/>
          <p:cNvSpPr>
            <a:spLocks noGrp="1"/>
          </p:cNvSpPr>
          <p:nvPr>
            <p:ph idx="1"/>
          </p:nvPr>
        </p:nvSpPr>
        <p:spPr>
          <a:xfrm>
            <a:off x="0" y="1219200"/>
            <a:ext cx="9144000" cy="668338"/>
          </a:xfrm>
        </p:spPr>
        <p:txBody>
          <a:bodyPr>
            <a:noAutofit/>
          </a:bodyPr>
          <a:lstStyle/>
          <a:p>
            <a:pPr algn="l" rtl="0"/>
            <a:r>
              <a:rPr lang="en-US" altLang="en-US" sz="3600" dirty="0" smtClean="0">
                <a:ea typeface="ＭＳ Ｐゴシック" pitchFamily="34" charset="-128"/>
              </a:rPr>
              <a:t>Find the Sin A and Sin B ratios of each triangle.</a:t>
            </a:r>
          </a:p>
          <a:p>
            <a:pPr algn="l" rtl="0"/>
            <a:endParaRPr lang="en-US" altLang="en-US" sz="3600" dirty="0" smtClean="0">
              <a:ea typeface="ＭＳ Ｐゴシック" pitchFamily="34" charset="-128"/>
            </a:endParaRPr>
          </a:p>
        </p:txBody>
      </p:sp>
      <p:sp>
        <p:nvSpPr>
          <p:cNvPr id="6" name="Right Triangle 5"/>
          <p:cNvSpPr/>
          <p:nvPr/>
        </p:nvSpPr>
        <p:spPr>
          <a:xfrm>
            <a:off x="1673606" y="2599571"/>
            <a:ext cx="1448084" cy="829429"/>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7" name="Straight Connector 6"/>
          <p:cNvCxnSpPr/>
          <p:nvPr/>
        </p:nvCxnSpPr>
        <p:spPr>
          <a:xfrm>
            <a:off x="1662113" y="3252788"/>
            <a:ext cx="2365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1811338" y="3340100"/>
            <a:ext cx="1762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727" name="TextBox 8"/>
          <p:cNvSpPr txBox="1">
            <a:spLocks noChangeArrowheads="1"/>
          </p:cNvSpPr>
          <p:nvPr/>
        </p:nvSpPr>
        <p:spPr bwMode="auto">
          <a:xfrm>
            <a:off x="3121025" y="3254375"/>
            <a:ext cx="352425" cy="368300"/>
          </a:xfrm>
          <a:prstGeom prst="rect">
            <a:avLst/>
          </a:prstGeom>
          <a:noFill/>
          <a:ln w="9525">
            <a:noFill/>
            <a:miter lim="800000"/>
            <a:headEnd/>
            <a:tailEnd/>
          </a:ln>
        </p:spPr>
        <p:txBody>
          <a:bodyPr>
            <a:spAutoFit/>
          </a:bodyPr>
          <a:lstStyle/>
          <a:p>
            <a:pPr algn="l" rtl="0"/>
            <a:r>
              <a:rPr lang="en-US" altLang="en-US"/>
              <a:t>A</a:t>
            </a:r>
          </a:p>
        </p:txBody>
      </p:sp>
      <p:sp>
        <p:nvSpPr>
          <p:cNvPr id="30728" name="TextBox 9"/>
          <p:cNvSpPr txBox="1">
            <a:spLocks noChangeArrowheads="1"/>
          </p:cNvSpPr>
          <p:nvPr/>
        </p:nvSpPr>
        <p:spPr bwMode="auto">
          <a:xfrm>
            <a:off x="1481138" y="2243138"/>
            <a:ext cx="352425" cy="369887"/>
          </a:xfrm>
          <a:prstGeom prst="rect">
            <a:avLst/>
          </a:prstGeom>
          <a:noFill/>
          <a:ln w="9525">
            <a:noFill/>
            <a:miter lim="800000"/>
            <a:headEnd/>
            <a:tailEnd/>
          </a:ln>
        </p:spPr>
        <p:txBody>
          <a:bodyPr>
            <a:spAutoFit/>
          </a:bodyPr>
          <a:lstStyle/>
          <a:p>
            <a:pPr algn="l" rtl="0"/>
            <a:r>
              <a:rPr lang="en-US" altLang="en-US"/>
              <a:t>B</a:t>
            </a:r>
          </a:p>
        </p:txBody>
      </p:sp>
      <p:sp>
        <p:nvSpPr>
          <p:cNvPr id="30729" name="TextBox 10"/>
          <p:cNvSpPr txBox="1">
            <a:spLocks noChangeArrowheads="1"/>
          </p:cNvSpPr>
          <p:nvPr/>
        </p:nvSpPr>
        <p:spPr bwMode="auto">
          <a:xfrm>
            <a:off x="1349375" y="2763838"/>
            <a:ext cx="350838" cy="368300"/>
          </a:xfrm>
          <a:prstGeom prst="rect">
            <a:avLst/>
          </a:prstGeom>
          <a:noFill/>
          <a:ln w="9525">
            <a:noFill/>
            <a:miter lim="800000"/>
            <a:headEnd/>
            <a:tailEnd/>
          </a:ln>
        </p:spPr>
        <p:txBody>
          <a:bodyPr>
            <a:spAutoFit/>
          </a:bodyPr>
          <a:lstStyle/>
          <a:p>
            <a:pPr algn="l" rtl="0"/>
            <a:r>
              <a:rPr lang="en-US" altLang="en-US"/>
              <a:t>3</a:t>
            </a:r>
          </a:p>
        </p:txBody>
      </p:sp>
      <p:sp>
        <p:nvSpPr>
          <p:cNvPr id="30730" name="TextBox 11"/>
          <p:cNvSpPr txBox="1">
            <a:spLocks noChangeArrowheads="1"/>
          </p:cNvSpPr>
          <p:nvPr/>
        </p:nvSpPr>
        <p:spPr bwMode="auto">
          <a:xfrm>
            <a:off x="2344738" y="2678113"/>
            <a:ext cx="350837" cy="369887"/>
          </a:xfrm>
          <a:prstGeom prst="rect">
            <a:avLst/>
          </a:prstGeom>
          <a:noFill/>
          <a:ln w="9525">
            <a:noFill/>
            <a:miter lim="800000"/>
            <a:headEnd/>
            <a:tailEnd/>
          </a:ln>
        </p:spPr>
        <p:txBody>
          <a:bodyPr>
            <a:spAutoFit/>
          </a:bodyPr>
          <a:lstStyle/>
          <a:p>
            <a:pPr algn="l" rtl="0"/>
            <a:r>
              <a:rPr lang="en-US" altLang="en-US"/>
              <a:t>5</a:t>
            </a:r>
          </a:p>
        </p:txBody>
      </p:sp>
      <p:sp>
        <p:nvSpPr>
          <p:cNvPr id="30731" name="TextBox 12"/>
          <p:cNvSpPr txBox="1">
            <a:spLocks noChangeArrowheads="1"/>
          </p:cNvSpPr>
          <p:nvPr/>
        </p:nvSpPr>
        <p:spPr bwMode="auto">
          <a:xfrm>
            <a:off x="2152650" y="3436938"/>
            <a:ext cx="350838" cy="368300"/>
          </a:xfrm>
          <a:prstGeom prst="rect">
            <a:avLst/>
          </a:prstGeom>
          <a:noFill/>
          <a:ln w="9525">
            <a:noFill/>
            <a:miter lim="800000"/>
            <a:headEnd/>
            <a:tailEnd/>
          </a:ln>
        </p:spPr>
        <p:txBody>
          <a:bodyPr>
            <a:spAutoFit/>
          </a:bodyPr>
          <a:lstStyle/>
          <a:p>
            <a:pPr algn="l" rtl="0"/>
            <a:r>
              <a:rPr lang="en-US" altLang="en-US"/>
              <a:t>4</a:t>
            </a:r>
          </a:p>
        </p:txBody>
      </p:sp>
      <p:sp>
        <p:nvSpPr>
          <p:cNvPr id="14" name="Right Triangle 13"/>
          <p:cNvSpPr/>
          <p:nvPr/>
        </p:nvSpPr>
        <p:spPr>
          <a:xfrm rot="8679037">
            <a:off x="5018173" y="2811881"/>
            <a:ext cx="1722507" cy="1211663"/>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0733" name="TextBox 14"/>
          <p:cNvSpPr txBox="1">
            <a:spLocks noChangeArrowheads="1"/>
          </p:cNvSpPr>
          <p:nvPr/>
        </p:nvSpPr>
        <p:spPr bwMode="auto">
          <a:xfrm>
            <a:off x="6929438" y="3157538"/>
            <a:ext cx="352425" cy="368300"/>
          </a:xfrm>
          <a:prstGeom prst="rect">
            <a:avLst/>
          </a:prstGeom>
          <a:noFill/>
          <a:ln w="9525">
            <a:noFill/>
            <a:miter lim="800000"/>
            <a:headEnd/>
            <a:tailEnd/>
          </a:ln>
        </p:spPr>
        <p:txBody>
          <a:bodyPr>
            <a:spAutoFit/>
          </a:bodyPr>
          <a:lstStyle/>
          <a:p>
            <a:pPr algn="l" rtl="0"/>
            <a:r>
              <a:rPr lang="en-US" altLang="en-US"/>
              <a:t>A</a:t>
            </a:r>
          </a:p>
        </p:txBody>
      </p:sp>
      <p:sp>
        <p:nvSpPr>
          <p:cNvPr id="30734" name="TextBox 15"/>
          <p:cNvSpPr txBox="1">
            <a:spLocks noChangeArrowheads="1"/>
          </p:cNvSpPr>
          <p:nvPr/>
        </p:nvSpPr>
        <p:spPr bwMode="auto">
          <a:xfrm>
            <a:off x="4446588" y="3071813"/>
            <a:ext cx="352425" cy="369887"/>
          </a:xfrm>
          <a:prstGeom prst="rect">
            <a:avLst/>
          </a:prstGeom>
          <a:noFill/>
          <a:ln w="9525">
            <a:noFill/>
            <a:miter lim="800000"/>
            <a:headEnd/>
            <a:tailEnd/>
          </a:ln>
        </p:spPr>
        <p:txBody>
          <a:bodyPr>
            <a:spAutoFit/>
          </a:bodyPr>
          <a:lstStyle/>
          <a:p>
            <a:pPr algn="l" rtl="0"/>
            <a:r>
              <a:rPr lang="en-US" altLang="en-US"/>
              <a:t>B</a:t>
            </a:r>
          </a:p>
        </p:txBody>
      </p:sp>
      <p:sp>
        <p:nvSpPr>
          <p:cNvPr id="30735" name="TextBox 16"/>
          <p:cNvSpPr txBox="1">
            <a:spLocks noChangeArrowheads="1"/>
          </p:cNvSpPr>
          <p:nvPr/>
        </p:nvSpPr>
        <p:spPr bwMode="auto">
          <a:xfrm>
            <a:off x="6570663" y="2559050"/>
            <a:ext cx="350837" cy="369888"/>
          </a:xfrm>
          <a:prstGeom prst="rect">
            <a:avLst/>
          </a:prstGeom>
          <a:noFill/>
          <a:ln w="9525">
            <a:noFill/>
            <a:miter lim="800000"/>
            <a:headEnd/>
            <a:tailEnd/>
          </a:ln>
        </p:spPr>
        <p:txBody>
          <a:bodyPr>
            <a:spAutoFit/>
          </a:bodyPr>
          <a:lstStyle/>
          <a:p>
            <a:pPr algn="l" rtl="0"/>
            <a:r>
              <a:rPr lang="en-US" altLang="en-US"/>
              <a:t>2</a:t>
            </a:r>
          </a:p>
        </p:txBody>
      </p:sp>
      <p:sp>
        <p:nvSpPr>
          <p:cNvPr id="30736" name="TextBox 17"/>
          <p:cNvSpPr txBox="1">
            <a:spLocks noChangeArrowheads="1"/>
          </p:cNvSpPr>
          <p:nvPr/>
        </p:nvSpPr>
        <p:spPr bwMode="auto">
          <a:xfrm>
            <a:off x="5310188" y="2474913"/>
            <a:ext cx="350837" cy="369887"/>
          </a:xfrm>
          <a:prstGeom prst="rect">
            <a:avLst/>
          </a:prstGeom>
          <a:noFill/>
          <a:ln w="9525">
            <a:noFill/>
            <a:miter lim="800000"/>
            <a:headEnd/>
            <a:tailEnd/>
          </a:ln>
        </p:spPr>
        <p:txBody>
          <a:bodyPr>
            <a:spAutoFit/>
          </a:bodyPr>
          <a:lstStyle/>
          <a:p>
            <a:pPr algn="l" rtl="0"/>
            <a:r>
              <a:rPr lang="en-US" altLang="en-US"/>
              <a:t>4</a:t>
            </a:r>
          </a:p>
        </p:txBody>
      </p:sp>
      <p:sp>
        <p:nvSpPr>
          <p:cNvPr id="30737" name="TextBox 18"/>
          <p:cNvSpPr txBox="1">
            <a:spLocks noChangeArrowheads="1"/>
          </p:cNvSpPr>
          <p:nvPr/>
        </p:nvSpPr>
        <p:spPr bwMode="auto">
          <a:xfrm>
            <a:off x="5794375" y="3433763"/>
            <a:ext cx="352425" cy="369887"/>
          </a:xfrm>
          <a:prstGeom prst="rect">
            <a:avLst/>
          </a:prstGeom>
          <a:noFill/>
          <a:ln w="9525">
            <a:noFill/>
            <a:miter lim="800000"/>
            <a:headEnd/>
            <a:tailEnd/>
          </a:ln>
        </p:spPr>
        <p:txBody>
          <a:bodyPr>
            <a:spAutoFit/>
          </a:bodyPr>
          <a:lstStyle/>
          <a:p>
            <a:pPr algn="l" rtl="0"/>
            <a:r>
              <a:rPr lang="en-US" altLang="en-US"/>
              <a:t>5</a:t>
            </a:r>
          </a:p>
        </p:txBody>
      </p:sp>
      <p:cxnSp>
        <p:nvCxnSpPr>
          <p:cNvPr id="20" name="Straight Connector 19"/>
          <p:cNvCxnSpPr/>
          <p:nvPr/>
        </p:nvCxnSpPr>
        <p:spPr>
          <a:xfrm rot="16200000" flipH="1">
            <a:off x="5936456" y="2634457"/>
            <a:ext cx="244475" cy="176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146800" y="2678113"/>
            <a:ext cx="263525" cy="166687"/>
          </a:xfrm>
          <a:prstGeom prst="line">
            <a:avLst/>
          </a:prstGeom>
        </p:spPr>
        <p:style>
          <a:lnRef idx="2">
            <a:schemeClr val="accent1"/>
          </a:lnRef>
          <a:fillRef idx="0">
            <a:schemeClr val="accent1"/>
          </a:fillRef>
          <a:effectRef idx="1">
            <a:schemeClr val="accent1"/>
          </a:effectRef>
          <a:fontRef idx="minor">
            <a:schemeClr val="tx1"/>
          </a:fontRef>
        </p:style>
      </p:cxnSp>
      <p:sp>
        <p:nvSpPr>
          <p:cNvPr id="22" name="Isosceles Triangle 21"/>
          <p:cNvSpPr/>
          <p:nvPr/>
        </p:nvSpPr>
        <p:spPr>
          <a:xfrm>
            <a:off x="1523470" y="4558151"/>
            <a:ext cx="1894935" cy="1103928"/>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23" name="Straight Connector 22"/>
          <p:cNvCxnSpPr/>
          <p:nvPr/>
        </p:nvCxnSpPr>
        <p:spPr>
          <a:xfrm flipV="1">
            <a:off x="2743200" y="4938713"/>
            <a:ext cx="271463" cy="249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1820863" y="4962525"/>
            <a:ext cx="319087" cy="249238"/>
          </a:xfrm>
          <a:prstGeom prst="line">
            <a:avLst/>
          </a:prstGeom>
        </p:spPr>
        <p:style>
          <a:lnRef idx="2">
            <a:schemeClr val="accent1"/>
          </a:lnRef>
          <a:fillRef idx="0">
            <a:schemeClr val="accent1"/>
          </a:fillRef>
          <a:effectRef idx="1">
            <a:schemeClr val="accent1"/>
          </a:effectRef>
          <a:fontRef idx="minor">
            <a:schemeClr val="tx1"/>
          </a:fontRef>
        </p:style>
      </p:cxnSp>
      <p:sp>
        <p:nvSpPr>
          <p:cNvPr id="30743" name="TextBox 24"/>
          <p:cNvSpPr txBox="1">
            <a:spLocks noChangeArrowheads="1"/>
          </p:cNvSpPr>
          <p:nvPr/>
        </p:nvSpPr>
        <p:spPr bwMode="auto">
          <a:xfrm>
            <a:off x="3392488" y="5341938"/>
            <a:ext cx="352425" cy="368300"/>
          </a:xfrm>
          <a:prstGeom prst="rect">
            <a:avLst/>
          </a:prstGeom>
          <a:noFill/>
          <a:ln w="9525">
            <a:noFill/>
            <a:miter lim="800000"/>
            <a:headEnd/>
            <a:tailEnd/>
          </a:ln>
        </p:spPr>
        <p:txBody>
          <a:bodyPr>
            <a:spAutoFit/>
          </a:bodyPr>
          <a:lstStyle/>
          <a:p>
            <a:pPr algn="l" rtl="0"/>
            <a:r>
              <a:rPr lang="en-US" altLang="en-US"/>
              <a:t>A</a:t>
            </a:r>
          </a:p>
        </p:txBody>
      </p:sp>
      <p:sp>
        <p:nvSpPr>
          <p:cNvPr id="30744" name="TextBox 25"/>
          <p:cNvSpPr txBox="1">
            <a:spLocks noChangeArrowheads="1"/>
          </p:cNvSpPr>
          <p:nvPr/>
        </p:nvSpPr>
        <p:spPr bwMode="auto">
          <a:xfrm>
            <a:off x="1171575" y="5362575"/>
            <a:ext cx="350838" cy="369888"/>
          </a:xfrm>
          <a:prstGeom prst="rect">
            <a:avLst/>
          </a:prstGeom>
          <a:noFill/>
          <a:ln w="9525">
            <a:noFill/>
            <a:miter lim="800000"/>
            <a:headEnd/>
            <a:tailEnd/>
          </a:ln>
        </p:spPr>
        <p:txBody>
          <a:bodyPr>
            <a:spAutoFit/>
          </a:bodyPr>
          <a:lstStyle/>
          <a:p>
            <a:pPr algn="l" rtl="0"/>
            <a:r>
              <a:rPr lang="en-US" altLang="en-US"/>
              <a:t>B</a:t>
            </a:r>
          </a:p>
        </p:txBody>
      </p:sp>
      <p:sp>
        <p:nvSpPr>
          <p:cNvPr id="30745" name="TextBox 26"/>
          <p:cNvSpPr txBox="1">
            <a:spLocks noChangeArrowheads="1"/>
          </p:cNvSpPr>
          <p:nvPr/>
        </p:nvSpPr>
        <p:spPr bwMode="auto">
          <a:xfrm>
            <a:off x="3019425" y="4646613"/>
            <a:ext cx="350838" cy="369887"/>
          </a:xfrm>
          <a:prstGeom prst="rect">
            <a:avLst/>
          </a:prstGeom>
          <a:noFill/>
          <a:ln w="9525">
            <a:noFill/>
            <a:miter lim="800000"/>
            <a:headEnd/>
            <a:tailEnd/>
          </a:ln>
        </p:spPr>
        <p:txBody>
          <a:bodyPr>
            <a:spAutoFit/>
          </a:bodyPr>
          <a:lstStyle/>
          <a:p>
            <a:pPr algn="l" rtl="0"/>
            <a:r>
              <a:rPr lang="en-US" altLang="en-US"/>
              <a:t>7</a:t>
            </a:r>
          </a:p>
        </p:txBody>
      </p:sp>
      <p:sp>
        <p:nvSpPr>
          <p:cNvPr id="28" name="Isosceles Triangle 27"/>
          <p:cNvSpPr/>
          <p:nvPr/>
        </p:nvSpPr>
        <p:spPr>
          <a:xfrm>
            <a:off x="5163252" y="4558151"/>
            <a:ext cx="1958474" cy="1174240"/>
          </a:xfrm>
          <a:prstGeom prst="triangle">
            <a:avLst>
              <a:gd name="adj" fmla="val 10000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0747" name="TextBox 28"/>
          <p:cNvSpPr txBox="1">
            <a:spLocks noChangeArrowheads="1"/>
          </p:cNvSpPr>
          <p:nvPr/>
        </p:nvSpPr>
        <p:spPr bwMode="auto">
          <a:xfrm>
            <a:off x="7081838" y="4200525"/>
            <a:ext cx="352425" cy="368300"/>
          </a:xfrm>
          <a:prstGeom prst="rect">
            <a:avLst/>
          </a:prstGeom>
          <a:noFill/>
          <a:ln w="9525">
            <a:noFill/>
            <a:miter lim="800000"/>
            <a:headEnd/>
            <a:tailEnd/>
          </a:ln>
        </p:spPr>
        <p:txBody>
          <a:bodyPr>
            <a:spAutoFit/>
          </a:bodyPr>
          <a:lstStyle/>
          <a:p>
            <a:pPr algn="l" rtl="0"/>
            <a:r>
              <a:rPr lang="en-US" altLang="en-US"/>
              <a:t>B</a:t>
            </a:r>
          </a:p>
        </p:txBody>
      </p:sp>
      <p:sp>
        <p:nvSpPr>
          <p:cNvPr id="30748" name="TextBox 29"/>
          <p:cNvSpPr txBox="1">
            <a:spLocks noChangeArrowheads="1"/>
          </p:cNvSpPr>
          <p:nvPr/>
        </p:nvSpPr>
        <p:spPr bwMode="auto">
          <a:xfrm>
            <a:off x="4756150" y="5434013"/>
            <a:ext cx="350838" cy="369887"/>
          </a:xfrm>
          <a:prstGeom prst="rect">
            <a:avLst/>
          </a:prstGeom>
          <a:noFill/>
          <a:ln w="9525">
            <a:noFill/>
            <a:miter lim="800000"/>
            <a:headEnd/>
            <a:tailEnd/>
          </a:ln>
        </p:spPr>
        <p:txBody>
          <a:bodyPr>
            <a:spAutoFit/>
          </a:bodyPr>
          <a:lstStyle/>
          <a:p>
            <a:pPr algn="l" rtl="0"/>
            <a:r>
              <a:rPr lang="en-US" altLang="en-US"/>
              <a:t>A</a:t>
            </a:r>
          </a:p>
        </p:txBody>
      </p:sp>
      <p:cxnSp>
        <p:nvCxnSpPr>
          <p:cNvPr id="31" name="Straight Connector 30"/>
          <p:cNvCxnSpPr/>
          <p:nvPr/>
        </p:nvCxnSpPr>
        <p:spPr>
          <a:xfrm rot="10800000">
            <a:off x="6777038" y="5446713"/>
            <a:ext cx="357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650831" y="5584032"/>
            <a:ext cx="276225"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751" name="TextBox 32"/>
          <p:cNvSpPr txBox="1">
            <a:spLocks noChangeArrowheads="1"/>
          </p:cNvSpPr>
          <p:nvPr/>
        </p:nvSpPr>
        <p:spPr bwMode="auto">
          <a:xfrm>
            <a:off x="5770563" y="4740275"/>
            <a:ext cx="352425" cy="369888"/>
          </a:xfrm>
          <a:prstGeom prst="rect">
            <a:avLst/>
          </a:prstGeom>
          <a:noFill/>
          <a:ln w="9525">
            <a:noFill/>
            <a:miter lim="800000"/>
            <a:headEnd/>
            <a:tailEnd/>
          </a:ln>
        </p:spPr>
        <p:txBody>
          <a:bodyPr>
            <a:spAutoFit/>
          </a:bodyPr>
          <a:lstStyle/>
          <a:p>
            <a:pPr algn="l" rtl="0"/>
            <a:r>
              <a:rPr lang="en-US" altLang="en-US"/>
              <a:t>8</a:t>
            </a:r>
          </a:p>
        </p:txBody>
      </p:sp>
      <p:sp>
        <p:nvSpPr>
          <p:cNvPr id="30752" name="TextBox 33"/>
          <p:cNvSpPr txBox="1">
            <a:spLocks noChangeArrowheads="1"/>
          </p:cNvSpPr>
          <p:nvPr/>
        </p:nvSpPr>
        <p:spPr bwMode="auto">
          <a:xfrm>
            <a:off x="5970588" y="5711825"/>
            <a:ext cx="600075" cy="368300"/>
          </a:xfrm>
          <a:prstGeom prst="rect">
            <a:avLst/>
          </a:prstGeom>
          <a:noFill/>
          <a:ln w="9525">
            <a:noFill/>
            <a:miter lim="800000"/>
            <a:headEnd/>
            <a:tailEnd/>
          </a:ln>
        </p:spPr>
        <p:txBody>
          <a:bodyPr>
            <a:spAutoFit/>
          </a:bodyPr>
          <a:lstStyle/>
          <a:p>
            <a:pPr algn="l" rtl="0"/>
            <a:r>
              <a:rPr lang="en-US" altLang="en-US"/>
              <a:t>10</a:t>
            </a:r>
          </a:p>
        </p:txBody>
      </p:sp>
      <p:sp>
        <p:nvSpPr>
          <p:cNvPr id="30753" name="TextBox 34"/>
          <p:cNvSpPr txBox="1">
            <a:spLocks noChangeArrowheads="1"/>
          </p:cNvSpPr>
          <p:nvPr/>
        </p:nvSpPr>
        <p:spPr bwMode="auto">
          <a:xfrm>
            <a:off x="7173913" y="4895850"/>
            <a:ext cx="350837" cy="369888"/>
          </a:xfrm>
          <a:prstGeom prst="rect">
            <a:avLst/>
          </a:prstGeom>
          <a:noFill/>
          <a:ln w="9525">
            <a:noFill/>
            <a:miter lim="800000"/>
            <a:headEnd/>
            <a:tailEnd/>
          </a:ln>
        </p:spPr>
        <p:txBody>
          <a:bodyPr>
            <a:spAutoFit/>
          </a:bodyPr>
          <a:lstStyle/>
          <a:p>
            <a:pPr algn="l" rtl="0"/>
            <a:r>
              <a:rPr lang="en-US" altLang="en-US"/>
              <a:t>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838200" y="0"/>
            <a:ext cx="7345362" cy="1339850"/>
          </a:xfrm>
          <a:prstGeom prst="rect">
            <a:avLst/>
          </a:prstGeom>
          <a:noFill/>
          <a:ln w="9525">
            <a:noFill/>
            <a:miter lim="800000"/>
            <a:headEnd/>
            <a:tailEnd/>
          </a:ln>
        </p:spPr>
        <p:txBody>
          <a:bodyPr anchor="ctr"/>
          <a:lstStyle/>
          <a:p>
            <a:pPr algn="ctr" defTabSz="914400" rtl="0"/>
            <a:r>
              <a:rPr lang="en-US" altLang="en-US" sz="6000" b="1" dirty="0">
                <a:solidFill>
                  <a:srgbClr val="FF6600"/>
                </a:solidFill>
                <a:effectLst>
                  <a:outerShdw blurRad="38100" dist="38100" dir="2700000" algn="tl">
                    <a:srgbClr val="000000">
                      <a:alpha val="43137"/>
                    </a:srgbClr>
                  </a:outerShdw>
                </a:effectLst>
                <a:latin typeface="Comic Sans MS" pitchFamily="66" charset="0"/>
              </a:rPr>
              <a:t>Example</a:t>
            </a:r>
          </a:p>
        </p:txBody>
      </p:sp>
      <p:sp>
        <p:nvSpPr>
          <p:cNvPr id="5" name="Content Placeholder 2"/>
          <p:cNvSpPr txBox="1">
            <a:spLocks/>
          </p:cNvSpPr>
          <p:nvPr/>
        </p:nvSpPr>
        <p:spPr bwMode="auto">
          <a:xfrm>
            <a:off x="650875" y="2498725"/>
            <a:ext cx="5010150" cy="1573213"/>
          </a:xfrm>
          <a:prstGeom prst="rect">
            <a:avLst/>
          </a:prstGeom>
          <a:noFill/>
          <a:ln w="9525">
            <a:noFill/>
            <a:miter lim="800000"/>
            <a:headEnd/>
            <a:tailEnd/>
          </a:ln>
        </p:spPr>
        <p:txBody>
          <a:bodyPr/>
          <a:lstStyle/>
          <a:p>
            <a:pPr marL="342900" indent="-342900" algn="l" defTabSz="914400" rtl="0">
              <a:spcBef>
                <a:spcPts val="2000"/>
              </a:spcBef>
              <a:buClr>
                <a:srgbClr val="404040"/>
              </a:buClr>
              <a:buFont typeface="Arial" pitchFamily="34" charset="0"/>
              <a:buNone/>
            </a:pPr>
            <a:r>
              <a:rPr lang="en-US" altLang="en-US" sz="2400">
                <a:solidFill>
                  <a:srgbClr val="404040"/>
                </a:solidFill>
                <a:latin typeface="Comic Sans MS" pitchFamily="66" charset="0"/>
              </a:rPr>
              <a:t>	</a:t>
            </a:r>
          </a:p>
          <a:p>
            <a:pPr marL="342900" indent="-342900" algn="l" defTabSz="914400" rtl="0">
              <a:spcBef>
                <a:spcPts val="2000"/>
              </a:spcBef>
              <a:buClr>
                <a:srgbClr val="404040"/>
              </a:buClr>
              <a:buFont typeface="Arial" pitchFamily="34" charset="0"/>
              <a:buNone/>
            </a:pPr>
            <a:r>
              <a:rPr lang="en-US" altLang="en-US" sz="2400">
                <a:solidFill>
                  <a:srgbClr val="404040"/>
                </a:solidFill>
                <a:latin typeface="Comic Sans MS" pitchFamily="66" charset="0"/>
              </a:rPr>
              <a:t>	</a:t>
            </a:r>
            <a:r>
              <a:rPr lang="en-US" altLang="en-US" sz="2400">
                <a:solidFill>
                  <a:srgbClr val="660066"/>
                </a:solidFill>
                <a:latin typeface="Comic Sans MS" pitchFamily="66" charset="0"/>
              </a:rPr>
              <a:t>Cos U = </a:t>
            </a:r>
            <a:r>
              <a:rPr lang="en-US" altLang="en-US" sz="2400" u="sng">
                <a:solidFill>
                  <a:srgbClr val="660066"/>
                </a:solidFill>
                <a:latin typeface="Comic Sans MS" pitchFamily="66" charset="0"/>
              </a:rPr>
              <a:t> adjacent </a:t>
            </a:r>
            <a:r>
              <a:rPr lang="en-US" altLang="en-US" sz="2400">
                <a:solidFill>
                  <a:srgbClr val="660066"/>
                </a:solidFill>
                <a:latin typeface="Comic Sans MS" pitchFamily="66" charset="0"/>
              </a:rPr>
              <a:t>  = </a:t>
            </a:r>
            <a:r>
              <a:rPr lang="en-US" altLang="en-US" sz="2400" u="sng">
                <a:solidFill>
                  <a:srgbClr val="660066"/>
                </a:solidFill>
                <a:latin typeface="Comic Sans MS" pitchFamily="66" charset="0"/>
              </a:rPr>
              <a:t>UV</a:t>
            </a:r>
            <a:r>
              <a:rPr lang="en-US" altLang="en-US" sz="2400">
                <a:solidFill>
                  <a:srgbClr val="660066"/>
                </a:solidFill>
                <a:latin typeface="Comic Sans MS" pitchFamily="66" charset="0"/>
              </a:rPr>
              <a:t> = </a:t>
            </a:r>
            <a:r>
              <a:rPr lang="en-US" altLang="en-US" sz="2400" u="sng">
                <a:solidFill>
                  <a:srgbClr val="660066"/>
                </a:solidFill>
                <a:latin typeface="Comic Sans MS" pitchFamily="66" charset="0"/>
              </a:rPr>
              <a:t>4</a:t>
            </a:r>
            <a:r>
              <a:rPr lang="en-US" altLang="en-US" sz="2400">
                <a:solidFill>
                  <a:srgbClr val="660066"/>
                </a:solidFill>
                <a:latin typeface="Comic Sans MS" pitchFamily="66" charset="0"/>
              </a:rPr>
              <a:t>                       	     hypotenuse    TU    5  </a:t>
            </a:r>
          </a:p>
          <a:p>
            <a:pPr marL="342900" indent="-342900" algn="l" defTabSz="914400" rtl="0">
              <a:spcBef>
                <a:spcPts val="2000"/>
              </a:spcBef>
              <a:buClr>
                <a:srgbClr val="404040"/>
              </a:buClr>
              <a:buFont typeface="Arial" pitchFamily="34" charset="0"/>
              <a:buNone/>
            </a:pPr>
            <a:endParaRPr lang="en-US" altLang="en-US" sz="2400">
              <a:solidFill>
                <a:srgbClr val="404040"/>
              </a:solidFill>
              <a:latin typeface="Comic Sans MS" pitchFamily="66" charset="0"/>
            </a:endParaRPr>
          </a:p>
        </p:txBody>
      </p:sp>
      <p:sp>
        <p:nvSpPr>
          <p:cNvPr id="6" name="Right Triangle 5"/>
          <p:cNvSpPr/>
          <p:nvPr/>
        </p:nvSpPr>
        <p:spPr>
          <a:xfrm>
            <a:off x="5922902" y="3252430"/>
            <a:ext cx="2322573" cy="2322573"/>
          </a:xfrm>
          <a:prstGeom prst="rtTriangle">
            <a:avLst/>
          </a:prstGeom>
          <a:solidFill>
            <a:srgbClr val="FF6600"/>
          </a:solidFill>
          <a:ln w="25400"/>
        </p:spPr>
        <p:style>
          <a:lnRef idx="1">
            <a:schemeClr val="accent1"/>
          </a:lnRef>
          <a:fillRef idx="3">
            <a:schemeClr val="accent1"/>
          </a:fillRef>
          <a:effectRef idx="2">
            <a:schemeClr val="accent1"/>
          </a:effectRef>
          <a:fontRef idx="minor">
            <a:schemeClr val="lt1"/>
          </a:fontRef>
        </p:style>
        <p:txBody>
          <a:bodyPr anchor="b"/>
          <a:lstStyle/>
          <a:p>
            <a:pPr algn="ctr" rtl="0">
              <a:defRPr/>
            </a:pPr>
            <a:endParaRPr lang="en-US"/>
          </a:p>
        </p:txBody>
      </p:sp>
      <p:sp>
        <p:nvSpPr>
          <p:cNvPr id="32773" name="TextBox 4"/>
          <p:cNvSpPr txBox="1">
            <a:spLocks noChangeArrowheads="1"/>
          </p:cNvSpPr>
          <p:nvPr/>
        </p:nvSpPr>
        <p:spPr bwMode="auto">
          <a:xfrm>
            <a:off x="5661025" y="2955925"/>
            <a:ext cx="327025" cy="368300"/>
          </a:xfrm>
          <a:prstGeom prst="rect">
            <a:avLst/>
          </a:prstGeom>
          <a:noFill/>
          <a:ln w="9525">
            <a:noFill/>
            <a:miter lim="800000"/>
            <a:headEnd/>
            <a:tailEnd/>
          </a:ln>
        </p:spPr>
        <p:txBody>
          <a:bodyPr>
            <a:spAutoFit/>
          </a:bodyPr>
          <a:lstStyle/>
          <a:p>
            <a:pPr algn="l" rtl="0"/>
            <a:r>
              <a:rPr lang="en-US" altLang="en-US"/>
              <a:t>T</a:t>
            </a:r>
          </a:p>
        </p:txBody>
      </p:sp>
      <p:sp>
        <p:nvSpPr>
          <p:cNvPr id="32774" name="TextBox 6"/>
          <p:cNvSpPr txBox="1">
            <a:spLocks noChangeArrowheads="1"/>
          </p:cNvSpPr>
          <p:nvPr/>
        </p:nvSpPr>
        <p:spPr bwMode="auto">
          <a:xfrm>
            <a:off x="5430838" y="5622925"/>
            <a:ext cx="590550" cy="368300"/>
          </a:xfrm>
          <a:prstGeom prst="rect">
            <a:avLst/>
          </a:prstGeom>
          <a:noFill/>
          <a:ln w="9525">
            <a:noFill/>
            <a:miter lim="800000"/>
            <a:headEnd/>
            <a:tailEnd/>
          </a:ln>
        </p:spPr>
        <p:txBody>
          <a:bodyPr>
            <a:spAutoFit/>
          </a:bodyPr>
          <a:lstStyle/>
          <a:p>
            <a:pPr algn="l" rtl="0"/>
            <a:r>
              <a:rPr lang="en-US" altLang="en-US"/>
              <a:t>V</a:t>
            </a:r>
          </a:p>
        </p:txBody>
      </p:sp>
      <p:sp>
        <p:nvSpPr>
          <p:cNvPr id="32775" name="TextBox 7"/>
          <p:cNvSpPr txBox="1">
            <a:spLocks noChangeArrowheads="1"/>
          </p:cNvSpPr>
          <p:nvPr/>
        </p:nvSpPr>
        <p:spPr bwMode="auto">
          <a:xfrm>
            <a:off x="7996238" y="5622925"/>
            <a:ext cx="249237" cy="369332"/>
          </a:xfrm>
          <a:prstGeom prst="rect">
            <a:avLst/>
          </a:prstGeom>
          <a:noFill/>
          <a:ln w="9525">
            <a:noFill/>
            <a:miter lim="800000"/>
            <a:headEnd/>
            <a:tailEnd/>
          </a:ln>
        </p:spPr>
        <p:txBody>
          <a:bodyPr>
            <a:spAutoFit/>
          </a:bodyPr>
          <a:lstStyle/>
          <a:p>
            <a:pPr algn="l" rtl="0"/>
            <a:r>
              <a:rPr lang="en-US" altLang="en-US"/>
              <a:t>U</a:t>
            </a:r>
          </a:p>
        </p:txBody>
      </p:sp>
      <p:sp>
        <p:nvSpPr>
          <p:cNvPr id="32776" name="Rectangle 8"/>
          <p:cNvSpPr>
            <a:spLocks noChangeArrowheads="1"/>
          </p:cNvSpPr>
          <p:nvPr/>
        </p:nvSpPr>
        <p:spPr bwMode="auto">
          <a:xfrm>
            <a:off x="5430838" y="4237038"/>
            <a:ext cx="492125" cy="369887"/>
          </a:xfrm>
          <a:prstGeom prst="rect">
            <a:avLst/>
          </a:prstGeom>
          <a:noFill/>
          <a:ln w="9525">
            <a:noFill/>
            <a:miter lim="800000"/>
            <a:headEnd/>
            <a:tailEnd/>
          </a:ln>
        </p:spPr>
        <p:txBody>
          <a:bodyPr>
            <a:spAutoFit/>
          </a:bodyPr>
          <a:lstStyle/>
          <a:p>
            <a:pPr algn="l" rtl="0"/>
            <a:r>
              <a:rPr lang="en-US" altLang="en-US" b="1">
                <a:solidFill>
                  <a:srgbClr val="0000FF"/>
                </a:solidFill>
              </a:rPr>
              <a:t>3</a:t>
            </a:r>
          </a:p>
        </p:txBody>
      </p:sp>
      <p:sp>
        <p:nvSpPr>
          <p:cNvPr id="32777" name="Rectangle 9"/>
          <p:cNvSpPr>
            <a:spLocks noChangeArrowheads="1"/>
          </p:cNvSpPr>
          <p:nvPr/>
        </p:nvSpPr>
        <p:spPr bwMode="auto">
          <a:xfrm>
            <a:off x="7108825" y="3868738"/>
            <a:ext cx="492125" cy="368300"/>
          </a:xfrm>
          <a:prstGeom prst="rect">
            <a:avLst/>
          </a:prstGeom>
          <a:noFill/>
          <a:ln w="9525">
            <a:noFill/>
            <a:miter lim="800000"/>
            <a:headEnd/>
            <a:tailEnd/>
          </a:ln>
        </p:spPr>
        <p:txBody>
          <a:bodyPr>
            <a:spAutoFit/>
          </a:bodyPr>
          <a:lstStyle/>
          <a:p>
            <a:pPr algn="l" rtl="0"/>
            <a:r>
              <a:rPr lang="en-US" altLang="en-US" b="1">
                <a:solidFill>
                  <a:srgbClr val="0000FF"/>
                </a:solidFill>
              </a:rPr>
              <a:t>5</a:t>
            </a:r>
          </a:p>
        </p:txBody>
      </p:sp>
      <p:sp>
        <p:nvSpPr>
          <p:cNvPr id="32778" name="Rectangle 10"/>
          <p:cNvSpPr>
            <a:spLocks noChangeArrowheads="1"/>
          </p:cNvSpPr>
          <p:nvPr/>
        </p:nvSpPr>
        <p:spPr bwMode="auto">
          <a:xfrm>
            <a:off x="6627813" y="5624513"/>
            <a:ext cx="492125" cy="369887"/>
          </a:xfrm>
          <a:prstGeom prst="rect">
            <a:avLst/>
          </a:prstGeom>
          <a:noFill/>
          <a:ln w="9525">
            <a:noFill/>
            <a:miter lim="800000"/>
            <a:headEnd/>
            <a:tailEnd/>
          </a:ln>
        </p:spPr>
        <p:txBody>
          <a:bodyPr>
            <a:spAutoFit/>
          </a:bodyPr>
          <a:lstStyle/>
          <a:p>
            <a:pPr algn="l" rtl="0"/>
            <a:r>
              <a:rPr lang="en-US" altLang="en-US" b="1">
                <a:solidFill>
                  <a:srgbClr val="0000FF"/>
                </a:solidFill>
              </a:rPr>
              <a:t>4</a:t>
            </a:r>
          </a:p>
        </p:txBody>
      </p:sp>
      <p:sp>
        <p:nvSpPr>
          <p:cNvPr id="32779" name="Rectangle 10"/>
          <p:cNvSpPr>
            <a:spLocks noChangeArrowheads="1"/>
          </p:cNvSpPr>
          <p:nvPr/>
        </p:nvSpPr>
        <p:spPr bwMode="auto">
          <a:xfrm>
            <a:off x="457200" y="1371600"/>
            <a:ext cx="8382000" cy="584775"/>
          </a:xfrm>
          <a:prstGeom prst="rect">
            <a:avLst/>
          </a:prstGeom>
          <a:noFill/>
          <a:ln w="9525">
            <a:noFill/>
            <a:miter lim="800000"/>
            <a:headEnd/>
            <a:tailEnd/>
          </a:ln>
        </p:spPr>
        <p:txBody>
          <a:bodyPr wrap="square">
            <a:spAutoFit/>
          </a:bodyPr>
          <a:lstStyle/>
          <a:p>
            <a:pPr algn="l" rtl="0"/>
            <a:r>
              <a:rPr lang="en-US" altLang="en-US" sz="3200" dirty="0">
                <a:latin typeface="Comic Sans MS" pitchFamily="66" charset="0"/>
              </a:rPr>
              <a:t>Write the Cosine Ratios for &lt; U and &lt; T.</a:t>
            </a:r>
          </a:p>
        </p:txBody>
      </p:sp>
      <p:sp>
        <p:nvSpPr>
          <p:cNvPr id="14" name="Rectangle 13"/>
          <p:cNvSpPr>
            <a:spLocks noChangeArrowheads="1"/>
          </p:cNvSpPr>
          <p:nvPr/>
        </p:nvSpPr>
        <p:spPr bwMode="auto">
          <a:xfrm>
            <a:off x="1089025" y="4237038"/>
            <a:ext cx="4572000" cy="830997"/>
          </a:xfrm>
          <a:prstGeom prst="rect">
            <a:avLst/>
          </a:prstGeom>
          <a:noFill/>
          <a:ln w="9525">
            <a:noFill/>
            <a:miter lim="800000"/>
            <a:headEnd/>
            <a:tailEnd/>
          </a:ln>
        </p:spPr>
        <p:txBody>
          <a:bodyPr>
            <a:spAutoFit/>
          </a:bodyPr>
          <a:lstStyle/>
          <a:p>
            <a:pPr algn="l" rtl="0"/>
            <a:r>
              <a:rPr lang="en-US" altLang="en-US" sz="2400" dirty="0">
                <a:solidFill>
                  <a:srgbClr val="660066"/>
                </a:solidFill>
                <a:latin typeface="Comic Sans MS" pitchFamily="66" charset="0"/>
              </a:rPr>
              <a:t>Cos T = </a:t>
            </a:r>
            <a:r>
              <a:rPr lang="en-US" altLang="en-US" sz="2400" u="sng" dirty="0">
                <a:solidFill>
                  <a:srgbClr val="660066"/>
                </a:solidFill>
                <a:latin typeface="Comic Sans MS" pitchFamily="66" charset="0"/>
              </a:rPr>
              <a:t> adjacent </a:t>
            </a:r>
            <a:r>
              <a:rPr lang="en-US" altLang="en-US" sz="2400" dirty="0">
                <a:solidFill>
                  <a:srgbClr val="660066"/>
                </a:solidFill>
                <a:latin typeface="Comic Sans MS" pitchFamily="66" charset="0"/>
              </a:rPr>
              <a:t> =  </a:t>
            </a:r>
            <a:r>
              <a:rPr lang="en-US" altLang="en-US" sz="2400" u="sng" dirty="0">
                <a:solidFill>
                  <a:srgbClr val="660066"/>
                </a:solidFill>
                <a:latin typeface="Comic Sans MS" pitchFamily="66" charset="0"/>
              </a:rPr>
              <a:t>TV</a:t>
            </a:r>
            <a:r>
              <a:rPr lang="en-US" altLang="en-US" sz="2400" dirty="0">
                <a:solidFill>
                  <a:srgbClr val="660066"/>
                </a:solidFill>
                <a:latin typeface="Comic Sans MS" pitchFamily="66" charset="0"/>
              </a:rPr>
              <a:t> = </a:t>
            </a:r>
            <a:r>
              <a:rPr lang="en-US" altLang="en-US" sz="2400" u="sng" dirty="0">
                <a:solidFill>
                  <a:srgbClr val="660066"/>
                </a:solidFill>
                <a:latin typeface="Comic Sans MS" pitchFamily="66" charset="0"/>
              </a:rPr>
              <a:t>3</a:t>
            </a:r>
            <a:r>
              <a:rPr lang="en-US" altLang="en-US" sz="2400" dirty="0">
                <a:solidFill>
                  <a:srgbClr val="660066"/>
                </a:solidFill>
                <a:latin typeface="Comic Sans MS" pitchFamily="66" charset="0"/>
              </a:rPr>
              <a:t>                                                                                                                                                                                                                                                   	 </a:t>
            </a:r>
            <a:r>
              <a:rPr lang="en-US" altLang="en-US" sz="2400" dirty="0" smtClean="0">
                <a:solidFill>
                  <a:srgbClr val="660066"/>
                </a:solidFill>
                <a:latin typeface="Comic Sans MS" pitchFamily="66" charset="0"/>
              </a:rPr>
              <a:t> hypotenuse   </a:t>
            </a:r>
            <a:r>
              <a:rPr lang="en-US" altLang="en-US" sz="2400" dirty="0">
                <a:solidFill>
                  <a:srgbClr val="660066"/>
                </a:solidFill>
                <a:latin typeface="Comic Sans MS" pitchFamily="66" charset="0"/>
              </a:rPr>
              <a:t>TU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iterate type="lt">
                                    <p:tmPct val="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mph" presetSubtype="0" fill="hold" grpId="1"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xEl>
                                              <p:pRg st="0" end="0"/>
                                            </p:txEl>
                                          </p:spTgt>
                                        </p:tgtEl>
                                        <p:attrNameLst>
                                          <p:attrName>ppt_x</p:attrName>
                                          <p:attrName>ppt_y</p:attrName>
                                        </p:attrNameLst>
                                      </p:cBhvr>
                                    </p:animMotion>
                                    <p:animRot by="1500000">
                                      <p:cBhvr>
                                        <p:cTn id="23" dur="125" fill="hold">
                                          <p:stCondLst>
                                            <p:cond delay="0"/>
                                          </p:stCondLst>
                                        </p:cTn>
                                        <p:tgtEl>
                                          <p:spTgt spid="5">
                                            <p:txEl>
                                              <p:pRg st="0" end="0"/>
                                            </p:txEl>
                                          </p:spTgt>
                                        </p:tgtEl>
                                        <p:attrNameLst>
                                          <p:attrName>r</p:attrName>
                                        </p:attrNameLst>
                                      </p:cBhvr>
                                    </p:animRot>
                                    <p:animRot by="-1500000">
                                      <p:cBhvr>
                                        <p:cTn id="24" dur="125" fill="hold">
                                          <p:stCondLst>
                                            <p:cond delay="125"/>
                                          </p:stCondLst>
                                        </p:cTn>
                                        <p:tgtEl>
                                          <p:spTgt spid="5">
                                            <p:txEl>
                                              <p:pRg st="0" end="0"/>
                                            </p:txEl>
                                          </p:spTgt>
                                        </p:tgtEl>
                                        <p:attrNameLst>
                                          <p:attrName>r</p:attrName>
                                        </p:attrNameLst>
                                      </p:cBhvr>
                                    </p:animRot>
                                    <p:animRot by="-1500000">
                                      <p:cBhvr>
                                        <p:cTn id="25" dur="125" fill="hold">
                                          <p:stCondLst>
                                            <p:cond delay="250"/>
                                          </p:stCondLst>
                                        </p:cTn>
                                        <p:tgtEl>
                                          <p:spTgt spid="5">
                                            <p:txEl>
                                              <p:pRg st="0" end="0"/>
                                            </p:txEl>
                                          </p:spTgt>
                                        </p:tgtEl>
                                        <p:attrNameLst>
                                          <p:attrName>r</p:attrName>
                                        </p:attrNameLst>
                                      </p:cBhvr>
                                    </p:animRot>
                                    <p:animRot by="1500000">
                                      <p:cBhvr>
                                        <p:cTn id="26" dur="125" fill="hold">
                                          <p:stCondLst>
                                            <p:cond delay="375"/>
                                          </p:stCondLst>
                                        </p:cTn>
                                        <p:tgtEl>
                                          <p:spTgt spid="5">
                                            <p:txEl>
                                              <p:pRg st="0" end="0"/>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mph" presetSubtype="0" fill="hold" grpId="1"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5">
                                            <p:txEl>
                                              <p:pRg st="1" end="1"/>
                                            </p:txEl>
                                          </p:spTgt>
                                        </p:tgtEl>
                                        <p:attrNameLst>
                                          <p:attrName>ppt_x</p:attrName>
                                          <p:attrName>ppt_y</p:attrName>
                                        </p:attrNameLst>
                                      </p:cBhvr>
                                    </p:animMotion>
                                    <p:animRot by="1500000">
                                      <p:cBhvr>
                                        <p:cTn id="31" dur="125" fill="hold">
                                          <p:stCondLst>
                                            <p:cond delay="0"/>
                                          </p:stCondLst>
                                        </p:cTn>
                                        <p:tgtEl>
                                          <p:spTgt spid="5">
                                            <p:txEl>
                                              <p:pRg st="1" end="1"/>
                                            </p:txEl>
                                          </p:spTgt>
                                        </p:tgtEl>
                                        <p:attrNameLst>
                                          <p:attrName>r</p:attrName>
                                        </p:attrNameLst>
                                      </p:cBhvr>
                                    </p:animRot>
                                    <p:animRot by="-1500000">
                                      <p:cBhvr>
                                        <p:cTn id="32" dur="125" fill="hold">
                                          <p:stCondLst>
                                            <p:cond delay="125"/>
                                          </p:stCondLst>
                                        </p:cTn>
                                        <p:tgtEl>
                                          <p:spTgt spid="5">
                                            <p:txEl>
                                              <p:pRg st="1" end="1"/>
                                            </p:txEl>
                                          </p:spTgt>
                                        </p:tgtEl>
                                        <p:attrNameLst>
                                          <p:attrName>r</p:attrName>
                                        </p:attrNameLst>
                                      </p:cBhvr>
                                    </p:animRot>
                                    <p:animRot by="-1500000">
                                      <p:cBhvr>
                                        <p:cTn id="33" dur="125" fill="hold">
                                          <p:stCondLst>
                                            <p:cond delay="250"/>
                                          </p:stCondLst>
                                        </p:cTn>
                                        <p:tgtEl>
                                          <p:spTgt spid="5">
                                            <p:txEl>
                                              <p:pRg st="1" end="1"/>
                                            </p:txEl>
                                          </p:spTgt>
                                        </p:tgtEl>
                                        <p:attrNameLst>
                                          <p:attrName>r</p:attrName>
                                        </p:attrNameLst>
                                      </p:cBhvr>
                                    </p:animRot>
                                    <p:animRot by="1500000">
                                      <p:cBhvr>
                                        <p:cTn id="34" dur="125" fill="hold">
                                          <p:stCondLst>
                                            <p:cond delay="375"/>
                                          </p:stCondLst>
                                        </p:cTn>
                                        <p:tgtEl>
                                          <p:spTgt spid="5">
                                            <p:txEl>
                                              <p:pRg st="1" end="1"/>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iterate type="lt">
                                    <p:tmPct val="0"/>
                                  </p:iterate>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900" decel="100000" fill="hold"/>
                                        <p:tgtEl>
                                          <p:spTgt spid="1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mph" presetSubtype="0" fill="hold" grpId="1" nodeType="clickEffect">
                                  <p:stCondLst>
                                    <p:cond delay="0"/>
                                  </p:stCondLst>
                                  <p:iterate type="lt">
                                    <p:tmPct val="10000"/>
                                  </p:iterate>
                                  <p:childTnLst>
                                    <p:animMotion origin="layout" path="M -0.00382 -0.01758 L -9.9531E-7 -1.33734E-6 " pathEditMode="relative" rAng="0" ptsTypes="AA">
                                      <p:cBhvr>
                                        <p:cTn id="46" dur="1000" accel="50000" decel="50000" autoRev="1" fill="hold">
                                          <p:stCondLst>
                                            <p:cond delay="0"/>
                                          </p:stCondLst>
                                        </p:cTn>
                                        <p:tgtEl>
                                          <p:spTgt spid="14"/>
                                        </p:tgtEl>
                                        <p:attrNameLst>
                                          <p:attrName>ppt_x</p:attrName>
                                          <p:attrName>ppt_y</p:attrName>
                                        </p:attrNameLst>
                                      </p:cBhvr>
                                      <p:rCtr x="2" y="9"/>
                                    </p:animMotion>
                                    <p:animRot by="1500000">
                                      <p:cBhvr>
                                        <p:cTn id="47" dur="500" fill="hold">
                                          <p:stCondLst>
                                            <p:cond delay="0"/>
                                          </p:stCondLst>
                                        </p:cTn>
                                        <p:tgtEl>
                                          <p:spTgt spid="14"/>
                                        </p:tgtEl>
                                        <p:attrNameLst>
                                          <p:attrName>r</p:attrName>
                                        </p:attrNameLst>
                                      </p:cBhvr>
                                    </p:animRot>
                                    <p:animRot by="-1500000">
                                      <p:cBhvr>
                                        <p:cTn id="48" dur="500" fill="hold">
                                          <p:stCondLst>
                                            <p:cond delay="500"/>
                                          </p:stCondLst>
                                        </p:cTn>
                                        <p:tgtEl>
                                          <p:spTgt spid="14"/>
                                        </p:tgtEl>
                                        <p:attrNameLst>
                                          <p:attrName>r</p:attrName>
                                        </p:attrNameLst>
                                      </p:cBhvr>
                                    </p:animRot>
                                    <p:animRot by="-1500000">
                                      <p:cBhvr>
                                        <p:cTn id="49" dur="500" fill="hold">
                                          <p:stCondLst>
                                            <p:cond delay="1000"/>
                                          </p:stCondLst>
                                        </p:cTn>
                                        <p:tgtEl>
                                          <p:spTgt spid="14"/>
                                        </p:tgtEl>
                                        <p:attrNameLst>
                                          <p:attrName>r</p:attrName>
                                        </p:attrNameLst>
                                      </p:cBhvr>
                                    </p:animRot>
                                    <p:animRot by="1500000">
                                      <p:cBhvr>
                                        <p:cTn id="50"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14" grpId="0"/>
      <p:bldP spid="1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rtl="0" eaLnBrk="1" hangingPunct="1"/>
            <a:r>
              <a:rPr lang="en-US" altLang="en-US" smtClean="0">
                <a:solidFill>
                  <a:srgbClr val="008000"/>
                </a:solidFill>
                <a:latin typeface="Comic Sans MS" pitchFamily="66" charset="0"/>
                <a:ea typeface="ＭＳ Ｐゴシック" pitchFamily="34" charset="-128"/>
              </a:rPr>
              <a:t>Try This</a:t>
            </a:r>
          </a:p>
        </p:txBody>
      </p:sp>
      <p:sp>
        <p:nvSpPr>
          <p:cNvPr id="33795" name="Content Placeholder 2"/>
          <p:cNvSpPr>
            <a:spLocks noGrp="1"/>
          </p:cNvSpPr>
          <p:nvPr>
            <p:ph idx="1"/>
          </p:nvPr>
        </p:nvSpPr>
        <p:spPr/>
        <p:txBody>
          <a:bodyPr/>
          <a:lstStyle/>
          <a:p>
            <a:pPr algn="l" rtl="0" eaLnBrk="1" hangingPunct="1"/>
            <a:r>
              <a:rPr lang="en-US" altLang="en-US" smtClean="0">
                <a:latin typeface="Comic Sans MS" pitchFamily="66" charset="0"/>
                <a:ea typeface="ＭＳ Ｐゴシック" pitchFamily="34" charset="-128"/>
              </a:rPr>
              <a:t>Write the Cosine ratios for &lt; K and &lt; J</a:t>
            </a:r>
          </a:p>
          <a:p>
            <a:pPr algn="l" rtl="0" eaLnBrk="1" hangingPunct="1">
              <a:buFont typeface="Arial" pitchFamily="34" charset="0"/>
              <a:buNone/>
            </a:pPr>
            <a:endParaRPr lang="en-US" altLang="en-US" smtClean="0">
              <a:latin typeface="Comic Sans MS" pitchFamily="66" charset="0"/>
              <a:ea typeface="ＭＳ Ｐゴシック" pitchFamily="34" charset="-128"/>
            </a:endParaRPr>
          </a:p>
        </p:txBody>
      </p:sp>
      <p:sp>
        <p:nvSpPr>
          <p:cNvPr id="6" name="Right Triangle 5"/>
          <p:cNvSpPr/>
          <p:nvPr/>
        </p:nvSpPr>
        <p:spPr>
          <a:xfrm>
            <a:off x="4569817" y="3798466"/>
            <a:ext cx="3750776" cy="1840052"/>
          </a:xfrm>
          <a:prstGeom prst="rtTriangle">
            <a:avLst/>
          </a:prstGeom>
          <a:solidFill>
            <a:srgbClr val="008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3797" name="Rectangle 4"/>
          <p:cNvSpPr>
            <a:spLocks noChangeArrowheads="1"/>
          </p:cNvSpPr>
          <p:nvPr/>
        </p:nvSpPr>
        <p:spPr bwMode="auto">
          <a:xfrm>
            <a:off x="4421188" y="3429000"/>
            <a:ext cx="300037" cy="369332"/>
          </a:xfrm>
          <a:prstGeom prst="rect">
            <a:avLst/>
          </a:prstGeom>
          <a:noFill/>
          <a:ln w="9525">
            <a:noFill/>
            <a:miter lim="800000"/>
            <a:headEnd/>
            <a:tailEnd/>
          </a:ln>
        </p:spPr>
        <p:txBody>
          <a:bodyPr>
            <a:spAutoFit/>
          </a:bodyPr>
          <a:lstStyle/>
          <a:p>
            <a:pPr algn="l" rtl="0"/>
            <a:r>
              <a:rPr lang="en-US" altLang="en-US" b="1">
                <a:solidFill>
                  <a:srgbClr val="0000FF"/>
                </a:solidFill>
              </a:rPr>
              <a:t>J</a:t>
            </a:r>
          </a:p>
        </p:txBody>
      </p:sp>
      <p:sp>
        <p:nvSpPr>
          <p:cNvPr id="33798" name="Rectangle 5"/>
          <p:cNvSpPr>
            <a:spLocks noChangeArrowheads="1"/>
          </p:cNvSpPr>
          <p:nvPr/>
        </p:nvSpPr>
        <p:spPr bwMode="auto">
          <a:xfrm>
            <a:off x="4454525" y="5659438"/>
            <a:ext cx="300038" cy="369332"/>
          </a:xfrm>
          <a:prstGeom prst="rect">
            <a:avLst/>
          </a:prstGeom>
          <a:noFill/>
          <a:ln w="9525">
            <a:noFill/>
            <a:miter lim="800000"/>
            <a:headEnd/>
            <a:tailEnd/>
          </a:ln>
        </p:spPr>
        <p:txBody>
          <a:bodyPr>
            <a:spAutoFit/>
          </a:bodyPr>
          <a:lstStyle/>
          <a:p>
            <a:pPr algn="l" rtl="0"/>
            <a:r>
              <a:rPr lang="en-US" altLang="en-US" b="1">
                <a:solidFill>
                  <a:srgbClr val="0000FF"/>
                </a:solidFill>
              </a:rPr>
              <a:t>L</a:t>
            </a:r>
          </a:p>
        </p:txBody>
      </p:sp>
      <p:sp>
        <p:nvSpPr>
          <p:cNvPr id="33799" name="Rectangle 6"/>
          <p:cNvSpPr>
            <a:spLocks noChangeArrowheads="1"/>
          </p:cNvSpPr>
          <p:nvPr/>
        </p:nvSpPr>
        <p:spPr bwMode="auto">
          <a:xfrm>
            <a:off x="8067675" y="5219700"/>
            <a:ext cx="484188" cy="369888"/>
          </a:xfrm>
          <a:prstGeom prst="rect">
            <a:avLst/>
          </a:prstGeom>
          <a:noFill/>
          <a:ln w="9525">
            <a:noFill/>
            <a:miter lim="800000"/>
            <a:headEnd/>
            <a:tailEnd/>
          </a:ln>
        </p:spPr>
        <p:txBody>
          <a:bodyPr>
            <a:spAutoFit/>
          </a:bodyPr>
          <a:lstStyle/>
          <a:p>
            <a:pPr algn="l" rtl="0"/>
            <a:r>
              <a:rPr lang="en-US" altLang="en-US" b="1">
                <a:solidFill>
                  <a:srgbClr val="0000FF"/>
                </a:solidFill>
              </a:rPr>
              <a:t>K</a:t>
            </a:r>
          </a:p>
        </p:txBody>
      </p:sp>
      <p:sp>
        <p:nvSpPr>
          <p:cNvPr id="10" name="Rectangle 9"/>
          <p:cNvSpPr/>
          <p:nvPr/>
        </p:nvSpPr>
        <p:spPr>
          <a:xfrm>
            <a:off x="4569817" y="5278944"/>
            <a:ext cx="367901" cy="369332"/>
          </a:xfrm>
          <a:prstGeom prst="rect">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3801" name="Rectangle 8"/>
          <p:cNvSpPr>
            <a:spLocks noChangeArrowheads="1"/>
          </p:cNvSpPr>
          <p:nvPr/>
        </p:nvSpPr>
        <p:spPr bwMode="auto">
          <a:xfrm>
            <a:off x="4119563" y="4413250"/>
            <a:ext cx="492125" cy="368300"/>
          </a:xfrm>
          <a:prstGeom prst="rect">
            <a:avLst/>
          </a:prstGeom>
          <a:noFill/>
          <a:ln w="9525">
            <a:noFill/>
            <a:miter lim="800000"/>
            <a:headEnd/>
            <a:tailEnd/>
          </a:ln>
        </p:spPr>
        <p:txBody>
          <a:bodyPr>
            <a:spAutoFit/>
          </a:bodyPr>
          <a:lstStyle/>
          <a:p>
            <a:pPr algn="l" rtl="0"/>
            <a:r>
              <a:rPr lang="en-US" altLang="en-US" b="1">
                <a:solidFill>
                  <a:srgbClr val="FF0000"/>
                </a:solidFill>
              </a:rPr>
              <a:t>6</a:t>
            </a:r>
          </a:p>
        </p:txBody>
      </p:sp>
      <p:sp>
        <p:nvSpPr>
          <p:cNvPr id="33802" name="Rectangle 10"/>
          <p:cNvSpPr>
            <a:spLocks noChangeArrowheads="1"/>
          </p:cNvSpPr>
          <p:nvPr/>
        </p:nvSpPr>
        <p:spPr bwMode="auto">
          <a:xfrm>
            <a:off x="6051550" y="5645150"/>
            <a:ext cx="493713" cy="369888"/>
          </a:xfrm>
          <a:prstGeom prst="rect">
            <a:avLst/>
          </a:prstGeom>
          <a:noFill/>
          <a:ln w="9525">
            <a:noFill/>
            <a:miter lim="800000"/>
            <a:headEnd/>
            <a:tailEnd/>
          </a:ln>
        </p:spPr>
        <p:txBody>
          <a:bodyPr>
            <a:spAutoFit/>
          </a:bodyPr>
          <a:lstStyle/>
          <a:p>
            <a:pPr algn="l" rtl="0"/>
            <a:r>
              <a:rPr lang="en-US" altLang="en-US" b="1">
                <a:solidFill>
                  <a:srgbClr val="FF0000"/>
                </a:solidFill>
              </a:rPr>
              <a:t>8</a:t>
            </a:r>
          </a:p>
        </p:txBody>
      </p:sp>
      <p:sp>
        <p:nvSpPr>
          <p:cNvPr id="33803" name="Rectangle 10"/>
          <p:cNvSpPr>
            <a:spLocks noChangeArrowheads="1"/>
          </p:cNvSpPr>
          <p:nvPr/>
        </p:nvSpPr>
        <p:spPr bwMode="auto">
          <a:xfrm>
            <a:off x="6203950" y="4170363"/>
            <a:ext cx="493713" cy="369887"/>
          </a:xfrm>
          <a:prstGeom prst="rect">
            <a:avLst/>
          </a:prstGeom>
          <a:noFill/>
          <a:ln w="9525">
            <a:noFill/>
            <a:miter lim="800000"/>
            <a:headEnd/>
            <a:tailEnd/>
          </a:ln>
        </p:spPr>
        <p:txBody>
          <a:bodyPr>
            <a:spAutoFit/>
          </a:bodyPr>
          <a:lstStyle/>
          <a:p>
            <a:pPr algn="l" rtl="0"/>
            <a:r>
              <a:rPr lang="en-US" altLang="en-US" b="1">
                <a:solidFill>
                  <a:srgbClr val="FF0000"/>
                </a:solidFill>
              </a:rPr>
              <a:t>10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0"/>
            <a:ext cx="8229600" cy="1143000"/>
          </a:xfrm>
        </p:spPr>
        <p:txBody>
          <a:bodyPr>
            <a:normAutofit/>
          </a:bodyPr>
          <a:lstStyle/>
          <a:p>
            <a:pPr rtl="0"/>
            <a:r>
              <a:rPr lang="en-US" altLang="en-US" sz="6000" b="1" dirty="0" smtClean="0">
                <a:effectLst>
                  <a:outerShdw blurRad="38100" dist="38100" dir="2700000" algn="tl">
                    <a:srgbClr val="000000">
                      <a:alpha val="43137"/>
                    </a:srgbClr>
                  </a:outerShdw>
                </a:effectLst>
                <a:ea typeface="ＭＳ Ｐゴシック" pitchFamily="34" charset="-128"/>
              </a:rPr>
              <a:t>Practice:</a:t>
            </a:r>
          </a:p>
        </p:txBody>
      </p:sp>
      <p:sp>
        <p:nvSpPr>
          <p:cNvPr id="34819" name="Content Placeholder 6"/>
          <p:cNvSpPr>
            <a:spLocks noGrp="1"/>
          </p:cNvSpPr>
          <p:nvPr>
            <p:ph idx="1"/>
          </p:nvPr>
        </p:nvSpPr>
        <p:spPr>
          <a:xfrm>
            <a:off x="0" y="1447800"/>
            <a:ext cx="9144000" cy="668338"/>
          </a:xfrm>
        </p:spPr>
        <p:txBody>
          <a:bodyPr>
            <a:noAutofit/>
          </a:bodyPr>
          <a:lstStyle/>
          <a:p>
            <a:pPr algn="l" rtl="0"/>
            <a:r>
              <a:rPr lang="en-US" altLang="en-US" dirty="0" smtClean="0">
                <a:ea typeface="ＭＳ Ｐゴシック" pitchFamily="34" charset="-128"/>
              </a:rPr>
              <a:t>Find the Cos A and Cos B ratios of each triangle.</a:t>
            </a:r>
          </a:p>
          <a:p>
            <a:pPr algn="l" rtl="0"/>
            <a:endParaRPr lang="en-US" altLang="en-US" dirty="0" smtClean="0">
              <a:ea typeface="ＭＳ Ｐゴシック" pitchFamily="34" charset="-128"/>
            </a:endParaRPr>
          </a:p>
        </p:txBody>
      </p:sp>
      <p:sp>
        <p:nvSpPr>
          <p:cNvPr id="6" name="Right Triangle 5"/>
          <p:cNvSpPr/>
          <p:nvPr/>
        </p:nvSpPr>
        <p:spPr>
          <a:xfrm>
            <a:off x="1673606" y="2599571"/>
            <a:ext cx="1448084" cy="829429"/>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7" name="Straight Connector 6"/>
          <p:cNvCxnSpPr/>
          <p:nvPr/>
        </p:nvCxnSpPr>
        <p:spPr>
          <a:xfrm>
            <a:off x="1662113" y="3252788"/>
            <a:ext cx="2365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1811338" y="3340100"/>
            <a:ext cx="1762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34823" name="TextBox 8"/>
          <p:cNvSpPr txBox="1">
            <a:spLocks noChangeArrowheads="1"/>
          </p:cNvSpPr>
          <p:nvPr/>
        </p:nvSpPr>
        <p:spPr bwMode="auto">
          <a:xfrm>
            <a:off x="3121025" y="3254375"/>
            <a:ext cx="352425" cy="368300"/>
          </a:xfrm>
          <a:prstGeom prst="rect">
            <a:avLst/>
          </a:prstGeom>
          <a:noFill/>
          <a:ln w="9525">
            <a:noFill/>
            <a:miter lim="800000"/>
            <a:headEnd/>
            <a:tailEnd/>
          </a:ln>
        </p:spPr>
        <p:txBody>
          <a:bodyPr>
            <a:spAutoFit/>
          </a:bodyPr>
          <a:lstStyle/>
          <a:p>
            <a:pPr algn="l" rtl="0"/>
            <a:r>
              <a:rPr lang="en-US" altLang="en-US"/>
              <a:t>A</a:t>
            </a:r>
          </a:p>
        </p:txBody>
      </p:sp>
      <p:sp>
        <p:nvSpPr>
          <p:cNvPr id="34824" name="TextBox 9"/>
          <p:cNvSpPr txBox="1">
            <a:spLocks noChangeArrowheads="1"/>
          </p:cNvSpPr>
          <p:nvPr/>
        </p:nvSpPr>
        <p:spPr bwMode="auto">
          <a:xfrm>
            <a:off x="1481138" y="2243138"/>
            <a:ext cx="352425" cy="369887"/>
          </a:xfrm>
          <a:prstGeom prst="rect">
            <a:avLst/>
          </a:prstGeom>
          <a:noFill/>
          <a:ln w="9525">
            <a:noFill/>
            <a:miter lim="800000"/>
            <a:headEnd/>
            <a:tailEnd/>
          </a:ln>
        </p:spPr>
        <p:txBody>
          <a:bodyPr>
            <a:spAutoFit/>
          </a:bodyPr>
          <a:lstStyle/>
          <a:p>
            <a:pPr algn="l" rtl="0"/>
            <a:r>
              <a:rPr lang="en-US" altLang="en-US"/>
              <a:t>B</a:t>
            </a:r>
          </a:p>
        </p:txBody>
      </p:sp>
      <p:sp>
        <p:nvSpPr>
          <p:cNvPr id="34825" name="TextBox 10"/>
          <p:cNvSpPr txBox="1">
            <a:spLocks noChangeArrowheads="1"/>
          </p:cNvSpPr>
          <p:nvPr/>
        </p:nvSpPr>
        <p:spPr bwMode="auto">
          <a:xfrm>
            <a:off x="1349375" y="2763838"/>
            <a:ext cx="350838" cy="368300"/>
          </a:xfrm>
          <a:prstGeom prst="rect">
            <a:avLst/>
          </a:prstGeom>
          <a:noFill/>
          <a:ln w="9525">
            <a:noFill/>
            <a:miter lim="800000"/>
            <a:headEnd/>
            <a:tailEnd/>
          </a:ln>
        </p:spPr>
        <p:txBody>
          <a:bodyPr>
            <a:spAutoFit/>
          </a:bodyPr>
          <a:lstStyle/>
          <a:p>
            <a:pPr algn="l" rtl="0"/>
            <a:r>
              <a:rPr lang="en-US" altLang="en-US"/>
              <a:t>3</a:t>
            </a:r>
          </a:p>
        </p:txBody>
      </p:sp>
      <p:sp>
        <p:nvSpPr>
          <p:cNvPr id="34826" name="TextBox 11"/>
          <p:cNvSpPr txBox="1">
            <a:spLocks noChangeArrowheads="1"/>
          </p:cNvSpPr>
          <p:nvPr/>
        </p:nvSpPr>
        <p:spPr bwMode="auto">
          <a:xfrm>
            <a:off x="2344738" y="2678113"/>
            <a:ext cx="350837" cy="369887"/>
          </a:xfrm>
          <a:prstGeom prst="rect">
            <a:avLst/>
          </a:prstGeom>
          <a:noFill/>
          <a:ln w="9525">
            <a:noFill/>
            <a:miter lim="800000"/>
            <a:headEnd/>
            <a:tailEnd/>
          </a:ln>
        </p:spPr>
        <p:txBody>
          <a:bodyPr>
            <a:spAutoFit/>
          </a:bodyPr>
          <a:lstStyle/>
          <a:p>
            <a:pPr algn="l" rtl="0"/>
            <a:r>
              <a:rPr lang="en-US" altLang="en-US"/>
              <a:t>5</a:t>
            </a:r>
          </a:p>
        </p:txBody>
      </p:sp>
      <p:sp>
        <p:nvSpPr>
          <p:cNvPr id="34827" name="TextBox 12"/>
          <p:cNvSpPr txBox="1">
            <a:spLocks noChangeArrowheads="1"/>
          </p:cNvSpPr>
          <p:nvPr/>
        </p:nvSpPr>
        <p:spPr bwMode="auto">
          <a:xfrm>
            <a:off x="2152650" y="3436938"/>
            <a:ext cx="350838" cy="368300"/>
          </a:xfrm>
          <a:prstGeom prst="rect">
            <a:avLst/>
          </a:prstGeom>
          <a:noFill/>
          <a:ln w="9525">
            <a:noFill/>
            <a:miter lim="800000"/>
            <a:headEnd/>
            <a:tailEnd/>
          </a:ln>
        </p:spPr>
        <p:txBody>
          <a:bodyPr>
            <a:spAutoFit/>
          </a:bodyPr>
          <a:lstStyle/>
          <a:p>
            <a:pPr algn="l" rtl="0"/>
            <a:r>
              <a:rPr lang="en-US" altLang="en-US"/>
              <a:t>4</a:t>
            </a:r>
          </a:p>
        </p:txBody>
      </p:sp>
      <p:sp>
        <p:nvSpPr>
          <p:cNvPr id="14" name="Right Triangle 13"/>
          <p:cNvSpPr/>
          <p:nvPr/>
        </p:nvSpPr>
        <p:spPr>
          <a:xfrm rot="8679037">
            <a:off x="5018173" y="2811881"/>
            <a:ext cx="1722507" cy="1211663"/>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4829" name="TextBox 14"/>
          <p:cNvSpPr txBox="1">
            <a:spLocks noChangeArrowheads="1"/>
          </p:cNvSpPr>
          <p:nvPr/>
        </p:nvSpPr>
        <p:spPr bwMode="auto">
          <a:xfrm>
            <a:off x="6929438" y="3157538"/>
            <a:ext cx="352425" cy="368300"/>
          </a:xfrm>
          <a:prstGeom prst="rect">
            <a:avLst/>
          </a:prstGeom>
          <a:noFill/>
          <a:ln w="9525">
            <a:noFill/>
            <a:miter lim="800000"/>
            <a:headEnd/>
            <a:tailEnd/>
          </a:ln>
        </p:spPr>
        <p:txBody>
          <a:bodyPr>
            <a:spAutoFit/>
          </a:bodyPr>
          <a:lstStyle/>
          <a:p>
            <a:pPr algn="l" rtl="0"/>
            <a:r>
              <a:rPr lang="en-US" altLang="en-US"/>
              <a:t>A</a:t>
            </a:r>
          </a:p>
        </p:txBody>
      </p:sp>
      <p:sp>
        <p:nvSpPr>
          <p:cNvPr id="34830" name="TextBox 15"/>
          <p:cNvSpPr txBox="1">
            <a:spLocks noChangeArrowheads="1"/>
          </p:cNvSpPr>
          <p:nvPr/>
        </p:nvSpPr>
        <p:spPr bwMode="auto">
          <a:xfrm>
            <a:off x="4446588" y="3071813"/>
            <a:ext cx="352425" cy="369887"/>
          </a:xfrm>
          <a:prstGeom prst="rect">
            <a:avLst/>
          </a:prstGeom>
          <a:noFill/>
          <a:ln w="9525">
            <a:noFill/>
            <a:miter lim="800000"/>
            <a:headEnd/>
            <a:tailEnd/>
          </a:ln>
        </p:spPr>
        <p:txBody>
          <a:bodyPr>
            <a:spAutoFit/>
          </a:bodyPr>
          <a:lstStyle/>
          <a:p>
            <a:pPr algn="l" rtl="0"/>
            <a:r>
              <a:rPr lang="en-US" altLang="en-US"/>
              <a:t>B</a:t>
            </a:r>
          </a:p>
        </p:txBody>
      </p:sp>
      <p:sp>
        <p:nvSpPr>
          <p:cNvPr id="34831" name="TextBox 16"/>
          <p:cNvSpPr txBox="1">
            <a:spLocks noChangeArrowheads="1"/>
          </p:cNvSpPr>
          <p:nvPr/>
        </p:nvSpPr>
        <p:spPr bwMode="auto">
          <a:xfrm>
            <a:off x="6570663" y="2559050"/>
            <a:ext cx="350837" cy="369888"/>
          </a:xfrm>
          <a:prstGeom prst="rect">
            <a:avLst/>
          </a:prstGeom>
          <a:noFill/>
          <a:ln w="9525">
            <a:noFill/>
            <a:miter lim="800000"/>
            <a:headEnd/>
            <a:tailEnd/>
          </a:ln>
        </p:spPr>
        <p:txBody>
          <a:bodyPr>
            <a:spAutoFit/>
          </a:bodyPr>
          <a:lstStyle/>
          <a:p>
            <a:pPr algn="l" rtl="0"/>
            <a:r>
              <a:rPr lang="en-US" altLang="en-US"/>
              <a:t>2</a:t>
            </a:r>
          </a:p>
        </p:txBody>
      </p:sp>
      <p:sp>
        <p:nvSpPr>
          <p:cNvPr id="34832" name="TextBox 17"/>
          <p:cNvSpPr txBox="1">
            <a:spLocks noChangeArrowheads="1"/>
          </p:cNvSpPr>
          <p:nvPr/>
        </p:nvSpPr>
        <p:spPr bwMode="auto">
          <a:xfrm>
            <a:off x="5310188" y="2474913"/>
            <a:ext cx="350837" cy="369887"/>
          </a:xfrm>
          <a:prstGeom prst="rect">
            <a:avLst/>
          </a:prstGeom>
          <a:noFill/>
          <a:ln w="9525">
            <a:noFill/>
            <a:miter lim="800000"/>
            <a:headEnd/>
            <a:tailEnd/>
          </a:ln>
        </p:spPr>
        <p:txBody>
          <a:bodyPr>
            <a:spAutoFit/>
          </a:bodyPr>
          <a:lstStyle/>
          <a:p>
            <a:pPr algn="l" rtl="0"/>
            <a:r>
              <a:rPr lang="en-US" altLang="en-US"/>
              <a:t>4</a:t>
            </a:r>
          </a:p>
        </p:txBody>
      </p:sp>
      <p:sp>
        <p:nvSpPr>
          <p:cNvPr id="34833" name="TextBox 18"/>
          <p:cNvSpPr txBox="1">
            <a:spLocks noChangeArrowheads="1"/>
          </p:cNvSpPr>
          <p:nvPr/>
        </p:nvSpPr>
        <p:spPr bwMode="auto">
          <a:xfrm>
            <a:off x="5794375" y="3433763"/>
            <a:ext cx="352425" cy="369887"/>
          </a:xfrm>
          <a:prstGeom prst="rect">
            <a:avLst/>
          </a:prstGeom>
          <a:noFill/>
          <a:ln w="9525">
            <a:noFill/>
            <a:miter lim="800000"/>
            <a:headEnd/>
            <a:tailEnd/>
          </a:ln>
        </p:spPr>
        <p:txBody>
          <a:bodyPr>
            <a:spAutoFit/>
          </a:bodyPr>
          <a:lstStyle/>
          <a:p>
            <a:pPr algn="l" rtl="0"/>
            <a:r>
              <a:rPr lang="en-US" altLang="en-US"/>
              <a:t>5</a:t>
            </a:r>
          </a:p>
        </p:txBody>
      </p:sp>
      <p:cxnSp>
        <p:nvCxnSpPr>
          <p:cNvPr id="20" name="Straight Connector 19"/>
          <p:cNvCxnSpPr/>
          <p:nvPr/>
        </p:nvCxnSpPr>
        <p:spPr>
          <a:xfrm rot="16200000" flipH="1">
            <a:off x="5936456" y="2634457"/>
            <a:ext cx="244475" cy="176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146800" y="2678113"/>
            <a:ext cx="263525" cy="166687"/>
          </a:xfrm>
          <a:prstGeom prst="line">
            <a:avLst/>
          </a:prstGeom>
        </p:spPr>
        <p:style>
          <a:lnRef idx="2">
            <a:schemeClr val="accent1"/>
          </a:lnRef>
          <a:fillRef idx="0">
            <a:schemeClr val="accent1"/>
          </a:fillRef>
          <a:effectRef idx="1">
            <a:schemeClr val="accent1"/>
          </a:effectRef>
          <a:fontRef idx="minor">
            <a:schemeClr val="tx1"/>
          </a:fontRef>
        </p:style>
      </p:cxnSp>
      <p:sp>
        <p:nvSpPr>
          <p:cNvPr id="22" name="Isosceles Triangle 21"/>
          <p:cNvSpPr/>
          <p:nvPr/>
        </p:nvSpPr>
        <p:spPr>
          <a:xfrm>
            <a:off x="1523470" y="4558151"/>
            <a:ext cx="1894935" cy="1103928"/>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23" name="Straight Connector 22"/>
          <p:cNvCxnSpPr/>
          <p:nvPr/>
        </p:nvCxnSpPr>
        <p:spPr>
          <a:xfrm flipV="1">
            <a:off x="2743200" y="4938713"/>
            <a:ext cx="271463" cy="249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1820863" y="4962525"/>
            <a:ext cx="319087" cy="249238"/>
          </a:xfrm>
          <a:prstGeom prst="line">
            <a:avLst/>
          </a:prstGeom>
        </p:spPr>
        <p:style>
          <a:lnRef idx="2">
            <a:schemeClr val="accent1"/>
          </a:lnRef>
          <a:fillRef idx="0">
            <a:schemeClr val="accent1"/>
          </a:fillRef>
          <a:effectRef idx="1">
            <a:schemeClr val="accent1"/>
          </a:effectRef>
          <a:fontRef idx="minor">
            <a:schemeClr val="tx1"/>
          </a:fontRef>
        </p:style>
      </p:cxnSp>
      <p:sp>
        <p:nvSpPr>
          <p:cNvPr id="34839" name="TextBox 24"/>
          <p:cNvSpPr txBox="1">
            <a:spLocks noChangeArrowheads="1"/>
          </p:cNvSpPr>
          <p:nvPr/>
        </p:nvSpPr>
        <p:spPr bwMode="auto">
          <a:xfrm>
            <a:off x="3392488" y="5341938"/>
            <a:ext cx="352425" cy="368300"/>
          </a:xfrm>
          <a:prstGeom prst="rect">
            <a:avLst/>
          </a:prstGeom>
          <a:noFill/>
          <a:ln w="9525">
            <a:noFill/>
            <a:miter lim="800000"/>
            <a:headEnd/>
            <a:tailEnd/>
          </a:ln>
        </p:spPr>
        <p:txBody>
          <a:bodyPr>
            <a:spAutoFit/>
          </a:bodyPr>
          <a:lstStyle/>
          <a:p>
            <a:pPr algn="l" rtl="0"/>
            <a:r>
              <a:rPr lang="en-US" altLang="en-US"/>
              <a:t>A</a:t>
            </a:r>
          </a:p>
        </p:txBody>
      </p:sp>
      <p:sp>
        <p:nvSpPr>
          <p:cNvPr id="34840" name="TextBox 25"/>
          <p:cNvSpPr txBox="1">
            <a:spLocks noChangeArrowheads="1"/>
          </p:cNvSpPr>
          <p:nvPr/>
        </p:nvSpPr>
        <p:spPr bwMode="auto">
          <a:xfrm>
            <a:off x="1171575" y="5362575"/>
            <a:ext cx="350838" cy="369888"/>
          </a:xfrm>
          <a:prstGeom prst="rect">
            <a:avLst/>
          </a:prstGeom>
          <a:noFill/>
          <a:ln w="9525">
            <a:noFill/>
            <a:miter lim="800000"/>
            <a:headEnd/>
            <a:tailEnd/>
          </a:ln>
        </p:spPr>
        <p:txBody>
          <a:bodyPr>
            <a:spAutoFit/>
          </a:bodyPr>
          <a:lstStyle/>
          <a:p>
            <a:pPr algn="l" rtl="0"/>
            <a:r>
              <a:rPr lang="en-US" altLang="en-US"/>
              <a:t>B</a:t>
            </a:r>
          </a:p>
        </p:txBody>
      </p:sp>
      <p:sp>
        <p:nvSpPr>
          <p:cNvPr id="34841" name="TextBox 26"/>
          <p:cNvSpPr txBox="1">
            <a:spLocks noChangeArrowheads="1"/>
          </p:cNvSpPr>
          <p:nvPr/>
        </p:nvSpPr>
        <p:spPr bwMode="auto">
          <a:xfrm>
            <a:off x="3019425" y="4646613"/>
            <a:ext cx="350838" cy="369887"/>
          </a:xfrm>
          <a:prstGeom prst="rect">
            <a:avLst/>
          </a:prstGeom>
          <a:noFill/>
          <a:ln w="9525">
            <a:noFill/>
            <a:miter lim="800000"/>
            <a:headEnd/>
            <a:tailEnd/>
          </a:ln>
        </p:spPr>
        <p:txBody>
          <a:bodyPr>
            <a:spAutoFit/>
          </a:bodyPr>
          <a:lstStyle/>
          <a:p>
            <a:pPr algn="l" rtl="0"/>
            <a:r>
              <a:rPr lang="en-US" altLang="en-US"/>
              <a:t>7</a:t>
            </a:r>
          </a:p>
        </p:txBody>
      </p:sp>
      <p:sp>
        <p:nvSpPr>
          <p:cNvPr id="28" name="Isosceles Triangle 27"/>
          <p:cNvSpPr/>
          <p:nvPr/>
        </p:nvSpPr>
        <p:spPr>
          <a:xfrm>
            <a:off x="5163252" y="4558151"/>
            <a:ext cx="1958474" cy="1174240"/>
          </a:xfrm>
          <a:prstGeom prst="triangle">
            <a:avLst>
              <a:gd name="adj" fmla="val 10000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4843" name="TextBox 28"/>
          <p:cNvSpPr txBox="1">
            <a:spLocks noChangeArrowheads="1"/>
          </p:cNvSpPr>
          <p:nvPr/>
        </p:nvSpPr>
        <p:spPr bwMode="auto">
          <a:xfrm>
            <a:off x="7081838" y="4200525"/>
            <a:ext cx="352425" cy="368300"/>
          </a:xfrm>
          <a:prstGeom prst="rect">
            <a:avLst/>
          </a:prstGeom>
          <a:noFill/>
          <a:ln w="9525">
            <a:noFill/>
            <a:miter lim="800000"/>
            <a:headEnd/>
            <a:tailEnd/>
          </a:ln>
        </p:spPr>
        <p:txBody>
          <a:bodyPr>
            <a:spAutoFit/>
          </a:bodyPr>
          <a:lstStyle/>
          <a:p>
            <a:pPr algn="l" rtl="0"/>
            <a:r>
              <a:rPr lang="en-US" altLang="en-US"/>
              <a:t>B</a:t>
            </a:r>
          </a:p>
        </p:txBody>
      </p:sp>
      <p:sp>
        <p:nvSpPr>
          <p:cNvPr id="34844" name="TextBox 29"/>
          <p:cNvSpPr txBox="1">
            <a:spLocks noChangeArrowheads="1"/>
          </p:cNvSpPr>
          <p:nvPr/>
        </p:nvSpPr>
        <p:spPr bwMode="auto">
          <a:xfrm>
            <a:off x="4756150" y="5434013"/>
            <a:ext cx="350838" cy="369887"/>
          </a:xfrm>
          <a:prstGeom prst="rect">
            <a:avLst/>
          </a:prstGeom>
          <a:noFill/>
          <a:ln w="9525">
            <a:noFill/>
            <a:miter lim="800000"/>
            <a:headEnd/>
            <a:tailEnd/>
          </a:ln>
        </p:spPr>
        <p:txBody>
          <a:bodyPr>
            <a:spAutoFit/>
          </a:bodyPr>
          <a:lstStyle/>
          <a:p>
            <a:pPr algn="l" rtl="0"/>
            <a:r>
              <a:rPr lang="en-US" altLang="en-US"/>
              <a:t>A</a:t>
            </a:r>
          </a:p>
        </p:txBody>
      </p:sp>
      <p:cxnSp>
        <p:nvCxnSpPr>
          <p:cNvPr id="31" name="Straight Connector 30"/>
          <p:cNvCxnSpPr/>
          <p:nvPr/>
        </p:nvCxnSpPr>
        <p:spPr>
          <a:xfrm rot="10800000">
            <a:off x="6777038" y="5446713"/>
            <a:ext cx="357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650831" y="5584032"/>
            <a:ext cx="276225" cy="1588"/>
          </a:xfrm>
          <a:prstGeom prst="line">
            <a:avLst/>
          </a:prstGeom>
        </p:spPr>
        <p:style>
          <a:lnRef idx="2">
            <a:schemeClr val="accent1"/>
          </a:lnRef>
          <a:fillRef idx="0">
            <a:schemeClr val="accent1"/>
          </a:fillRef>
          <a:effectRef idx="1">
            <a:schemeClr val="accent1"/>
          </a:effectRef>
          <a:fontRef idx="minor">
            <a:schemeClr val="tx1"/>
          </a:fontRef>
        </p:style>
      </p:cxnSp>
      <p:sp>
        <p:nvSpPr>
          <p:cNvPr id="34847" name="TextBox 32"/>
          <p:cNvSpPr txBox="1">
            <a:spLocks noChangeArrowheads="1"/>
          </p:cNvSpPr>
          <p:nvPr/>
        </p:nvSpPr>
        <p:spPr bwMode="auto">
          <a:xfrm>
            <a:off x="5770563" y="4740275"/>
            <a:ext cx="352425" cy="369888"/>
          </a:xfrm>
          <a:prstGeom prst="rect">
            <a:avLst/>
          </a:prstGeom>
          <a:noFill/>
          <a:ln w="9525">
            <a:noFill/>
            <a:miter lim="800000"/>
            <a:headEnd/>
            <a:tailEnd/>
          </a:ln>
        </p:spPr>
        <p:txBody>
          <a:bodyPr>
            <a:spAutoFit/>
          </a:bodyPr>
          <a:lstStyle/>
          <a:p>
            <a:pPr algn="l" rtl="0"/>
            <a:r>
              <a:rPr lang="en-US" altLang="en-US"/>
              <a:t>6</a:t>
            </a:r>
          </a:p>
        </p:txBody>
      </p:sp>
      <p:sp>
        <p:nvSpPr>
          <p:cNvPr id="34848" name="TextBox 33"/>
          <p:cNvSpPr txBox="1">
            <a:spLocks noChangeArrowheads="1"/>
          </p:cNvSpPr>
          <p:nvPr/>
        </p:nvSpPr>
        <p:spPr bwMode="auto">
          <a:xfrm>
            <a:off x="5970588" y="5711825"/>
            <a:ext cx="600075" cy="368300"/>
          </a:xfrm>
          <a:prstGeom prst="rect">
            <a:avLst/>
          </a:prstGeom>
          <a:noFill/>
          <a:ln w="9525">
            <a:noFill/>
            <a:miter lim="800000"/>
            <a:headEnd/>
            <a:tailEnd/>
          </a:ln>
        </p:spPr>
        <p:txBody>
          <a:bodyPr>
            <a:spAutoFit/>
          </a:bodyPr>
          <a:lstStyle/>
          <a:p>
            <a:pPr algn="l" rtl="0"/>
            <a:r>
              <a:rPr lang="en-US" altLang="en-US"/>
              <a:t>10</a:t>
            </a:r>
          </a:p>
        </p:txBody>
      </p:sp>
      <p:sp>
        <p:nvSpPr>
          <p:cNvPr id="34849" name="TextBox 34"/>
          <p:cNvSpPr txBox="1">
            <a:spLocks noChangeArrowheads="1"/>
          </p:cNvSpPr>
          <p:nvPr/>
        </p:nvSpPr>
        <p:spPr bwMode="auto">
          <a:xfrm>
            <a:off x="7173913" y="4895850"/>
            <a:ext cx="350837" cy="369888"/>
          </a:xfrm>
          <a:prstGeom prst="rect">
            <a:avLst/>
          </a:prstGeom>
          <a:noFill/>
          <a:ln w="9525">
            <a:noFill/>
            <a:miter lim="800000"/>
            <a:headEnd/>
            <a:tailEnd/>
          </a:ln>
        </p:spPr>
        <p:txBody>
          <a:bodyPr>
            <a:spAutoFit/>
          </a:bodyPr>
          <a:lstStyle/>
          <a:p>
            <a:pPr algn="l" rtl="0"/>
            <a:r>
              <a:rPr lang="en-US" altLang="en-US"/>
              <a:t>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713" t="22917" r="11567" b="16667"/>
          <a:stretch>
            <a:fillRect/>
          </a:stretch>
        </p:blipFill>
        <p:spPr bwMode="auto">
          <a:xfrm>
            <a:off x="0" y="1143000"/>
            <a:ext cx="9144000" cy="5486400"/>
          </a:xfrm>
          <a:prstGeom prst="rect">
            <a:avLst/>
          </a:prstGeom>
          <a:noFill/>
          <a:ln w="9525">
            <a:noFill/>
            <a:miter lim="800000"/>
            <a:headEnd/>
            <a:tailEnd/>
          </a:ln>
        </p:spPr>
      </p:pic>
      <p:sp>
        <p:nvSpPr>
          <p:cNvPr id="3" name="TextBox 2"/>
          <p:cNvSpPr txBox="1"/>
          <p:nvPr/>
        </p:nvSpPr>
        <p:spPr>
          <a:xfrm>
            <a:off x="381000" y="381000"/>
            <a:ext cx="7239000" cy="584775"/>
          </a:xfrm>
          <a:prstGeom prst="rect">
            <a:avLst/>
          </a:prstGeom>
          <a:noFill/>
        </p:spPr>
        <p:txBody>
          <a:bodyPr>
            <a:spAutoFit/>
          </a:bodyPr>
          <a:lstStyle/>
          <a:p>
            <a:pPr algn="l" rtl="0" fontAlgn="auto">
              <a:spcBef>
                <a:spcPts val="0"/>
              </a:spcBef>
              <a:spcAft>
                <a:spcPts val="0"/>
              </a:spcAft>
              <a:defRPr/>
            </a:pPr>
            <a:r>
              <a:rPr lang="en-NZ" sz="32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11713" t="22917" r="11567" b="16667"/>
          <a:stretch>
            <a:fillRect/>
          </a:stretch>
        </p:blipFill>
        <p:spPr bwMode="auto">
          <a:xfrm>
            <a:off x="0" y="1143000"/>
            <a:ext cx="9144000" cy="5486400"/>
          </a:xfrm>
          <a:prstGeom prst="rect">
            <a:avLst/>
          </a:prstGeom>
          <a:noFill/>
          <a:ln w="9525">
            <a:noFill/>
            <a:miter lim="800000"/>
            <a:headEnd/>
            <a:tailEnd/>
          </a:ln>
        </p:spPr>
      </p:pic>
      <p:sp>
        <p:nvSpPr>
          <p:cNvPr id="3" name="TextBox 2"/>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74638"/>
            <a:ext cx="9144000" cy="1143000"/>
          </a:xfrm>
        </p:spPr>
        <p:txBody>
          <a:bodyPr>
            <a:normAutofit fontScale="90000"/>
          </a:bodyPr>
          <a:lstStyle/>
          <a:p>
            <a:pPr rtl="0" eaLnBrk="1" hangingPunct="1"/>
            <a:r>
              <a:rPr lang="en-US" altLang="en-US" sz="4400" b="1" i="1" dirty="0" smtClean="0">
                <a:solidFill>
                  <a:srgbClr val="660066"/>
                </a:solidFill>
                <a:latin typeface="Comic Sans MS" pitchFamily="66" charset="0"/>
                <a:ea typeface="ＭＳ Ｐゴシック" pitchFamily="34" charset="-128"/>
              </a:rPr>
              <a:t>Relating to the </a:t>
            </a:r>
            <a:br>
              <a:rPr lang="en-US" altLang="en-US" sz="4400" b="1" i="1" dirty="0" smtClean="0">
                <a:solidFill>
                  <a:srgbClr val="660066"/>
                </a:solidFill>
                <a:latin typeface="Comic Sans MS" pitchFamily="66" charset="0"/>
                <a:ea typeface="ＭＳ Ｐゴシック" pitchFamily="34" charset="-128"/>
              </a:rPr>
            </a:br>
            <a:r>
              <a:rPr lang="en-US" altLang="en-US" sz="4400" b="1" i="1" dirty="0" smtClean="0">
                <a:solidFill>
                  <a:srgbClr val="660066"/>
                </a:solidFill>
                <a:latin typeface="Comic Sans MS" pitchFamily="66" charset="0"/>
                <a:ea typeface="ＭＳ Ｐゴシック" pitchFamily="34" charset="-128"/>
              </a:rPr>
              <a:t>Real World</a:t>
            </a:r>
          </a:p>
        </p:txBody>
      </p:sp>
      <p:sp>
        <p:nvSpPr>
          <p:cNvPr id="18435" name="Content Placeholder 2"/>
          <p:cNvSpPr>
            <a:spLocks noGrp="1"/>
          </p:cNvSpPr>
          <p:nvPr>
            <p:ph idx="1"/>
          </p:nvPr>
        </p:nvSpPr>
        <p:spPr/>
        <p:txBody>
          <a:bodyPr/>
          <a:lstStyle/>
          <a:p>
            <a:pPr algn="l" rtl="0" eaLnBrk="1" hangingPunct="1"/>
            <a:r>
              <a:rPr lang="en-US" altLang="en-US" smtClean="0">
                <a:latin typeface="Comic Sans MS" pitchFamily="66" charset="0"/>
                <a:ea typeface="ＭＳ Ｐゴシック" pitchFamily="34" charset="-128"/>
              </a:rPr>
              <a:t>Before any spacecraft ever traveled to another planet, astronomers had figured out the distance from each planet to the sun.  They accomplished this feat by using </a:t>
            </a:r>
            <a:r>
              <a:rPr lang="en-US" altLang="en-US" b="1" i="1" smtClean="0">
                <a:latin typeface="Comic Sans MS" pitchFamily="66" charset="0"/>
                <a:ea typeface="ＭＳ Ｐゴシック" pitchFamily="34" charset="-128"/>
              </a:rPr>
              <a:t>trigonometry</a:t>
            </a:r>
            <a:r>
              <a:rPr lang="en-US" altLang="en-US" smtClean="0">
                <a:latin typeface="Comic Sans MS" pitchFamily="66" charset="0"/>
                <a:ea typeface="ＭＳ Ｐゴシック" pitchFamily="34" charset="-128"/>
              </a:rPr>
              <a:t> the mathematics of triangle measurement.  You will learn how to use trigonometry to measure distances that you could never otherwise measure.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1713" t="23958" r="11567" b="16667"/>
          <a:stretch>
            <a:fillRect/>
          </a:stretch>
        </p:blipFill>
        <p:spPr bwMode="auto">
          <a:xfrm>
            <a:off x="0" y="990600"/>
            <a:ext cx="9144000" cy="5562600"/>
          </a:xfrm>
          <a:prstGeom prst="rect">
            <a:avLst/>
          </a:prstGeom>
          <a:noFill/>
          <a:ln w="9525">
            <a:noFill/>
            <a:miter lim="800000"/>
            <a:headEnd/>
            <a:tailEnd/>
          </a:ln>
        </p:spPr>
      </p:pic>
      <p:sp>
        <p:nvSpPr>
          <p:cNvPr id="3" name="TextBox 2"/>
          <p:cNvSpPr txBox="1"/>
          <p:nvPr/>
        </p:nvSpPr>
        <p:spPr>
          <a:xfrm>
            <a:off x="304800" y="2286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11713" t="23958" r="11567" b="16667"/>
          <a:stretch>
            <a:fillRect/>
          </a:stretch>
        </p:blipFill>
        <p:spPr bwMode="auto">
          <a:xfrm>
            <a:off x="0" y="1066800"/>
            <a:ext cx="9144000" cy="5410200"/>
          </a:xfrm>
          <a:prstGeom prst="rect">
            <a:avLst/>
          </a:prstGeom>
          <a:noFill/>
          <a:ln w="9525">
            <a:noFill/>
            <a:miter lim="800000"/>
            <a:headEnd/>
            <a:tailEnd/>
          </a:ln>
        </p:spPr>
      </p:pic>
      <p:sp>
        <p:nvSpPr>
          <p:cNvPr id="3" name="TextBox 2"/>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11713" t="23958" r="11567" b="16667"/>
          <a:stretch>
            <a:fillRect/>
          </a:stretch>
        </p:blipFill>
        <p:spPr bwMode="auto">
          <a:xfrm>
            <a:off x="0" y="1066800"/>
            <a:ext cx="9144000" cy="5410200"/>
          </a:xfrm>
          <a:prstGeom prst="rect">
            <a:avLst/>
          </a:prstGeom>
          <a:noFill/>
          <a:ln w="9525">
            <a:noFill/>
            <a:miter lim="800000"/>
            <a:headEnd/>
            <a:tailEnd/>
          </a:ln>
        </p:spPr>
      </p:pic>
      <p:sp>
        <p:nvSpPr>
          <p:cNvPr id="3" name="TextBox 2"/>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11713" t="23958" r="11567" b="16667"/>
          <a:stretch>
            <a:fillRect/>
          </a:stretch>
        </p:blipFill>
        <p:spPr bwMode="auto">
          <a:xfrm>
            <a:off x="0" y="1219200"/>
            <a:ext cx="9144000" cy="5334000"/>
          </a:xfrm>
          <a:prstGeom prst="rect">
            <a:avLst/>
          </a:prstGeom>
          <a:noFill/>
          <a:ln w="9525">
            <a:noFill/>
            <a:miter lim="800000"/>
            <a:headEnd/>
            <a:tailEnd/>
          </a:ln>
        </p:spPr>
      </p:pic>
      <p:sp>
        <p:nvSpPr>
          <p:cNvPr id="3" name="TextBox 2"/>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11713" t="23958" r="11567" b="16667"/>
          <a:stretch>
            <a:fillRect/>
          </a:stretch>
        </p:blipFill>
        <p:spPr bwMode="auto">
          <a:xfrm>
            <a:off x="0" y="1295400"/>
            <a:ext cx="9144000" cy="5562600"/>
          </a:xfrm>
          <a:prstGeom prst="rect">
            <a:avLst/>
          </a:prstGeom>
          <a:noFill/>
          <a:ln w="9525">
            <a:noFill/>
            <a:miter lim="800000"/>
            <a:headEnd/>
            <a:tailEnd/>
          </a:ln>
        </p:spPr>
      </p:pic>
      <p:sp>
        <p:nvSpPr>
          <p:cNvPr id="3" name="TextBox 2"/>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11713" t="23958" r="11567" b="16667"/>
          <a:stretch>
            <a:fillRect/>
          </a:stretch>
        </p:blipFill>
        <p:spPr bwMode="auto">
          <a:xfrm>
            <a:off x="0" y="914400"/>
            <a:ext cx="9144000" cy="5410200"/>
          </a:xfrm>
          <a:prstGeom prst="rect">
            <a:avLst/>
          </a:prstGeom>
          <a:noFill/>
          <a:ln w="9525">
            <a:noFill/>
            <a:miter lim="800000"/>
            <a:headEnd/>
            <a:tailEnd/>
          </a:ln>
        </p:spPr>
      </p:pic>
      <p:sp>
        <p:nvSpPr>
          <p:cNvPr id="3" name="TextBox 2"/>
          <p:cNvSpPr txBox="1"/>
          <p:nvPr/>
        </p:nvSpPr>
        <p:spPr>
          <a:xfrm>
            <a:off x="381000" y="381000"/>
            <a:ext cx="7239000" cy="523875"/>
          </a:xfrm>
          <a:prstGeom prst="rect">
            <a:avLst/>
          </a:prstGeom>
          <a:noFill/>
        </p:spPr>
        <p:txBody>
          <a:bodyPr>
            <a:spAutoFit/>
          </a:bodyPr>
          <a:lstStyle/>
          <a:p>
            <a:pPr algn="l" rtl="0" fontAlgn="auto">
              <a:spcBef>
                <a:spcPts val="0"/>
              </a:spcBef>
              <a:spcAft>
                <a:spcPts val="0"/>
              </a:spcAft>
              <a:defRPr/>
            </a:pPr>
            <a:r>
              <a:rPr lang="en-NZ" sz="2800" b="1" dirty="0">
                <a:effectLst>
                  <a:outerShdw blurRad="38100" dist="38100" dir="2700000" algn="tl">
                    <a:srgbClr val="000000">
                      <a:alpha val="43137"/>
                    </a:srgbClr>
                  </a:outerShdw>
                </a:effectLst>
                <a:latin typeface="+mn-lt"/>
              </a:rPr>
              <a:t>TRIGONOMETRY (SIN, COS &amp;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0"/>
            <a:ext cx="8229600" cy="1143000"/>
          </a:xfrm>
        </p:spPr>
        <p:txBody>
          <a:bodyPr>
            <a:normAutofit/>
          </a:bodyPr>
          <a:lstStyle/>
          <a:p>
            <a:pPr rtl="0"/>
            <a:r>
              <a:rPr lang="en-US" altLang="en-US" sz="6000" b="1" dirty="0" smtClean="0">
                <a:effectLst>
                  <a:outerShdw blurRad="38100" dist="38100" dir="2700000" algn="tl">
                    <a:srgbClr val="000000">
                      <a:alpha val="43137"/>
                    </a:srgbClr>
                  </a:outerShdw>
                </a:effectLst>
                <a:ea typeface="ＭＳ Ｐゴシック" pitchFamily="34" charset="-128"/>
              </a:rPr>
              <a:t>Practice:</a:t>
            </a:r>
          </a:p>
        </p:txBody>
      </p:sp>
      <p:sp>
        <p:nvSpPr>
          <p:cNvPr id="36867" name="Content Placeholder 6"/>
          <p:cNvSpPr>
            <a:spLocks noGrp="1"/>
          </p:cNvSpPr>
          <p:nvPr>
            <p:ph idx="1"/>
          </p:nvPr>
        </p:nvSpPr>
        <p:spPr>
          <a:xfrm>
            <a:off x="0" y="1219200"/>
            <a:ext cx="8915400" cy="668338"/>
          </a:xfrm>
        </p:spPr>
        <p:txBody>
          <a:bodyPr>
            <a:normAutofit fontScale="77500" lnSpcReduction="20000"/>
          </a:bodyPr>
          <a:lstStyle/>
          <a:p>
            <a:pPr algn="l" rtl="0"/>
            <a:r>
              <a:rPr lang="en-US" altLang="en-US" dirty="0" smtClean="0">
                <a:ea typeface="ＭＳ Ｐゴシック" pitchFamily="34" charset="-128"/>
              </a:rPr>
              <a:t>Use the Cos</a:t>
            </a:r>
            <a:r>
              <a:rPr lang="en-US" altLang="en-US" baseline="30000" dirty="0" smtClean="0">
                <a:ea typeface="ＭＳ Ｐゴシック" pitchFamily="34" charset="-128"/>
              </a:rPr>
              <a:t>-1</a:t>
            </a:r>
            <a:r>
              <a:rPr lang="en-US" altLang="en-US" dirty="0" smtClean="0">
                <a:ea typeface="ＭＳ Ｐゴシック" pitchFamily="34" charset="-128"/>
              </a:rPr>
              <a:t> and Sin </a:t>
            </a:r>
            <a:r>
              <a:rPr lang="en-US" altLang="en-US" baseline="30000" dirty="0" smtClean="0">
                <a:ea typeface="ＭＳ Ｐゴシック" pitchFamily="34" charset="-128"/>
              </a:rPr>
              <a:t>-1</a:t>
            </a:r>
            <a:r>
              <a:rPr lang="en-US" altLang="en-US" dirty="0" smtClean="0">
                <a:ea typeface="ＭＳ Ｐゴシック" pitchFamily="34" charset="-128"/>
              </a:rPr>
              <a:t> ratios to find the angles of each triangle.</a:t>
            </a:r>
          </a:p>
          <a:p>
            <a:pPr algn="l" rtl="0"/>
            <a:endParaRPr lang="en-US" altLang="en-US" dirty="0" smtClean="0">
              <a:ea typeface="ＭＳ Ｐゴシック" pitchFamily="34" charset="-128"/>
            </a:endParaRPr>
          </a:p>
        </p:txBody>
      </p:sp>
      <p:sp>
        <p:nvSpPr>
          <p:cNvPr id="39" name="Right Triangle 38"/>
          <p:cNvSpPr/>
          <p:nvPr/>
        </p:nvSpPr>
        <p:spPr>
          <a:xfrm>
            <a:off x="1673606" y="2599571"/>
            <a:ext cx="1448084" cy="829429"/>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40" name="Straight Connector 39"/>
          <p:cNvCxnSpPr/>
          <p:nvPr/>
        </p:nvCxnSpPr>
        <p:spPr>
          <a:xfrm>
            <a:off x="1662113" y="3252788"/>
            <a:ext cx="2365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1811338" y="3340100"/>
            <a:ext cx="1762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871" name="TextBox 8"/>
          <p:cNvSpPr txBox="1">
            <a:spLocks noChangeArrowheads="1"/>
          </p:cNvSpPr>
          <p:nvPr/>
        </p:nvSpPr>
        <p:spPr bwMode="auto">
          <a:xfrm>
            <a:off x="3121025" y="3254375"/>
            <a:ext cx="352425" cy="368300"/>
          </a:xfrm>
          <a:prstGeom prst="rect">
            <a:avLst/>
          </a:prstGeom>
          <a:noFill/>
          <a:ln w="9525">
            <a:noFill/>
            <a:miter lim="800000"/>
            <a:headEnd/>
            <a:tailEnd/>
          </a:ln>
        </p:spPr>
        <p:txBody>
          <a:bodyPr>
            <a:spAutoFit/>
          </a:bodyPr>
          <a:lstStyle/>
          <a:p>
            <a:pPr algn="l" rtl="0"/>
            <a:r>
              <a:rPr lang="en-US" altLang="en-US"/>
              <a:t>A</a:t>
            </a:r>
          </a:p>
        </p:txBody>
      </p:sp>
      <p:sp>
        <p:nvSpPr>
          <p:cNvPr id="36872" name="TextBox 9"/>
          <p:cNvSpPr txBox="1">
            <a:spLocks noChangeArrowheads="1"/>
          </p:cNvSpPr>
          <p:nvPr/>
        </p:nvSpPr>
        <p:spPr bwMode="auto">
          <a:xfrm>
            <a:off x="1481138" y="2243138"/>
            <a:ext cx="352425" cy="369887"/>
          </a:xfrm>
          <a:prstGeom prst="rect">
            <a:avLst/>
          </a:prstGeom>
          <a:noFill/>
          <a:ln w="9525">
            <a:noFill/>
            <a:miter lim="800000"/>
            <a:headEnd/>
            <a:tailEnd/>
          </a:ln>
        </p:spPr>
        <p:txBody>
          <a:bodyPr>
            <a:spAutoFit/>
          </a:bodyPr>
          <a:lstStyle/>
          <a:p>
            <a:pPr algn="l" rtl="0"/>
            <a:r>
              <a:rPr lang="en-US" altLang="en-US"/>
              <a:t>B</a:t>
            </a:r>
          </a:p>
        </p:txBody>
      </p:sp>
      <p:sp>
        <p:nvSpPr>
          <p:cNvPr id="36873" name="TextBox 10"/>
          <p:cNvSpPr txBox="1">
            <a:spLocks noChangeArrowheads="1"/>
          </p:cNvSpPr>
          <p:nvPr/>
        </p:nvSpPr>
        <p:spPr bwMode="auto">
          <a:xfrm>
            <a:off x="1349375" y="2763838"/>
            <a:ext cx="350838" cy="368300"/>
          </a:xfrm>
          <a:prstGeom prst="rect">
            <a:avLst/>
          </a:prstGeom>
          <a:noFill/>
          <a:ln w="9525">
            <a:noFill/>
            <a:miter lim="800000"/>
            <a:headEnd/>
            <a:tailEnd/>
          </a:ln>
        </p:spPr>
        <p:txBody>
          <a:bodyPr>
            <a:spAutoFit/>
          </a:bodyPr>
          <a:lstStyle/>
          <a:p>
            <a:pPr algn="l" rtl="0"/>
            <a:r>
              <a:rPr lang="en-US" altLang="en-US"/>
              <a:t>3</a:t>
            </a:r>
          </a:p>
        </p:txBody>
      </p:sp>
      <p:sp>
        <p:nvSpPr>
          <p:cNvPr id="36874" name="TextBox 11"/>
          <p:cNvSpPr txBox="1">
            <a:spLocks noChangeArrowheads="1"/>
          </p:cNvSpPr>
          <p:nvPr/>
        </p:nvSpPr>
        <p:spPr bwMode="auto">
          <a:xfrm>
            <a:off x="2344738" y="2678113"/>
            <a:ext cx="350837" cy="369887"/>
          </a:xfrm>
          <a:prstGeom prst="rect">
            <a:avLst/>
          </a:prstGeom>
          <a:noFill/>
          <a:ln w="9525">
            <a:noFill/>
            <a:miter lim="800000"/>
            <a:headEnd/>
            <a:tailEnd/>
          </a:ln>
        </p:spPr>
        <p:txBody>
          <a:bodyPr>
            <a:spAutoFit/>
          </a:bodyPr>
          <a:lstStyle/>
          <a:p>
            <a:pPr algn="l" rtl="0"/>
            <a:r>
              <a:rPr lang="en-US" altLang="en-US"/>
              <a:t>6</a:t>
            </a:r>
          </a:p>
        </p:txBody>
      </p:sp>
      <p:sp>
        <p:nvSpPr>
          <p:cNvPr id="36875" name="TextBox 12"/>
          <p:cNvSpPr txBox="1">
            <a:spLocks noChangeArrowheads="1"/>
          </p:cNvSpPr>
          <p:nvPr/>
        </p:nvSpPr>
        <p:spPr bwMode="auto">
          <a:xfrm>
            <a:off x="2152650" y="3436938"/>
            <a:ext cx="350838" cy="368300"/>
          </a:xfrm>
          <a:prstGeom prst="rect">
            <a:avLst/>
          </a:prstGeom>
          <a:noFill/>
          <a:ln w="9525">
            <a:noFill/>
            <a:miter lim="800000"/>
            <a:headEnd/>
            <a:tailEnd/>
          </a:ln>
        </p:spPr>
        <p:txBody>
          <a:bodyPr>
            <a:spAutoFit/>
          </a:bodyPr>
          <a:lstStyle/>
          <a:p>
            <a:pPr algn="l" rtl="0"/>
            <a:r>
              <a:rPr lang="en-US" altLang="en-US"/>
              <a:t>4</a:t>
            </a:r>
          </a:p>
        </p:txBody>
      </p:sp>
      <p:sp>
        <p:nvSpPr>
          <p:cNvPr id="47" name="Right Triangle 46"/>
          <p:cNvSpPr/>
          <p:nvPr/>
        </p:nvSpPr>
        <p:spPr>
          <a:xfrm rot="8679037">
            <a:off x="5018173" y="2811881"/>
            <a:ext cx="1722507" cy="1211663"/>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6877" name="TextBox 14"/>
          <p:cNvSpPr txBox="1">
            <a:spLocks noChangeArrowheads="1"/>
          </p:cNvSpPr>
          <p:nvPr/>
        </p:nvSpPr>
        <p:spPr bwMode="auto">
          <a:xfrm>
            <a:off x="6929438" y="3157538"/>
            <a:ext cx="352425" cy="368300"/>
          </a:xfrm>
          <a:prstGeom prst="rect">
            <a:avLst/>
          </a:prstGeom>
          <a:noFill/>
          <a:ln w="9525">
            <a:noFill/>
            <a:miter lim="800000"/>
            <a:headEnd/>
            <a:tailEnd/>
          </a:ln>
        </p:spPr>
        <p:txBody>
          <a:bodyPr>
            <a:spAutoFit/>
          </a:bodyPr>
          <a:lstStyle/>
          <a:p>
            <a:pPr algn="l" rtl="0"/>
            <a:r>
              <a:rPr lang="en-US" altLang="en-US"/>
              <a:t>A</a:t>
            </a:r>
          </a:p>
        </p:txBody>
      </p:sp>
      <p:sp>
        <p:nvSpPr>
          <p:cNvPr id="36878" name="TextBox 15"/>
          <p:cNvSpPr txBox="1">
            <a:spLocks noChangeArrowheads="1"/>
          </p:cNvSpPr>
          <p:nvPr/>
        </p:nvSpPr>
        <p:spPr bwMode="auto">
          <a:xfrm>
            <a:off x="4446588" y="3071813"/>
            <a:ext cx="352425" cy="369887"/>
          </a:xfrm>
          <a:prstGeom prst="rect">
            <a:avLst/>
          </a:prstGeom>
          <a:noFill/>
          <a:ln w="9525">
            <a:noFill/>
            <a:miter lim="800000"/>
            <a:headEnd/>
            <a:tailEnd/>
          </a:ln>
        </p:spPr>
        <p:txBody>
          <a:bodyPr>
            <a:spAutoFit/>
          </a:bodyPr>
          <a:lstStyle/>
          <a:p>
            <a:pPr algn="l" rtl="0"/>
            <a:r>
              <a:rPr lang="en-US" altLang="en-US"/>
              <a:t>B</a:t>
            </a:r>
          </a:p>
        </p:txBody>
      </p:sp>
      <p:sp>
        <p:nvSpPr>
          <p:cNvPr id="36879" name="TextBox 16"/>
          <p:cNvSpPr txBox="1">
            <a:spLocks noChangeArrowheads="1"/>
          </p:cNvSpPr>
          <p:nvPr/>
        </p:nvSpPr>
        <p:spPr bwMode="auto">
          <a:xfrm>
            <a:off x="6570663" y="2559050"/>
            <a:ext cx="350837" cy="369888"/>
          </a:xfrm>
          <a:prstGeom prst="rect">
            <a:avLst/>
          </a:prstGeom>
          <a:noFill/>
          <a:ln w="9525">
            <a:noFill/>
            <a:miter lim="800000"/>
            <a:headEnd/>
            <a:tailEnd/>
          </a:ln>
        </p:spPr>
        <p:txBody>
          <a:bodyPr>
            <a:spAutoFit/>
          </a:bodyPr>
          <a:lstStyle/>
          <a:p>
            <a:pPr algn="l" rtl="0"/>
            <a:r>
              <a:rPr lang="en-US" altLang="en-US"/>
              <a:t>2</a:t>
            </a:r>
          </a:p>
        </p:txBody>
      </p:sp>
      <p:sp>
        <p:nvSpPr>
          <p:cNvPr id="36880" name="TextBox 17"/>
          <p:cNvSpPr txBox="1">
            <a:spLocks noChangeArrowheads="1"/>
          </p:cNvSpPr>
          <p:nvPr/>
        </p:nvSpPr>
        <p:spPr bwMode="auto">
          <a:xfrm>
            <a:off x="5310188" y="2474913"/>
            <a:ext cx="350837" cy="369887"/>
          </a:xfrm>
          <a:prstGeom prst="rect">
            <a:avLst/>
          </a:prstGeom>
          <a:noFill/>
          <a:ln w="9525">
            <a:noFill/>
            <a:miter lim="800000"/>
            <a:headEnd/>
            <a:tailEnd/>
          </a:ln>
        </p:spPr>
        <p:txBody>
          <a:bodyPr>
            <a:spAutoFit/>
          </a:bodyPr>
          <a:lstStyle/>
          <a:p>
            <a:pPr algn="l" rtl="0"/>
            <a:r>
              <a:rPr lang="en-US" altLang="en-US"/>
              <a:t>5</a:t>
            </a:r>
          </a:p>
        </p:txBody>
      </p:sp>
      <p:cxnSp>
        <p:nvCxnSpPr>
          <p:cNvPr id="53" name="Straight Connector 52"/>
          <p:cNvCxnSpPr/>
          <p:nvPr/>
        </p:nvCxnSpPr>
        <p:spPr>
          <a:xfrm rot="16200000" flipH="1">
            <a:off x="5936456" y="2634457"/>
            <a:ext cx="244475" cy="176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146800" y="2678113"/>
            <a:ext cx="263525" cy="166687"/>
          </a:xfrm>
          <a:prstGeom prst="line">
            <a:avLst/>
          </a:prstGeom>
        </p:spPr>
        <p:style>
          <a:lnRef idx="2">
            <a:schemeClr val="accent1"/>
          </a:lnRef>
          <a:fillRef idx="0">
            <a:schemeClr val="accent1"/>
          </a:fillRef>
          <a:effectRef idx="1">
            <a:schemeClr val="accent1"/>
          </a:effectRef>
          <a:fontRef idx="minor">
            <a:schemeClr val="tx1"/>
          </a:fontRef>
        </p:style>
      </p:cxnSp>
      <p:sp>
        <p:nvSpPr>
          <p:cNvPr id="55" name="Isosceles Triangle 54"/>
          <p:cNvSpPr/>
          <p:nvPr/>
        </p:nvSpPr>
        <p:spPr>
          <a:xfrm>
            <a:off x="1523470" y="4558151"/>
            <a:ext cx="1894935" cy="1103928"/>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cxnSp>
        <p:nvCxnSpPr>
          <p:cNvPr id="56" name="Straight Connector 55"/>
          <p:cNvCxnSpPr/>
          <p:nvPr/>
        </p:nvCxnSpPr>
        <p:spPr>
          <a:xfrm flipV="1">
            <a:off x="2743200" y="4938713"/>
            <a:ext cx="271463" cy="249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1820863" y="4962525"/>
            <a:ext cx="319087" cy="249238"/>
          </a:xfrm>
          <a:prstGeom prst="line">
            <a:avLst/>
          </a:prstGeom>
        </p:spPr>
        <p:style>
          <a:lnRef idx="2">
            <a:schemeClr val="accent1"/>
          </a:lnRef>
          <a:fillRef idx="0">
            <a:schemeClr val="accent1"/>
          </a:fillRef>
          <a:effectRef idx="1">
            <a:schemeClr val="accent1"/>
          </a:effectRef>
          <a:fontRef idx="minor">
            <a:schemeClr val="tx1"/>
          </a:fontRef>
        </p:style>
      </p:cxnSp>
      <p:sp>
        <p:nvSpPr>
          <p:cNvPr id="36886" name="TextBox 24"/>
          <p:cNvSpPr txBox="1">
            <a:spLocks noChangeArrowheads="1"/>
          </p:cNvSpPr>
          <p:nvPr/>
        </p:nvSpPr>
        <p:spPr bwMode="auto">
          <a:xfrm>
            <a:off x="3392488" y="5341938"/>
            <a:ext cx="352425" cy="368300"/>
          </a:xfrm>
          <a:prstGeom prst="rect">
            <a:avLst/>
          </a:prstGeom>
          <a:noFill/>
          <a:ln w="9525">
            <a:noFill/>
            <a:miter lim="800000"/>
            <a:headEnd/>
            <a:tailEnd/>
          </a:ln>
        </p:spPr>
        <p:txBody>
          <a:bodyPr>
            <a:spAutoFit/>
          </a:bodyPr>
          <a:lstStyle/>
          <a:p>
            <a:pPr algn="l" rtl="0"/>
            <a:r>
              <a:rPr lang="en-US" altLang="en-US"/>
              <a:t>A</a:t>
            </a:r>
          </a:p>
        </p:txBody>
      </p:sp>
      <p:sp>
        <p:nvSpPr>
          <p:cNvPr id="36887" name="TextBox 25"/>
          <p:cNvSpPr txBox="1">
            <a:spLocks noChangeArrowheads="1"/>
          </p:cNvSpPr>
          <p:nvPr/>
        </p:nvSpPr>
        <p:spPr bwMode="auto">
          <a:xfrm>
            <a:off x="1171575" y="5362575"/>
            <a:ext cx="350838" cy="369888"/>
          </a:xfrm>
          <a:prstGeom prst="rect">
            <a:avLst/>
          </a:prstGeom>
          <a:noFill/>
          <a:ln w="9525">
            <a:noFill/>
            <a:miter lim="800000"/>
            <a:headEnd/>
            <a:tailEnd/>
          </a:ln>
        </p:spPr>
        <p:txBody>
          <a:bodyPr>
            <a:spAutoFit/>
          </a:bodyPr>
          <a:lstStyle/>
          <a:p>
            <a:pPr algn="l" rtl="0"/>
            <a:r>
              <a:rPr lang="en-US" altLang="en-US"/>
              <a:t>B</a:t>
            </a:r>
          </a:p>
        </p:txBody>
      </p:sp>
      <p:sp>
        <p:nvSpPr>
          <p:cNvPr id="36888" name="TextBox 26"/>
          <p:cNvSpPr txBox="1">
            <a:spLocks noChangeArrowheads="1"/>
          </p:cNvSpPr>
          <p:nvPr/>
        </p:nvSpPr>
        <p:spPr bwMode="auto">
          <a:xfrm>
            <a:off x="3019425" y="4646613"/>
            <a:ext cx="350838" cy="369887"/>
          </a:xfrm>
          <a:prstGeom prst="rect">
            <a:avLst/>
          </a:prstGeom>
          <a:noFill/>
          <a:ln w="9525">
            <a:noFill/>
            <a:miter lim="800000"/>
            <a:headEnd/>
            <a:tailEnd/>
          </a:ln>
        </p:spPr>
        <p:txBody>
          <a:bodyPr>
            <a:spAutoFit/>
          </a:bodyPr>
          <a:lstStyle/>
          <a:p>
            <a:pPr algn="l" rtl="0"/>
            <a:r>
              <a:rPr lang="en-US" altLang="en-US"/>
              <a:t>7</a:t>
            </a:r>
          </a:p>
        </p:txBody>
      </p:sp>
      <p:sp>
        <p:nvSpPr>
          <p:cNvPr id="61" name="Isosceles Triangle 60"/>
          <p:cNvSpPr/>
          <p:nvPr/>
        </p:nvSpPr>
        <p:spPr>
          <a:xfrm>
            <a:off x="5163252" y="4558151"/>
            <a:ext cx="1958474" cy="1174240"/>
          </a:xfrm>
          <a:prstGeom prst="triangle">
            <a:avLst>
              <a:gd name="adj" fmla="val 10000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a:p>
        </p:txBody>
      </p:sp>
      <p:sp>
        <p:nvSpPr>
          <p:cNvPr id="36890" name="TextBox 28"/>
          <p:cNvSpPr txBox="1">
            <a:spLocks noChangeArrowheads="1"/>
          </p:cNvSpPr>
          <p:nvPr/>
        </p:nvSpPr>
        <p:spPr bwMode="auto">
          <a:xfrm>
            <a:off x="7081838" y="4200525"/>
            <a:ext cx="352425" cy="368300"/>
          </a:xfrm>
          <a:prstGeom prst="rect">
            <a:avLst/>
          </a:prstGeom>
          <a:noFill/>
          <a:ln w="9525">
            <a:noFill/>
            <a:miter lim="800000"/>
            <a:headEnd/>
            <a:tailEnd/>
          </a:ln>
        </p:spPr>
        <p:txBody>
          <a:bodyPr>
            <a:spAutoFit/>
          </a:bodyPr>
          <a:lstStyle/>
          <a:p>
            <a:pPr algn="l" rtl="0"/>
            <a:r>
              <a:rPr lang="en-US" altLang="en-US"/>
              <a:t>B</a:t>
            </a:r>
          </a:p>
        </p:txBody>
      </p:sp>
      <p:sp>
        <p:nvSpPr>
          <p:cNvPr id="36891" name="TextBox 29"/>
          <p:cNvSpPr txBox="1">
            <a:spLocks noChangeArrowheads="1"/>
          </p:cNvSpPr>
          <p:nvPr/>
        </p:nvSpPr>
        <p:spPr bwMode="auto">
          <a:xfrm>
            <a:off x="4756150" y="5434013"/>
            <a:ext cx="350838" cy="369887"/>
          </a:xfrm>
          <a:prstGeom prst="rect">
            <a:avLst/>
          </a:prstGeom>
          <a:noFill/>
          <a:ln w="9525">
            <a:noFill/>
            <a:miter lim="800000"/>
            <a:headEnd/>
            <a:tailEnd/>
          </a:ln>
        </p:spPr>
        <p:txBody>
          <a:bodyPr>
            <a:spAutoFit/>
          </a:bodyPr>
          <a:lstStyle/>
          <a:p>
            <a:pPr algn="l" rtl="0"/>
            <a:r>
              <a:rPr lang="en-US" altLang="en-US"/>
              <a:t>A</a:t>
            </a:r>
          </a:p>
        </p:txBody>
      </p:sp>
      <p:cxnSp>
        <p:nvCxnSpPr>
          <p:cNvPr id="64" name="Straight Connector 63"/>
          <p:cNvCxnSpPr/>
          <p:nvPr/>
        </p:nvCxnSpPr>
        <p:spPr>
          <a:xfrm rot="10800000">
            <a:off x="6777038" y="5446713"/>
            <a:ext cx="357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6650831" y="5584032"/>
            <a:ext cx="276225"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894" name="TextBox 32"/>
          <p:cNvSpPr txBox="1">
            <a:spLocks noChangeArrowheads="1"/>
          </p:cNvSpPr>
          <p:nvPr/>
        </p:nvSpPr>
        <p:spPr bwMode="auto">
          <a:xfrm>
            <a:off x="5770563" y="4740275"/>
            <a:ext cx="352425" cy="369888"/>
          </a:xfrm>
          <a:prstGeom prst="rect">
            <a:avLst/>
          </a:prstGeom>
          <a:noFill/>
          <a:ln w="9525">
            <a:noFill/>
            <a:miter lim="800000"/>
            <a:headEnd/>
            <a:tailEnd/>
          </a:ln>
        </p:spPr>
        <p:txBody>
          <a:bodyPr>
            <a:spAutoFit/>
          </a:bodyPr>
          <a:lstStyle/>
          <a:p>
            <a:pPr algn="l" rtl="0"/>
            <a:r>
              <a:rPr lang="en-US" altLang="en-US"/>
              <a:t>6</a:t>
            </a:r>
          </a:p>
        </p:txBody>
      </p:sp>
      <p:sp>
        <p:nvSpPr>
          <p:cNvPr id="36895" name="TextBox 33"/>
          <p:cNvSpPr txBox="1">
            <a:spLocks noChangeArrowheads="1"/>
          </p:cNvSpPr>
          <p:nvPr/>
        </p:nvSpPr>
        <p:spPr bwMode="auto">
          <a:xfrm>
            <a:off x="5970588" y="5711825"/>
            <a:ext cx="600075" cy="368300"/>
          </a:xfrm>
          <a:prstGeom prst="rect">
            <a:avLst/>
          </a:prstGeom>
          <a:noFill/>
          <a:ln w="9525">
            <a:noFill/>
            <a:miter lim="800000"/>
            <a:headEnd/>
            <a:tailEnd/>
          </a:ln>
        </p:spPr>
        <p:txBody>
          <a:bodyPr>
            <a:spAutoFit/>
          </a:bodyPr>
          <a:lstStyle/>
          <a:p>
            <a:pPr algn="l" rtl="0"/>
            <a:r>
              <a:rPr lang="en-US" altLang="en-US"/>
              <a:t>10</a:t>
            </a:r>
          </a:p>
        </p:txBody>
      </p:sp>
      <p:sp>
        <p:nvSpPr>
          <p:cNvPr id="36896" name="TextBox 34"/>
          <p:cNvSpPr txBox="1">
            <a:spLocks noChangeArrowheads="1"/>
          </p:cNvSpPr>
          <p:nvPr/>
        </p:nvSpPr>
        <p:spPr bwMode="auto">
          <a:xfrm>
            <a:off x="7173913" y="4895850"/>
            <a:ext cx="350837" cy="369888"/>
          </a:xfrm>
          <a:prstGeom prst="rect">
            <a:avLst/>
          </a:prstGeom>
          <a:noFill/>
          <a:ln w="9525">
            <a:noFill/>
            <a:miter lim="800000"/>
            <a:headEnd/>
            <a:tailEnd/>
          </a:ln>
        </p:spPr>
        <p:txBody>
          <a:bodyPr>
            <a:spAutoFit/>
          </a:bodyPr>
          <a:lstStyle/>
          <a:p>
            <a:pPr algn="l" rtl="0"/>
            <a:r>
              <a:rPr lang="en-US" altLang="en-US"/>
              <a:t>7</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0012_1.gif"/>
          <p:cNvPicPr>
            <a:picLocks noChangeAspect="1"/>
          </p:cNvPicPr>
          <p:nvPr/>
        </p:nvPicPr>
        <p:blipFill>
          <a:blip r:embed="rId2" cstate="print">
            <a:clrChange>
              <a:clrFrom>
                <a:srgbClr val="FFFFFF"/>
              </a:clrFrom>
              <a:clrTo>
                <a:srgbClr val="FFFFFF">
                  <a:alpha val="0"/>
                </a:srgbClr>
              </a:clrTo>
            </a:clrChange>
          </a:blip>
          <a:srcRect l="6250"/>
          <a:stretch>
            <a:fillRect/>
          </a:stretch>
        </p:blipFill>
        <p:spPr>
          <a:xfrm rot="16200000">
            <a:off x="1143000" y="-1143000"/>
            <a:ext cx="6858000" cy="9144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us.static.z-dn.net/files/df1/59df1ac73b94714bcd6459f83babd858.jpg"/>
          <p:cNvPicPr>
            <a:picLocks noChangeAspect="1" noChangeArrowheads="1"/>
          </p:cNvPicPr>
          <p:nvPr/>
        </p:nvPicPr>
        <p:blipFill>
          <a:blip r:embed="rId2" cstate="print"/>
          <a:srcRect/>
          <a:stretch>
            <a:fillRect/>
          </a:stretch>
        </p:blipFill>
        <p:spPr bwMode="auto">
          <a:xfrm>
            <a:off x="4419600" y="381000"/>
            <a:ext cx="4495800" cy="6085474"/>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1" y="304800"/>
            <a:ext cx="4191000" cy="6374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s34^o=\frac{8}{a};\ cos34^o\approx0.829\\\\\frac{8}{a}=0.829\to a\approx9.65\\\\9.65-2.5+3.6=10.75\\\\cos11^o=\frac{b}{10.75};\ cos11^o\approx0.981\\\\\frac{b}{10.75}=0.981\to b\approx10.55\\\\10.55-2.1+2.9=11.35\\\\c^2+3.8^2=11.35^2\\\\c^2=11.35^2-3.8^2\\\\c\approx10.69"/>
          <p:cNvPicPr>
            <a:picLocks noChangeAspect="1" noChangeArrowheads="1"/>
          </p:cNvPicPr>
          <p:nvPr/>
        </p:nvPicPr>
        <p:blipFill>
          <a:blip r:embed="rId2" cstate="print"/>
          <a:srcRect/>
          <a:stretch>
            <a:fillRect/>
          </a:stretch>
        </p:blipFill>
        <p:spPr bwMode="auto">
          <a:xfrm>
            <a:off x="762000" y="533400"/>
            <a:ext cx="2114550" cy="3181351"/>
          </a:xfrm>
          <a:prstGeom prst="rect">
            <a:avLst/>
          </a:prstGeom>
          <a:noFill/>
        </p:spPr>
      </p:pic>
      <p:pic>
        <p:nvPicPr>
          <p:cNvPr id="1030" name="Picture 6" descr="10.69-3.2=7.49\\\\tan42^o=\frac{d}{7.49};\ tan42^o\approx0.9\\\\\frac{d}{7.49}=0.9\to d\approx6.74\\\\sin37^o=\frac{6.74}{e};\ sin37^o\approx0.602\\\\\frac{6.74}{e}=0.602\to e\approx11.2\\\\11.2+4.3=15.5\\\\sin53^o=\frac{f}{15.5};\ sin53^o\approx0.8\\\\\frac{f}{15.5}=0.8\to f\approx12.4"/>
          <p:cNvPicPr>
            <a:picLocks noChangeAspect="1" noChangeArrowheads="1"/>
          </p:cNvPicPr>
          <p:nvPr/>
        </p:nvPicPr>
        <p:blipFill>
          <a:blip r:embed="rId3" cstate="print"/>
          <a:srcRect/>
          <a:stretch>
            <a:fillRect/>
          </a:stretch>
        </p:blipFill>
        <p:spPr bwMode="auto">
          <a:xfrm>
            <a:off x="3962400" y="609600"/>
            <a:ext cx="2076451" cy="2828925"/>
          </a:xfrm>
          <a:prstGeom prst="rect">
            <a:avLst/>
          </a:prstGeom>
          <a:noFill/>
        </p:spPr>
      </p:pic>
      <p:pic>
        <p:nvPicPr>
          <p:cNvPr id="1032" name="Picture 8" descr="12.4-2.2=10.2\\\\g^2=10.2^2+1.7^2\to g\approx10.34\\\\cos21^o=\frac{10.34}{h};\ cos21^o\approx0.934\\\\\frac{10.34}{h}=0.934\to h=11.07\\\\11.07+1.7=12.77\\\\sin71^o=\frac{x}{12.77};\ sin71^o\approx0.946\\\\\frac{x}{12.77}=0.946\to x\approx12.1\ (cm)\leftarrow Answer"/>
          <p:cNvPicPr>
            <a:picLocks noChangeAspect="1" noChangeArrowheads="1"/>
          </p:cNvPicPr>
          <p:nvPr/>
        </p:nvPicPr>
        <p:blipFill>
          <a:blip r:embed="rId4" cstate="print"/>
          <a:srcRect/>
          <a:stretch>
            <a:fillRect/>
          </a:stretch>
        </p:blipFill>
        <p:spPr bwMode="auto">
          <a:xfrm>
            <a:off x="5943600" y="3886200"/>
            <a:ext cx="2914651" cy="24479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8229600" cy="1143000"/>
          </a:xfrm>
        </p:spPr>
        <p:txBody>
          <a:bodyPr/>
          <a:lstStyle/>
          <a:p>
            <a:pPr rtl="0" eaLnBrk="1" hangingPunct="1"/>
            <a:r>
              <a:rPr lang="en-US" dirty="0" smtClean="0"/>
              <a:t>Instant Trig</a:t>
            </a:r>
          </a:p>
        </p:txBody>
      </p:sp>
      <p:sp>
        <p:nvSpPr>
          <p:cNvPr id="4099" name="Rectangle 3"/>
          <p:cNvSpPr>
            <a:spLocks noGrp="1" noChangeArrowheads="1"/>
          </p:cNvSpPr>
          <p:nvPr>
            <p:ph type="body" idx="1"/>
          </p:nvPr>
        </p:nvSpPr>
        <p:spPr/>
        <p:txBody>
          <a:bodyPr/>
          <a:lstStyle/>
          <a:p>
            <a:pPr algn="l" rtl="0" eaLnBrk="1" hangingPunct="1"/>
            <a:r>
              <a:rPr lang="en-US" dirty="0" smtClean="0"/>
              <a:t>Trigonometry is math, so many people find it scary</a:t>
            </a:r>
          </a:p>
          <a:p>
            <a:pPr algn="l" rtl="0" eaLnBrk="1" hangingPunct="1"/>
            <a:r>
              <a:rPr lang="en-US" dirty="0" smtClean="0"/>
              <a:t>It’s usually taught in high-school course</a:t>
            </a:r>
          </a:p>
          <a:p>
            <a:pPr algn="l" rtl="0" eaLnBrk="1" hangingPunct="1"/>
            <a:r>
              <a:rPr lang="en-US" dirty="0" smtClean="0"/>
              <a:t>However, 95% of all the “trig” you’ll ever need to know can be covered in 15 minutes</a:t>
            </a:r>
          </a:p>
          <a:p>
            <a:pPr lvl="1" algn="l" rtl="0" eaLnBrk="1" hangingPunct="1"/>
            <a:r>
              <a:rPr lang="en-US" dirty="0" smtClean="0"/>
              <a:t>And that’s what we’re going to do now</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3"/>
          <p:cNvPicPr>
            <a:picLocks noChangeAspect="1" noChangeArrowheads="1"/>
          </p:cNvPicPr>
          <p:nvPr/>
        </p:nvPicPr>
        <p:blipFill>
          <a:blip r:embed="rId2" cstate="print"/>
          <a:srcRect/>
          <a:stretch>
            <a:fillRect/>
          </a:stretch>
        </p:blipFill>
        <p:spPr bwMode="auto">
          <a:xfrm>
            <a:off x="1981200" y="0"/>
            <a:ext cx="5638800" cy="6678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990600"/>
            <a:ext cx="8686800" cy="3657600"/>
          </a:xfrm>
        </p:spPr>
        <p:txBody>
          <a:bodyPr>
            <a:noAutofit/>
          </a:bodyPr>
          <a:lstStyle/>
          <a:p>
            <a:pPr eaLnBrk="1" hangingPunct="1"/>
            <a:r>
              <a:rPr lang="en-US" sz="6000" b="1" dirty="0" smtClean="0">
                <a:solidFill>
                  <a:srgbClr val="FF0066"/>
                </a:solidFill>
                <a:latin typeface="Tempus Sans ITC" pitchFamily="82" charset="0"/>
              </a:rPr>
              <a:t>Right Triangle in Real-Life</a:t>
            </a:r>
            <a:br>
              <a:rPr lang="en-US" sz="6000" b="1" dirty="0" smtClean="0">
                <a:solidFill>
                  <a:srgbClr val="FF0066"/>
                </a:solidFill>
                <a:latin typeface="Tempus Sans ITC" pitchFamily="82" charset="0"/>
              </a:rPr>
            </a:br>
            <a:r>
              <a:rPr lang="en-US" sz="3600" b="1" dirty="0" smtClean="0">
                <a:solidFill>
                  <a:srgbClr val="FF0066"/>
                </a:solidFill>
                <a:latin typeface="Tempus Sans ITC" pitchFamily="82" charset="0"/>
              </a:rPr>
              <a:t>An Application to Right Triangle Trigonometry</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idx="1"/>
          </p:nvPr>
        </p:nvSpPr>
        <p:spPr>
          <a:xfrm>
            <a:off x="304800" y="1143000"/>
            <a:ext cx="8610600" cy="5105400"/>
          </a:xfrm>
        </p:spPr>
        <p:txBody>
          <a:bodyPr>
            <a:noAutofit/>
          </a:bodyPr>
          <a:lstStyle/>
          <a:p>
            <a:pPr algn="l" rtl="0" eaLnBrk="1" hangingPunct="1"/>
            <a:r>
              <a:rPr lang="en-US" b="1" dirty="0" smtClean="0">
                <a:latin typeface="Tempus Sans ITC" pitchFamily="82" charset="0"/>
              </a:rPr>
              <a:t>Objective: </a:t>
            </a:r>
            <a:r>
              <a:rPr lang="en-US" sz="3600" dirty="0" smtClean="0">
                <a:latin typeface="Tempus Sans ITC" pitchFamily="82" charset="0"/>
              </a:rPr>
              <a:t>Solve real life situation problems using Right Triangle Trigonometry.</a:t>
            </a:r>
          </a:p>
          <a:p>
            <a:pPr algn="l" rtl="0" eaLnBrk="1" hangingPunct="1"/>
            <a:r>
              <a:rPr lang="en-US" b="1" dirty="0" smtClean="0">
                <a:latin typeface="Tempus Sans ITC" pitchFamily="82" charset="0"/>
              </a:rPr>
              <a:t>Instructions:</a:t>
            </a:r>
            <a:r>
              <a:rPr lang="en-US" dirty="0" smtClean="0">
                <a:latin typeface="Tempus Sans ITC" pitchFamily="82" charset="0"/>
              </a:rPr>
              <a:t> </a:t>
            </a:r>
            <a:endParaRPr lang="en-GB" dirty="0" smtClean="0">
              <a:latin typeface="Tempus Sans ITC" pitchFamily="82" charset="0"/>
            </a:endParaRPr>
          </a:p>
          <a:p>
            <a:pPr algn="l" rtl="0" eaLnBrk="1" hangingPunct="1">
              <a:buFontTx/>
              <a:buNone/>
            </a:pPr>
            <a:r>
              <a:rPr lang="en-GB" dirty="0" smtClean="0">
                <a:latin typeface="Tempus Sans ITC" pitchFamily="82" charset="0"/>
              </a:rPr>
              <a:t>	-Solve what is asked in the problems on a separate sheet of paper.</a:t>
            </a:r>
          </a:p>
          <a:p>
            <a:pPr algn="l" rtl="0">
              <a:buNone/>
            </a:pPr>
            <a:r>
              <a:rPr lang="en-GB" dirty="0" smtClean="0">
                <a:latin typeface="Tempus Sans ITC" pitchFamily="82" charset="0"/>
              </a:rPr>
              <a:t>	 - Create a PPT, Go Animate, or other approved media to create your own word problem using Right Triangle Trigonometry.</a:t>
            </a:r>
          </a:p>
          <a:p>
            <a:pPr algn="l" rtl="0" eaLnBrk="1" hangingPunct="1">
              <a:buFontTx/>
              <a:buNone/>
            </a:pPr>
            <a:r>
              <a:rPr lang="en-GB" dirty="0" smtClean="0">
                <a:latin typeface="Tempus Sans ITC" pitchFamily="82" charset="0"/>
              </a:rPr>
              <a:t>	</a:t>
            </a:r>
            <a:endParaRPr lang="en-US" dirty="0" smtClean="0">
              <a:latin typeface="Tempus Sans ITC" pitchFamily="82" charset="0"/>
            </a:endParaRPr>
          </a:p>
        </p:txBody>
      </p:sp>
      <p:sp>
        <p:nvSpPr>
          <p:cNvPr id="6146" name="Rectangle 2"/>
          <p:cNvSpPr>
            <a:spLocks noGrp="1" noChangeArrowheads="1"/>
          </p:cNvSpPr>
          <p:nvPr>
            <p:ph type="title"/>
          </p:nvPr>
        </p:nvSpPr>
        <p:spPr>
          <a:xfrm>
            <a:off x="457200" y="304800"/>
            <a:ext cx="8229600" cy="792163"/>
          </a:xfrm>
        </p:spPr>
        <p:txBody>
          <a:bodyPr/>
          <a:lstStyle/>
          <a:p>
            <a:pPr algn="l" rtl="0" eaLnBrk="1" hangingPunct="1"/>
            <a:r>
              <a:rPr lang="en-US" dirty="0" smtClean="0">
                <a:latin typeface="Tempus Sans ITC" pitchFamily="82" charset="0"/>
              </a:rPr>
              <a:t>Introduction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295400"/>
            <a:ext cx="8229600" cy="2667000"/>
          </a:xfrm>
        </p:spPr>
        <p:txBody>
          <a:bodyPr>
            <a:noAutofit/>
          </a:bodyPr>
          <a:lstStyle/>
          <a:p>
            <a:pPr algn="l" rtl="0" eaLnBrk="1" hangingPunct="1">
              <a:buFontTx/>
              <a:buNone/>
            </a:pPr>
            <a:r>
              <a:rPr lang="en-US" sz="2800" b="1" dirty="0" smtClean="0">
                <a:solidFill>
                  <a:schemeClr val="hlink"/>
                </a:solidFill>
              </a:rPr>
              <a:t>Fasten your seatbelts</a:t>
            </a:r>
            <a:r>
              <a:rPr lang="en-US" sz="2800" dirty="0" smtClean="0">
                <a:solidFill>
                  <a:schemeClr val="folHlink"/>
                </a:solidFill>
              </a:rPr>
              <a:t> </a:t>
            </a:r>
          </a:p>
          <a:p>
            <a:pPr algn="l" rtl="0" eaLnBrk="1" hangingPunct="1">
              <a:buFontTx/>
              <a:buNone/>
            </a:pPr>
            <a:r>
              <a:rPr lang="en-US" sz="2800" dirty="0" smtClean="0">
                <a:solidFill>
                  <a:schemeClr val="hlink"/>
                </a:solidFill>
              </a:rPr>
              <a:t>	A small plane takes off from an airport and rises uniformly at an angle of 6° with the horizontal ground. After it has traveled over a horizontal distance of 800m, what is the altitude of the plane to the nearest meter?</a:t>
            </a:r>
          </a:p>
          <a:p>
            <a:pPr algn="l" rtl="0" eaLnBrk="1" hangingPunct="1">
              <a:buFontTx/>
              <a:buNone/>
            </a:pPr>
            <a:endParaRPr lang="en-US" sz="3600" dirty="0" smtClean="0">
              <a:solidFill>
                <a:schemeClr val="hlink"/>
              </a:solidFill>
              <a:latin typeface="Tempus Sans ITC" pitchFamily="82" charset="0"/>
            </a:endParaRPr>
          </a:p>
        </p:txBody>
      </p:sp>
      <p:sp>
        <p:nvSpPr>
          <p:cNvPr id="7170" name="Rectangle 2"/>
          <p:cNvSpPr>
            <a:spLocks noGrp="1" noChangeArrowheads="1"/>
          </p:cNvSpPr>
          <p:nvPr>
            <p:ph type="title"/>
          </p:nvPr>
        </p:nvSpPr>
        <p:spPr>
          <a:xfrm>
            <a:off x="304800" y="304800"/>
            <a:ext cx="8229600" cy="1143000"/>
          </a:xfrm>
        </p:spPr>
        <p:txBody>
          <a:bodyPr>
            <a:normAutofit/>
          </a:bodyPr>
          <a:lstStyle/>
          <a:p>
            <a:pPr algn="l" eaLnBrk="1" hangingPunct="1"/>
            <a:r>
              <a:rPr lang="en-US" sz="4000" b="1" dirty="0" smtClean="0"/>
              <a:t>Example:</a:t>
            </a:r>
            <a:endParaRPr lang="en-US" sz="4000" dirty="0" smtClean="0"/>
          </a:p>
        </p:txBody>
      </p:sp>
      <p:sp>
        <p:nvSpPr>
          <p:cNvPr id="7172" name="Line 5"/>
          <p:cNvSpPr>
            <a:spLocks noChangeShapeType="1"/>
          </p:cNvSpPr>
          <p:nvPr/>
        </p:nvSpPr>
        <p:spPr bwMode="auto">
          <a:xfrm flipH="1" flipV="1">
            <a:off x="1752600" y="5700712"/>
            <a:ext cx="5638800" cy="0"/>
          </a:xfrm>
          <a:prstGeom prst="line">
            <a:avLst/>
          </a:prstGeom>
          <a:noFill/>
          <a:ln w="31750">
            <a:solidFill>
              <a:schemeClr val="tx1"/>
            </a:solidFill>
            <a:round/>
            <a:headEnd/>
            <a:tailEnd/>
          </a:ln>
        </p:spPr>
        <p:txBody>
          <a:bodyPr/>
          <a:lstStyle/>
          <a:p>
            <a:endParaRPr lang="en-US"/>
          </a:p>
        </p:txBody>
      </p:sp>
      <p:sp>
        <p:nvSpPr>
          <p:cNvPr id="7173" name="Line 6"/>
          <p:cNvSpPr>
            <a:spLocks noChangeShapeType="1"/>
          </p:cNvSpPr>
          <p:nvPr/>
        </p:nvSpPr>
        <p:spPr bwMode="auto">
          <a:xfrm>
            <a:off x="1981200" y="5700712"/>
            <a:ext cx="0" cy="152400"/>
          </a:xfrm>
          <a:prstGeom prst="line">
            <a:avLst/>
          </a:prstGeom>
          <a:noFill/>
          <a:ln w="38100">
            <a:solidFill>
              <a:schemeClr val="tx1"/>
            </a:solidFill>
            <a:round/>
            <a:headEnd/>
            <a:tailEnd/>
          </a:ln>
        </p:spPr>
        <p:txBody>
          <a:bodyPr/>
          <a:lstStyle/>
          <a:p>
            <a:endParaRPr lang="en-US"/>
          </a:p>
        </p:txBody>
      </p:sp>
      <p:grpSp>
        <p:nvGrpSpPr>
          <p:cNvPr id="2" name="Group 27"/>
          <p:cNvGrpSpPr>
            <a:grpSpLocks/>
          </p:cNvGrpSpPr>
          <p:nvPr/>
        </p:nvGrpSpPr>
        <p:grpSpPr bwMode="auto">
          <a:xfrm>
            <a:off x="1981200" y="5014912"/>
            <a:ext cx="5181600" cy="838200"/>
            <a:chOff x="1392" y="2832"/>
            <a:chExt cx="3264" cy="528"/>
          </a:xfrm>
        </p:grpSpPr>
        <p:grpSp>
          <p:nvGrpSpPr>
            <p:cNvPr id="3" name="Group 26"/>
            <p:cNvGrpSpPr>
              <a:grpSpLocks/>
            </p:cNvGrpSpPr>
            <p:nvPr/>
          </p:nvGrpSpPr>
          <p:grpSpPr bwMode="auto">
            <a:xfrm>
              <a:off x="1392" y="2832"/>
              <a:ext cx="3264" cy="528"/>
              <a:chOff x="1392" y="2832"/>
              <a:chExt cx="3264" cy="528"/>
            </a:xfrm>
          </p:grpSpPr>
          <p:sp>
            <p:nvSpPr>
              <p:cNvPr id="7183" name="Line 7"/>
              <p:cNvSpPr>
                <a:spLocks noChangeShapeType="1"/>
              </p:cNvSpPr>
              <p:nvPr/>
            </p:nvSpPr>
            <p:spPr bwMode="auto">
              <a:xfrm>
                <a:off x="4608" y="3264"/>
                <a:ext cx="0" cy="96"/>
              </a:xfrm>
              <a:prstGeom prst="line">
                <a:avLst/>
              </a:prstGeom>
              <a:noFill/>
              <a:ln w="38100">
                <a:solidFill>
                  <a:schemeClr val="tx1"/>
                </a:solidFill>
                <a:round/>
                <a:headEnd/>
                <a:tailEnd/>
              </a:ln>
            </p:spPr>
            <p:txBody>
              <a:bodyPr/>
              <a:lstStyle/>
              <a:p>
                <a:endParaRPr lang="en-US"/>
              </a:p>
            </p:txBody>
          </p:sp>
          <p:grpSp>
            <p:nvGrpSpPr>
              <p:cNvPr id="4" name="Group 20"/>
              <p:cNvGrpSpPr>
                <a:grpSpLocks/>
              </p:cNvGrpSpPr>
              <p:nvPr/>
            </p:nvGrpSpPr>
            <p:grpSpPr bwMode="auto">
              <a:xfrm>
                <a:off x="1392" y="2832"/>
                <a:ext cx="3264" cy="528"/>
                <a:chOff x="1392" y="2832"/>
                <a:chExt cx="3264" cy="528"/>
              </a:xfrm>
            </p:grpSpPr>
            <p:sp>
              <p:nvSpPr>
                <p:cNvPr id="7185" name="Line 11"/>
                <p:cNvSpPr>
                  <a:spLocks noChangeShapeType="1"/>
                </p:cNvSpPr>
                <p:nvPr/>
              </p:nvSpPr>
              <p:spPr bwMode="auto">
                <a:xfrm flipH="1">
                  <a:off x="4560" y="2832"/>
                  <a:ext cx="96" cy="0"/>
                </a:xfrm>
                <a:prstGeom prst="line">
                  <a:avLst/>
                </a:prstGeom>
                <a:noFill/>
                <a:ln w="38100">
                  <a:solidFill>
                    <a:schemeClr val="tx1"/>
                  </a:solidFill>
                  <a:round/>
                  <a:headEnd/>
                  <a:tailEnd/>
                </a:ln>
              </p:spPr>
              <p:txBody>
                <a:bodyPr/>
                <a:lstStyle/>
                <a:p>
                  <a:endParaRPr lang="en-US"/>
                </a:p>
              </p:txBody>
            </p:sp>
            <p:grpSp>
              <p:nvGrpSpPr>
                <p:cNvPr id="5" name="Group 19"/>
                <p:cNvGrpSpPr>
                  <a:grpSpLocks/>
                </p:cNvGrpSpPr>
                <p:nvPr/>
              </p:nvGrpSpPr>
              <p:grpSpPr bwMode="auto">
                <a:xfrm>
                  <a:off x="1392" y="2832"/>
                  <a:ext cx="3216" cy="528"/>
                  <a:chOff x="1392" y="2832"/>
                  <a:chExt cx="3216" cy="528"/>
                </a:xfrm>
              </p:grpSpPr>
              <p:grpSp>
                <p:nvGrpSpPr>
                  <p:cNvPr id="6" name="Group 18"/>
                  <p:cNvGrpSpPr>
                    <a:grpSpLocks/>
                  </p:cNvGrpSpPr>
                  <p:nvPr/>
                </p:nvGrpSpPr>
                <p:grpSpPr bwMode="auto">
                  <a:xfrm>
                    <a:off x="1392" y="2832"/>
                    <a:ext cx="3168" cy="528"/>
                    <a:chOff x="1392" y="2832"/>
                    <a:chExt cx="3168" cy="528"/>
                  </a:xfrm>
                </p:grpSpPr>
                <p:sp>
                  <p:nvSpPr>
                    <p:cNvPr id="7190" name="Line 8"/>
                    <p:cNvSpPr>
                      <a:spLocks noChangeShapeType="1"/>
                    </p:cNvSpPr>
                    <p:nvPr/>
                  </p:nvSpPr>
                  <p:spPr bwMode="auto">
                    <a:xfrm>
                      <a:off x="3072" y="3360"/>
                      <a:ext cx="1488" cy="0"/>
                    </a:xfrm>
                    <a:prstGeom prst="line">
                      <a:avLst/>
                    </a:prstGeom>
                    <a:noFill/>
                    <a:ln w="31750">
                      <a:solidFill>
                        <a:schemeClr val="tx1"/>
                      </a:solidFill>
                      <a:round/>
                      <a:headEnd/>
                      <a:tailEnd type="triangle" w="med" len="med"/>
                    </a:ln>
                  </p:spPr>
                  <p:txBody>
                    <a:bodyPr/>
                    <a:lstStyle/>
                    <a:p>
                      <a:endParaRPr lang="en-US"/>
                    </a:p>
                  </p:txBody>
                </p:sp>
                <p:sp>
                  <p:nvSpPr>
                    <p:cNvPr id="7191" name="Line 9"/>
                    <p:cNvSpPr>
                      <a:spLocks noChangeShapeType="1"/>
                    </p:cNvSpPr>
                    <p:nvPr/>
                  </p:nvSpPr>
                  <p:spPr bwMode="auto">
                    <a:xfrm flipH="1">
                      <a:off x="1392" y="3360"/>
                      <a:ext cx="1296" cy="0"/>
                    </a:xfrm>
                    <a:prstGeom prst="line">
                      <a:avLst/>
                    </a:prstGeom>
                    <a:noFill/>
                    <a:ln w="31750">
                      <a:solidFill>
                        <a:schemeClr val="tx1"/>
                      </a:solidFill>
                      <a:round/>
                      <a:headEnd/>
                      <a:tailEnd type="triangle" w="med" len="med"/>
                    </a:ln>
                  </p:spPr>
                  <p:txBody>
                    <a:bodyPr/>
                    <a:lstStyle/>
                    <a:p>
                      <a:endParaRPr lang="en-US"/>
                    </a:p>
                  </p:txBody>
                </p:sp>
                <p:sp>
                  <p:nvSpPr>
                    <p:cNvPr id="7192" name="Line 10"/>
                    <p:cNvSpPr>
                      <a:spLocks noChangeShapeType="1"/>
                    </p:cNvSpPr>
                    <p:nvPr/>
                  </p:nvSpPr>
                  <p:spPr bwMode="auto">
                    <a:xfrm flipV="1">
                      <a:off x="1392" y="2832"/>
                      <a:ext cx="3120" cy="432"/>
                    </a:xfrm>
                    <a:prstGeom prst="line">
                      <a:avLst/>
                    </a:prstGeom>
                    <a:noFill/>
                    <a:ln w="31750">
                      <a:solidFill>
                        <a:schemeClr val="tx1"/>
                      </a:solidFill>
                      <a:round/>
                      <a:headEnd/>
                      <a:tailEnd type="triangle" w="med" len="med"/>
                    </a:ln>
                  </p:spPr>
                  <p:txBody>
                    <a:bodyPr/>
                    <a:lstStyle/>
                    <a:p>
                      <a:endParaRPr lang="en-US"/>
                    </a:p>
                  </p:txBody>
                </p:sp>
              </p:grpSp>
              <p:sp>
                <p:nvSpPr>
                  <p:cNvPr id="7188" name="Line 12"/>
                  <p:cNvSpPr>
                    <a:spLocks noChangeShapeType="1"/>
                  </p:cNvSpPr>
                  <p:nvPr/>
                </p:nvSpPr>
                <p:spPr bwMode="auto">
                  <a:xfrm>
                    <a:off x="4608" y="3120"/>
                    <a:ext cx="0" cy="144"/>
                  </a:xfrm>
                  <a:prstGeom prst="line">
                    <a:avLst/>
                  </a:prstGeom>
                  <a:noFill/>
                  <a:ln w="28575">
                    <a:solidFill>
                      <a:schemeClr val="tx1"/>
                    </a:solidFill>
                    <a:round/>
                    <a:headEnd/>
                    <a:tailEnd type="triangle" w="med" len="med"/>
                  </a:ln>
                </p:spPr>
                <p:txBody>
                  <a:bodyPr/>
                  <a:lstStyle/>
                  <a:p>
                    <a:endParaRPr lang="en-US"/>
                  </a:p>
                </p:txBody>
              </p:sp>
              <p:sp>
                <p:nvSpPr>
                  <p:cNvPr id="7189" name="Line 13"/>
                  <p:cNvSpPr>
                    <a:spLocks noChangeShapeType="1"/>
                  </p:cNvSpPr>
                  <p:nvPr/>
                </p:nvSpPr>
                <p:spPr bwMode="auto">
                  <a:xfrm flipV="1">
                    <a:off x="4608" y="2832"/>
                    <a:ext cx="0" cy="144"/>
                  </a:xfrm>
                  <a:prstGeom prst="line">
                    <a:avLst/>
                  </a:prstGeom>
                  <a:noFill/>
                  <a:ln w="28575">
                    <a:solidFill>
                      <a:schemeClr val="tx1"/>
                    </a:solidFill>
                    <a:round/>
                    <a:headEnd/>
                    <a:tailEnd type="triangle" w="med" len="med"/>
                  </a:ln>
                </p:spPr>
                <p:txBody>
                  <a:bodyPr/>
                  <a:lstStyle/>
                  <a:p>
                    <a:endParaRPr lang="en-US"/>
                  </a:p>
                </p:txBody>
              </p:sp>
            </p:grpSp>
          </p:grpSp>
        </p:grpSp>
        <p:sp>
          <p:nvSpPr>
            <p:cNvPr id="7182" name="Arc 22"/>
            <p:cNvSpPr>
              <a:spLocks/>
            </p:cNvSpPr>
            <p:nvPr/>
          </p:nvSpPr>
          <p:spPr bwMode="auto">
            <a:xfrm>
              <a:off x="2736" y="307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nvGrpSpPr>
          <p:cNvPr id="7" name="Group 25"/>
          <p:cNvGrpSpPr>
            <a:grpSpLocks/>
          </p:cNvGrpSpPr>
          <p:nvPr/>
        </p:nvGrpSpPr>
        <p:grpSpPr bwMode="auto">
          <a:xfrm>
            <a:off x="3962400" y="5181600"/>
            <a:ext cx="3429000" cy="900112"/>
            <a:chOff x="2640" y="2928"/>
            <a:chExt cx="2160" cy="567"/>
          </a:xfrm>
        </p:grpSpPr>
        <p:grpSp>
          <p:nvGrpSpPr>
            <p:cNvPr id="8" name="Group 21"/>
            <p:cNvGrpSpPr>
              <a:grpSpLocks/>
            </p:cNvGrpSpPr>
            <p:nvPr/>
          </p:nvGrpSpPr>
          <p:grpSpPr bwMode="auto">
            <a:xfrm>
              <a:off x="2640" y="2928"/>
              <a:ext cx="2160" cy="567"/>
              <a:chOff x="2640" y="2928"/>
              <a:chExt cx="2160" cy="567"/>
            </a:xfrm>
          </p:grpSpPr>
          <p:sp>
            <p:nvSpPr>
              <p:cNvPr id="7179" name="Text Box 16"/>
              <p:cNvSpPr txBox="1">
                <a:spLocks noChangeArrowheads="1"/>
              </p:cNvSpPr>
              <p:nvPr/>
            </p:nvSpPr>
            <p:spPr bwMode="auto">
              <a:xfrm>
                <a:off x="4512" y="2928"/>
                <a:ext cx="288" cy="231"/>
              </a:xfrm>
              <a:prstGeom prst="rect">
                <a:avLst/>
              </a:prstGeom>
              <a:noFill/>
              <a:ln w="9525">
                <a:noFill/>
                <a:miter lim="800000"/>
                <a:headEnd/>
                <a:tailEnd/>
              </a:ln>
            </p:spPr>
            <p:txBody>
              <a:bodyPr>
                <a:spAutoFit/>
              </a:bodyPr>
              <a:lstStyle/>
              <a:p>
                <a:pPr>
                  <a:spcBef>
                    <a:spcPct val="50000"/>
                  </a:spcBef>
                </a:pPr>
                <a:r>
                  <a:rPr lang="en-US" b="1"/>
                  <a:t>x</a:t>
                </a:r>
              </a:p>
            </p:txBody>
          </p:sp>
          <p:sp>
            <p:nvSpPr>
              <p:cNvPr id="7180" name="Text Box 17"/>
              <p:cNvSpPr txBox="1">
                <a:spLocks noChangeArrowheads="1"/>
              </p:cNvSpPr>
              <p:nvPr/>
            </p:nvSpPr>
            <p:spPr bwMode="auto">
              <a:xfrm>
                <a:off x="2640" y="3264"/>
                <a:ext cx="576" cy="231"/>
              </a:xfrm>
              <a:prstGeom prst="rect">
                <a:avLst/>
              </a:prstGeom>
              <a:noFill/>
              <a:ln w="9525">
                <a:noFill/>
                <a:miter lim="800000"/>
                <a:headEnd/>
                <a:tailEnd/>
              </a:ln>
            </p:spPr>
            <p:txBody>
              <a:bodyPr>
                <a:spAutoFit/>
              </a:bodyPr>
              <a:lstStyle/>
              <a:p>
                <a:pPr>
                  <a:spcBef>
                    <a:spcPct val="50000"/>
                  </a:spcBef>
                </a:pPr>
                <a:r>
                  <a:rPr lang="en-US" b="1" dirty="0"/>
                  <a:t>8</a:t>
                </a:r>
                <a:r>
                  <a:rPr lang="en-US" b="1" dirty="0" smtClean="0"/>
                  <a:t>00m</a:t>
                </a:r>
                <a:endParaRPr lang="en-US" b="1" dirty="0"/>
              </a:p>
            </p:txBody>
          </p:sp>
        </p:grpSp>
        <p:sp>
          <p:nvSpPr>
            <p:cNvPr id="7178" name="Text Box 24"/>
            <p:cNvSpPr txBox="1">
              <a:spLocks noChangeArrowheads="1"/>
            </p:cNvSpPr>
            <p:nvPr/>
          </p:nvSpPr>
          <p:spPr bwMode="auto">
            <a:xfrm>
              <a:off x="2784" y="3033"/>
              <a:ext cx="480" cy="231"/>
            </a:xfrm>
            <a:prstGeom prst="rect">
              <a:avLst/>
            </a:prstGeom>
            <a:noFill/>
            <a:ln w="9525">
              <a:noFill/>
              <a:miter lim="800000"/>
              <a:headEnd/>
              <a:tailEnd/>
            </a:ln>
          </p:spPr>
          <p:txBody>
            <a:bodyPr>
              <a:spAutoFit/>
            </a:bodyPr>
            <a:lstStyle/>
            <a:p>
              <a:pPr>
                <a:spcBef>
                  <a:spcPct val="50000"/>
                </a:spcBef>
              </a:pPr>
              <a:r>
                <a:rPr lang="en-US" b="1" dirty="0" smtClean="0"/>
                <a:t>6°</a:t>
              </a:r>
              <a:endParaRPr lang="en-US" b="1" dirty="0"/>
            </a:p>
          </p:txBody>
        </p:sp>
      </p:grpSp>
      <p:pic>
        <p:nvPicPr>
          <p:cNvPr id="6172" name="Picture 28" descr="airplane25"/>
          <p:cNvPicPr>
            <a:picLocks noChangeAspect="1" noChangeArrowheads="1" noCrop="1"/>
          </p:cNvPicPr>
          <p:nvPr/>
        </p:nvPicPr>
        <p:blipFill>
          <a:blip r:embed="rId3" cstate="print"/>
          <a:srcRect/>
          <a:stretch>
            <a:fillRect/>
          </a:stretch>
        </p:blipFill>
        <p:spPr bwMode="auto">
          <a:xfrm>
            <a:off x="1447800" y="5167312"/>
            <a:ext cx="885825" cy="828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8.33333E-7 -1.56337E-6 L 0.54323 -0.10476 " pathEditMode="relative" rAng="0" ptsTypes="AA">
                                      <p:cBhvr>
                                        <p:cTn id="6" dur="2000" fill="hold"/>
                                        <p:tgtEl>
                                          <p:spTgt spid="6172"/>
                                        </p:tgtEl>
                                        <p:attrNameLst>
                                          <p:attrName>ppt_x</p:attrName>
                                          <p:attrName>ppt_y</p:attrName>
                                        </p:attrNameLst>
                                      </p:cBhvr>
                                      <p:rCtr x="272" y="-52"/>
                                    </p:animMotion>
                                  </p:childTnLst>
                                  <p:subTnLst>
                                    <p:audio>
                                      <p:cMediaNode>
                                        <p:cTn display="0" masterRel="sameClick">
                                          <p:stCondLst>
                                            <p:cond evt="begin" delay="0">
                                              <p:tn val="5"/>
                                            </p:cond>
                                          </p:stCondLst>
                                          <p:endCondLst>
                                            <p:cond evt="onStopAudio" delay="0">
                                              <p:tgtEl>
                                                <p:sldTgt/>
                                              </p:tgtEl>
                                            </p:cond>
                                          </p:endCondLst>
                                        </p:cTn>
                                        <p:tgtEl>
                                          <p:sndTgt r:embed="rId2" name="aircraft001.wav"/>
                                        </p:tgtEl>
                                      </p:cMediaNode>
                                    </p:audio>
                                  </p:subTnLst>
                                </p:cTn>
                              </p:par>
                            </p:childTnLst>
                          </p:cTn>
                        </p:par>
                        <p:par>
                          <p:cTn id="7" fill="hold">
                            <p:stCondLst>
                              <p:cond delay="2000"/>
                            </p:stCondLst>
                            <p:childTnLst>
                              <p:par>
                                <p:cTn id="8" presetID="29"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
                                        </p:tgtEl>
                                      </p:cBhvr>
                                    </p:animEffect>
                                  </p:childTnLst>
                                </p:cTn>
                              </p:par>
                            </p:childTnLst>
                          </p:cTn>
                        </p:par>
                        <p:par>
                          <p:cTn id="13" fill="hold">
                            <p:stCondLst>
                              <p:cond delay="3000"/>
                            </p:stCondLst>
                            <p:childTnLst>
                              <p:par>
                                <p:cTn id="14" presetID="2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1371600"/>
            <a:ext cx="8229600" cy="4525963"/>
          </a:xfrm>
        </p:spPr>
        <p:txBody>
          <a:bodyPr/>
          <a:lstStyle/>
          <a:p>
            <a:pPr algn="l" rtl="0" eaLnBrk="1" hangingPunct="1">
              <a:buFontTx/>
              <a:buNone/>
            </a:pPr>
            <a:endParaRPr lang="en-US" dirty="0" smtClean="0">
              <a:solidFill>
                <a:schemeClr val="hlink"/>
              </a:solidFill>
              <a:latin typeface="Tempus Sans ITC" pitchFamily="82" charset="0"/>
            </a:endParaRPr>
          </a:p>
          <a:p>
            <a:pPr algn="l" rtl="0" eaLnBrk="1" hangingPunct="1">
              <a:buFontTx/>
              <a:buNone/>
            </a:pPr>
            <a:endParaRPr lang="en-US" dirty="0" smtClean="0">
              <a:solidFill>
                <a:schemeClr val="hlink"/>
              </a:solidFill>
              <a:latin typeface="Tempus Sans ITC" pitchFamily="82" charset="0"/>
            </a:endParaRPr>
          </a:p>
          <a:p>
            <a:pPr algn="l" rtl="0" eaLnBrk="1" hangingPunct="1">
              <a:buFontTx/>
              <a:buNone/>
            </a:pPr>
            <a:r>
              <a:rPr lang="en-US" sz="2400" dirty="0" smtClean="0">
                <a:solidFill>
                  <a:schemeClr val="hlink"/>
                </a:solidFill>
              </a:rPr>
              <a:t>Let x = the altitude of the plane as it travels 800m horizontally</a:t>
            </a:r>
          </a:p>
          <a:p>
            <a:pPr algn="l" rtl="0" eaLnBrk="1" hangingPunct="1">
              <a:buFontTx/>
              <a:buNone/>
            </a:pPr>
            <a:r>
              <a:rPr lang="en-US" sz="2400" dirty="0" smtClean="0">
                <a:solidFill>
                  <a:schemeClr val="hlink"/>
                </a:solidFill>
              </a:rPr>
              <a:t>	Since we have the values of an acute angle and its adjacent side, we will use</a:t>
            </a:r>
          </a:p>
        </p:txBody>
      </p:sp>
      <p:sp>
        <p:nvSpPr>
          <p:cNvPr id="1027" name="Rectangle 2"/>
          <p:cNvSpPr>
            <a:spLocks noGrp="1" noChangeArrowheads="1"/>
          </p:cNvSpPr>
          <p:nvPr>
            <p:ph type="title"/>
          </p:nvPr>
        </p:nvSpPr>
        <p:spPr>
          <a:xfrm>
            <a:off x="457200" y="274638"/>
            <a:ext cx="2743200" cy="1143000"/>
          </a:xfrm>
        </p:spPr>
        <p:txBody>
          <a:bodyPr/>
          <a:lstStyle/>
          <a:p>
            <a:pPr algn="l" eaLnBrk="1" hangingPunct="1"/>
            <a:r>
              <a:rPr lang="en-US" sz="3600" b="1" smtClean="0"/>
              <a:t>Solution:</a:t>
            </a:r>
            <a:endParaRPr lang="en-US" sz="3600" smtClean="0"/>
          </a:p>
        </p:txBody>
      </p:sp>
      <p:grpSp>
        <p:nvGrpSpPr>
          <p:cNvPr id="2" name="Group 25"/>
          <p:cNvGrpSpPr>
            <a:grpSpLocks/>
          </p:cNvGrpSpPr>
          <p:nvPr/>
        </p:nvGrpSpPr>
        <p:grpSpPr bwMode="auto">
          <a:xfrm>
            <a:off x="1981200" y="4495800"/>
            <a:ext cx="5638800" cy="838200"/>
            <a:chOff x="1248" y="2832"/>
            <a:chExt cx="3552" cy="528"/>
          </a:xfrm>
        </p:grpSpPr>
        <p:sp>
          <p:nvSpPr>
            <p:cNvPr id="1047" name="Line 4"/>
            <p:cNvSpPr>
              <a:spLocks noChangeShapeType="1"/>
            </p:cNvSpPr>
            <p:nvPr/>
          </p:nvSpPr>
          <p:spPr bwMode="auto">
            <a:xfrm flipH="1" flipV="1">
              <a:off x="1248" y="3264"/>
              <a:ext cx="3552" cy="0"/>
            </a:xfrm>
            <a:prstGeom prst="line">
              <a:avLst/>
            </a:prstGeom>
            <a:noFill/>
            <a:ln w="31750">
              <a:solidFill>
                <a:schemeClr val="tx1"/>
              </a:solidFill>
              <a:round/>
              <a:headEnd/>
              <a:tailEnd/>
            </a:ln>
          </p:spPr>
          <p:txBody>
            <a:bodyPr/>
            <a:lstStyle/>
            <a:p>
              <a:endParaRPr lang="en-US"/>
            </a:p>
          </p:txBody>
        </p:sp>
        <p:grpSp>
          <p:nvGrpSpPr>
            <p:cNvPr id="3" name="Group 7"/>
            <p:cNvGrpSpPr>
              <a:grpSpLocks/>
            </p:cNvGrpSpPr>
            <p:nvPr/>
          </p:nvGrpSpPr>
          <p:grpSpPr bwMode="auto">
            <a:xfrm>
              <a:off x="1392" y="2832"/>
              <a:ext cx="3264" cy="528"/>
              <a:chOff x="1392" y="2832"/>
              <a:chExt cx="3264" cy="528"/>
            </a:xfrm>
          </p:grpSpPr>
          <p:grpSp>
            <p:nvGrpSpPr>
              <p:cNvPr id="4" name="Group 8"/>
              <p:cNvGrpSpPr>
                <a:grpSpLocks/>
              </p:cNvGrpSpPr>
              <p:nvPr/>
            </p:nvGrpSpPr>
            <p:grpSpPr bwMode="auto">
              <a:xfrm>
                <a:off x="1392" y="2832"/>
                <a:ext cx="3264" cy="528"/>
                <a:chOff x="1392" y="2832"/>
                <a:chExt cx="3264" cy="528"/>
              </a:xfrm>
            </p:grpSpPr>
            <p:sp>
              <p:nvSpPr>
                <p:cNvPr id="1051" name="Line 9"/>
                <p:cNvSpPr>
                  <a:spLocks noChangeShapeType="1"/>
                </p:cNvSpPr>
                <p:nvPr/>
              </p:nvSpPr>
              <p:spPr bwMode="auto">
                <a:xfrm>
                  <a:off x="4608" y="3264"/>
                  <a:ext cx="0" cy="96"/>
                </a:xfrm>
                <a:prstGeom prst="line">
                  <a:avLst/>
                </a:prstGeom>
                <a:noFill/>
                <a:ln w="38100">
                  <a:solidFill>
                    <a:schemeClr val="tx1"/>
                  </a:solidFill>
                  <a:round/>
                  <a:headEnd/>
                  <a:tailEnd/>
                </a:ln>
              </p:spPr>
              <p:txBody>
                <a:bodyPr/>
                <a:lstStyle/>
                <a:p>
                  <a:endParaRPr lang="en-US"/>
                </a:p>
              </p:txBody>
            </p:sp>
            <p:grpSp>
              <p:nvGrpSpPr>
                <p:cNvPr id="5" name="Group 10"/>
                <p:cNvGrpSpPr>
                  <a:grpSpLocks/>
                </p:cNvGrpSpPr>
                <p:nvPr/>
              </p:nvGrpSpPr>
              <p:grpSpPr bwMode="auto">
                <a:xfrm>
                  <a:off x="1392" y="2832"/>
                  <a:ext cx="3264" cy="528"/>
                  <a:chOff x="1392" y="2832"/>
                  <a:chExt cx="3264" cy="528"/>
                </a:xfrm>
              </p:grpSpPr>
              <p:sp>
                <p:nvSpPr>
                  <p:cNvPr id="1053" name="Line 11"/>
                  <p:cNvSpPr>
                    <a:spLocks noChangeShapeType="1"/>
                  </p:cNvSpPr>
                  <p:nvPr/>
                </p:nvSpPr>
                <p:spPr bwMode="auto">
                  <a:xfrm flipH="1">
                    <a:off x="4560" y="2832"/>
                    <a:ext cx="96" cy="0"/>
                  </a:xfrm>
                  <a:prstGeom prst="line">
                    <a:avLst/>
                  </a:prstGeom>
                  <a:noFill/>
                  <a:ln w="38100">
                    <a:solidFill>
                      <a:schemeClr val="tx1"/>
                    </a:solidFill>
                    <a:round/>
                    <a:headEnd/>
                    <a:tailEnd/>
                  </a:ln>
                </p:spPr>
                <p:txBody>
                  <a:bodyPr/>
                  <a:lstStyle/>
                  <a:p>
                    <a:endParaRPr lang="en-US"/>
                  </a:p>
                </p:txBody>
              </p:sp>
              <p:grpSp>
                <p:nvGrpSpPr>
                  <p:cNvPr id="6" name="Group 12"/>
                  <p:cNvGrpSpPr>
                    <a:grpSpLocks/>
                  </p:cNvGrpSpPr>
                  <p:nvPr/>
                </p:nvGrpSpPr>
                <p:grpSpPr bwMode="auto">
                  <a:xfrm>
                    <a:off x="1392" y="2832"/>
                    <a:ext cx="3216" cy="528"/>
                    <a:chOff x="1392" y="2832"/>
                    <a:chExt cx="3216" cy="528"/>
                  </a:xfrm>
                </p:grpSpPr>
                <p:grpSp>
                  <p:nvGrpSpPr>
                    <p:cNvPr id="7" name="Group 13"/>
                    <p:cNvGrpSpPr>
                      <a:grpSpLocks/>
                    </p:cNvGrpSpPr>
                    <p:nvPr/>
                  </p:nvGrpSpPr>
                  <p:grpSpPr bwMode="auto">
                    <a:xfrm>
                      <a:off x="1392" y="2832"/>
                      <a:ext cx="3168" cy="528"/>
                      <a:chOff x="1392" y="2832"/>
                      <a:chExt cx="3168" cy="528"/>
                    </a:xfrm>
                  </p:grpSpPr>
                  <p:sp>
                    <p:nvSpPr>
                      <p:cNvPr id="1058" name="Line 14"/>
                      <p:cNvSpPr>
                        <a:spLocks noChangeShapeType="1"/>
                      </p:cNvSpPr>
                      <p:nvPr/>
                    </p:nvSpPr>
                    <p:spPr bwMode="auto">
                      <a:xfrm>
                        <a:off x="3072" y="3360"/>
                        <a:ext cx="1488" cy="0"/>
                      </a:xfrm>
                      <a:prstGeom prst="line">
                        <a:avLst/>
                      </a:prstGeom>
                      <a:noFill/>
                      <a:ln w="31750">
                        <a:solidFill>
                          <a:schemeClr val="tx1"/>
                        </a:solidFill>
                        <a:round/>
                        <a:headEnd/>
                        <a:tailEnd type="triangle" w="med" len="med"/>
                      </a:ln>
                    </p:spPr>
                    <p:txBody>
                      <a:bodyPr/>
                      <a:lstStyle/>
                      <a:p>
                        <a:endParaRPr lang="en-US"/>
                      </a:p>
                    </p:txBody>
                  </p:sp>
                  <p:sp>
                    <p:nvSpPr>
                      <p:cNvPr id="1059" name="Line 15"/>
                      <p:cNvSpPr>
                        <a:spLocks noChangeShapeType="1"/>
                      </p:cNvSpPr>
                      <p:nvPr/>
                    </p:nvSpPr>
                    <p:spPr bwMode="auto">
                      <a:xfrm flipH="1">
                        <a:off x="1392" y="3360"/>
                        <a:ext cx="1296" cy="0"/>
                      </a:xfrm>
                      <a:prstGeom prst="line">
                        <a:avLst/>
                      </a:prstGeom>
                      <a:noFill/>
                      <a:ln w="31750">
                        <a:solidFill>
                          <a:schemeClr val="tx1"/>
                        </a:solidFill>
                        <a:round/>
                        <a:headEnd/>
                        <a:tailEnd type="triangle" w="med" len="med"/>
                      </a:ln>
                    </p:spPr>
                    <p:txBody>
                      <a:bodyPr/>
                      <a:lstStyle/>
                      <a:p>
                        <a:endParaRPr lang="en-US"/>
                      </a:p>
                    </p:txBody>
                  </p:sp>
                  <p:sp>
                    <p:nvSpPr>
                      <p:cNvPr id="1060" name="Line 16"/>
                      <p:cNvSpPr>
                        <a:spLocks noChangeShapeType="1"/>
                      </p:cNvSpPr>
                      <p:nvPr/>
                    </p:nvSpPr>
                    <p:spPr bwMode="auto">
                      <a:xfrm flipV="1">
                        <a:off x="1392" y="2832"/>
                        <a:ext cx="3120" cy="432"/>
                      </a:xfrm>
                      <a:prstGeom prst="line">
                        <a:avLst/>
                      </a:prstGeom>
                      <a:noFill/>
                      <a:ln w="31750">
                        <a:solidFill>
                          <a:schemeClr val="tx1"/>
                        </a:solidFill>
                        <a:round/>
                        <a:headEnd/>
                        <a:tailEnd type="triangle" w="med" len="med"/>
                      </a:ln>
                    </p:spPr>
                    <p:txBody>
                      <a:bodyPr/>
                      <a:lstStyle/>
                      <a:p>
                        <a:endParaRPr lang="en-US"/>
                      </a:p>
                    </p:txBody>
                  </p:sp>
                </p:grpSp>
                <p:sp>
                  <p:nvSpPr>
                    <p:cNvPr id="1056" name="Line 17"/>
                    <p:cNvSpPr>
                      <a:spLocks noChangeShapeType="1"/>
                    </p:cNvSpPr>
                    <p:nvPr/>
                  </p:nvSpPr>
                  <p:spPr bwMode="auto">
                    <a:xfrm>
                      <a:off x="4608" y="3120"/>
                      <a:ext cx="0" cy="144"/>
                    </a:xfrm>
                    <a:prstGeom prst="line">
                      <a:avLst/>
                    </a:prstGeom>
                    <a:noFill/>
                    <a:ln w="28575">
                      <a:solidFill>
                        <a:schemeClr val="tx1"/>
                      </a:solidFill>
                      <a:round/>
                      <a:headEnd/>
                      <a:tailEnd type="triangle" w="med" len="med"/>
                    </a:ln>
                  </p:spPr>
                  <p:txBody>
                    <a:bodyPr/>
                    <a:lstStyle/>
                    <a:p>
                      <a:endParaRPr lang="en-US"/>
                    </a:p>
                  </p:txBody>
                </p:sp>
                <p:sp>
                  <p:nvSpPr>
                    <p:cNvPr id="1057" name="Line 18"/>
                    <p:cNvSpPr>
                      <a:spLocks noChangeShapeType="1"/>
                    </p:cNvSpPr>
                    <p:nvPr/>
                  </p:nvSpPr>
                  <p:spPr bwMode="auto">
                    <a:xfrm flipV="1">
                      <a:off x="4608" y="2832"/>
                      <a:ext cx="0" cy="144"/>
                    </a:xfrm>
                    <a:prstGeom prst="line">
                      <a:avLst/>
                    </a:prstGeom>
                    <a:noFill/>
                    <a:ln w="28575">
                      <a:solidFill>
                        <a:schemeClr val="tx1"/>
                      </a:solidFill>
                      <a:round/>
                      <a:headEnd/>
                      <a:tailEnd type="triangle" w="med" len="med"/>
                    </a:ln>
                  </p:spPr>
                  <p:txBody>
                    <a:bodyPr/>
                    <a:lstStyle/>
                    <a:p>
                      <a:endParaRPr lang="en-US"/>
                    </a:p>
                  </p:txBody>
                </p:sp>
              </p:grpSp>
            </p:grpSp>
          </p:grpSp>
          <p:sp>
            <p:nvSpPr>
              <p:cNvPr id="1050" name="Arc 19"/>
              <p:cNvSpPr>
                <a:spLocks/>
              </p:cNvSpPr>
              <p:nvPr/>
            </p:nvSpPr>
            <p:spPr bwMode="auto">
              <a:xfrm>
                <a:off x="2736" y="307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grpSp>
        <p:nvGrpSpPr>
          <p:cNvPr id="8" name="Group 20"/>
          <p:cNvGrpSpPr>
            <a:grpSpLocks/>
          </p:cNvGrpSpPr>
          <p:nvPr/>
        </p:nvGrpSpPr>
        <p:grpSpPr bwMode="auto">
          <a:xfrm>
            <a:off x="4191000" y="4662488"/>
            <a:ext cx="3429000" cy="900112"/>
            <a:chOff x="2640" y="2928"/>
            <a:chExt cx="2160" cy="567"/>
          </a:xfrm>
        </p:grpSpPr>
        <p:grpSp>
          <p:nvGrpSpPr>
            <p:cNvPr id="9" name="Group 21"/>
            <p:cNvGrpSpPr>
              <a:grpSpLocks/>
            </p:cNvGrpSpPr>
            <p:nvPr/>
          </p:nvGrpSpPr>
          <p:grpSpPr bwMode="auto">
            <a:xfrm>
              <a:off x="2640" y="2928"/>
              <a:ext cx="2160" cy="567"/>
              <a:chOff x="2640" y="2928"/>
              <a:chExt cx="2160" cy="567"/>
            </a:xfrm>
          </p:grpSpPr>
          <p:sp>
            <p:nvSpPr>
              <p:cNvPr id="1045" name="Text Box 22"/>
              <p:cNvSpPr txBox="1">
                <a:spLocks noChangeArrowheads="1"/>
              </p:cNvSpPr>
              <p:nvPr/>
            </p:nvSpPr>
            <p:spPr bwMode="auto">
              <a:xfrm>
                <a:off x="4512" y="2928"/>
                <a:ext cx="288" cy="231"/>
              </a:xfrm>
              <a:prstGeom prst="rect">
                <a:avLst/>
              </a:prstGeom>
              <a:noFill/>
              <a:ln w="9525">
                <a:noFill/>
                <a:miter lim="800000"/>
                <a:headEnd/>
                <a:tailEnd/>
              </a:ln>
            </p:spPr>
            <p:txBody>
              <a:bodyPr>
                <a:spAutoFit/>
              </a:bodyPr>
              <a:lstStyle/>
              <a:p>
                <a:pPr>
                  <a:spcBef>
                    <a:spcPct val="50000"/>
                  </a:spcBef>
                </a:pPr>
                <a:r>
                  <a:rPr lang="en-US" b="1"/>
                  <a:t>x</a:t>
                </a:r>
              </a:p>
            </p:txBody>
          </p:sp>
          <p:sp>
            <p:nvSpPr>
              <p:cNvPr id="1046" name="Text Box 23"/>
              <p:cNvSpPr txBox="1">
                <a:spLocks noChangeArrowheads="1"/>
              </p:cNvSpPr>
              <p:nvPr/>
            </p:nvSpPr>
            <p:spPr bwMode="auto">
              <a:xfrm>
                <a:off x="2640" y="3264"/>
                <a:ext cx="576" cy="231"/>
              </a:xfrm>
              <a:prstGeom prst="rect">
                <a:avLst/>
              </a:prstGeom>
              <a:noFill/>
              <a:ln w="9525">
                <a:noFill/>
                <a:miter lim="800000"/>
                <a:headEnd/>
                <a:tailEnd/>
              </a:ln>
            </p:spPr>
            <p:txBody>
              <a:bodyPr>
                <a:spAutoFit/>
              </a:bodyPr>
              <a:lstStyle/>
              <a:p>
                <a:pPr>
                  <a:spcBef>
                    <a:spcPct val="50000"/>
                  </a:spcBef>
                </a:pPr>
                <a:r>
                  <a:rPr lang="en-US" b="1" dirty="0"/>
                  <a:t>8</a:t>
                </a:r>
                <a:r>
                  <a:rPr lang="en-US" b="1" dirty="0" smtClean="0"/>
                  <a:t>00m</a:t>
                </a:r>
                <a:endParaRPr lang="en-US" b="1" dirty="0"/>
              </a:p>
            </p:txBody>
          </p:sp>
        </p:grpSp>
        <p:sp>
          <p:nvSpPr>
            <p:cNvPr id="1044" name="Text Box 24"/>
            <p:cNvSpPr txBox="1">
              <a:spLocks noChangeArrowheads="1"/>
            </p:cNvSpPr>
            <p:nvPr/>
          </p:nvSpPr>
          <p:spPr bwMode="auto">
            <a:xfrm>
              <a:off x="2784" y="3033"/>
              <a:ext cx="480" cy="231"/>
            </a:xfrm>
            <a:prstGeom prst="rect">
              <a:avLst/>
            </a:prstGeom>
            <a:noFill/>
            <a:ln w="9525">
              <a:noFill/>
              <a:miter lim="800000"/>
              <a:headEnd/>
              <a:tailEnd/>
            </a:ln>
          </p:spPr>
          <p:txBody>
            <a:bodyPr>
              <a:spAutoFit/>
            </a:bodyPr>
            <a:lstStyle/>
            <a:p>
              <a:pPr>
                <a:spcBef>
                  <a:spcPct val="50000"/>
                </a:spcBef>
              </a:pPr>
              <a:r>
                <a:rPr lang="en-US" b="1" dirty="0" smtClean="0"/>
                <a:t>6°</a:t>
              </a:r>
              <a:endParaRPr lang="en-US" b="1" dirty="0"/>
            </a:p>
          </p:txBody>
        </p:sp>
      </p:grpSp>
      <p:grpSp>
        <p:nvGrpSpPr>
          <p:cNvPr id="10" name="Group 38"/>
          <p:cNvGrpSpPr>
            <a:grpSpLocks/>
          </p:cNvGrpSpPr>
          <p:nvPr/>
        </p:nvGrpSpPr>
        <p:grpSpPr bwMode="auto">
          <a:xfrm>
            <a:off x="2133600" y="457200"/>
            <a:ext cx="5410200" cy="1600200"/>
            <a:chOff x="1248" y="1392"/>
            <a:chExt cx="3408" cy="1008"/>
          </a:xfrm>
        </p:grpSpPr>
        <p:sp>
          <p:nvSpPr>
            <p:cNvPr id="1038" name="Line 32"/>
            <p:cNvSpPr>
              <a:spLocks noChangeShapeType="1"/>
            </p:cNvSpPr>
            <p:nvPr/>
          </p:nvSpPr>
          <p:spPr bwMode="auto">
            <a:xfrm flipV="1">
              <a:off x="4656" y="1392"/>
              <a:ext cx="0" cy="1008"/>
            </a:xfrm>
            <a:prstGeom prst="line">
              <a:avLst/>
            </a:prstGeom>
            <a:noFill/>
            <a:ln w="28575">
              <a:solidFill>
                <a:schemeClr val="tx1"/>
              </a:solidFill>
              <a:round/>
              <a:headEnd/>
              <a:tailEnd/>
            </a:ln>
          </p:spPr>
          <p:txBody>
            <a:bodyPr/>
            <a:lstStyle/>
            <a:p>
              <a:endParaRPr lang="en-US"/>
            </a:p>
          </p:txBody>
        </p:sp>
        <p:grpSp>
          <p:nvGrpSpPr>
            <p:cNvPr id="11" name="Group 37"/>
            <p:cNvGrpSpPr>
              <a:grpSpLocks/>
            </p:cNvGrpSpPr>
            <p:nvPr/>
          </p:nvGrpSpPr>
          <p:grpSpPr bwMode="auto">
            <a:xfrm>
              <a:off x="1248" y="1392"/>
              <a:ext cx="3408" cy="1008"/>
              <a:chOff x="1248" y="1392"/>
              <a:chExt cx="3408" cy="1008"/>
            </a:xfrm>
          </p:grpSpPr>
          <p:sp>
            <p:nvSpPr>
              <p:cNvPr id="1040" name="Line 34"/>
              <p:cNvSpPr>
                <a:spLocks noChangeShapeType="1"/>
              </p:cNvSpPr>
              <p:nvPr/>
            </p:nvSpPr>
            <p:spPr bwMode="auto">
              <a:xfrm>
                <a:off x="1248" y="2400"/>
                <a:ext cx="3408" cy="0"/>
              </a:xfrm>
              <a:prstGeom prst="line">
                <a:avLst/>
              </a:prstGeom>
              <a:noFill/>
              <a:ln w="28575">
                <a:solidFill>
                  <a:schemeClr val="tx1"/>
                </a:solidFill>
                <a:round/>
                <a:headEnd/>
                <a:tailEnd/>
              </a:ln>
            </p:spPr>
            <p:txBody>
              <a:bodyPr/>
              <a:lstStyle/>
              <a:p>
                <a:endParaRPr lang="en-US"/>
              </a:p>
            </p:txBody>
          </p:sp>
          <p:sp>
            <p:nvSpPr>
              <p:cNvPr id="1041" name="Line 35"/>
              <p:cNvSpPr>
                <a:spLocks noChangeShapeType="1"/>
              </p:cNvSpPr>
              <p:nvPr/>
            </p:nvSpPr>
            <p:spPr bwMode="auto">
              <a:xfrm flipV="1">
                <a:off x="1248" y="1392"/>
                <a:ext cx="3408" cy="1008"/>
              </a:xfrm>
              <a:prstGeom prst="line">
                <a:avLst/>
              </a:prstGeom>
              <a:noFill/>
              <a:ln w="28575">
                <a:solidFill>
                  <a:schemeClr val="tx1"/>
                </a:solidFill>
                <a:round/>
                <a:headEnd/>
                <a:tailEnd/>
              </a:ln>
            </p:spPr>
            <p:txBody>
              <a:bodyPr/>
              <a:lstStyle/>
              <a:p>
                <a:endParaRPr lang="en-US"/>
              </a:p>
            </p:txBody>
          </p:sp>
          <p:sp>
            <p:nvSpPr>
              <p:cNvPr id="1042" name="Arc 36"/>
              <p:cNvSpPr>
                <a:spLocks/>
              </p:cNvSpPr>
              <p:nvPr/>
            </p:nvSpPr>
            <p:spPr bwMode="auto">
              <a:xfrm>
                <a:off x="2304" y="2112"/>
                <a:ext cx="144" cy="288"/>
              </a:xfrm>
              <a:custGeom>
                <a:avLst/>
                <a:gdLst>
                  <a:gd name="T0" fmla="*/ 0 w 21600"/>
                  <a:gd name="T1" fmla="*/ 0 h 21600"/>
                  <a:gd name="T2" fmla="*/ 144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sp>
        <p:nvSpPr>
          <p:cNvPr id="1032" name="Text Box 41"/>
          <p:cNvSpPr txBox="1">
            <a:spLocks noChangeArrowheads="1"/>
          </p:cNvSpPr>
          <p:nvPr/>
        </p:nvSpPr>
        <p:spPr bwMode="auto">
          <a:xfrm>
            <a:off x="4191000" y="3962400"/>
            <a:ext cx="1143000" cy="366713"/>
          </a:xfrm>
          <a:prstGeom prst="rect">
            <a:avLst/>
          </a:prstGeom>
          <a:noFill/>
          <a:ln w="9525">
            <a:noFill/>
            <a:miter lim="800000"/>
            <a:headEnd/>
            <a:tailEnd/>
          </a:ln>
        </p:spPr>
        <p:txBody>
          <a:bodyPr>
            <a:spAutoFit/>
          </a:bodyPr>
          <a:lstStyle/>
          <a:p>
            <a:pPr>
              <a:spcBef>
                <a:spcPct val="50000"/>
              </a:spcBef>
            </a:pPr>
            <a:endParaRPr lang="en-US"/>
          </a:p>
        </p:txBody>
      </p:sp>
      <p:grpSp>
        <p:nvGrpSpPr>
          <p:cNvPr id="12" name="Group 44"/>
          <p:cNvGrpSpPr>
            <a:grpSpLocks/>
          </p:cNvGrpSpPr>
          <p:nvPr/>
        </p:nvGrpSpPr>
        <p:grpSpPr bwMode="auto">
          <a:xfrm>
            <a:off x="4038600" y="1066799"/>
            <a:ext cx="4419600" cy="1433513"/>
            <a:chOff x="2544" y="1200"/>
            <a:chExt cx="2784" cy="903"/>
          </a:xfrm>
        </p:grpSpPr>
        <p:sp>
          <p:nvSpPr>
            <p:cNvPr id="1035" name="Text Box 40"/>
            <p:cNvSpPr txBox="1">
              <a:spLocks noChangeArrowheads="1"/>
            </p:cNvSpPr>
            <p:nvPr/>
          </p:nvSpPr>
          <p:spPr bwMode="auto">
            <a:xfrm>
              <a:off x="2544" y="1536"/>
              <a:ext cx="528" cy="231"/>
            </a:xfrm>
            <a:prstGeom prst="rect">
              <a:avLst/>
            </a:prstGeom>
            <a:noFill/>
            <a:ln w="9525">
              <a:noFill/>
              <a:miter lim="800000"/>
              <a:headEnd/>
              <a:tailEnd/>
            </a:ln>
          </p:spPr>
          <p:txBody>
            <a:bodyPr>
              <a:spAutoFit/>
            </a:bodyPr>
            <a:lstStyle/>
            <a:p>
              <a:pPr>
                <a:spcBef>
                  <a:spcPct val="50000"/>
                </a:spcBef>
              </a:pPr>
              <a:r>
                <a:rPr lang="en-US" b="1" dirty="0" smtClean="0"/>
                <a:t>6°</a:t>
              </a:r>
              <a:endParaRPr lang="en-US" b="1" dirty="0"/>
            </a:p>
          </p:txBody>
        </p:sp>
        <p:sp>
          <p:nvSpPr>
            <p:cNvPr id="1036" name="Text Box 42"/>
            <p:cNvSpPr txBox="1">
              <a:spLocks noChangeArrowheads="1"/>
            </p:cNvSpPr>
            <p:nvPr/>
          </p:nvSpPr>
          <p:spPr bwMode="auto">
            <a:xfrm>
              <a:off x="2832" y="1872"/>
              <a:ext cx="624" cy="231"/>
            </a:xfrm>
            <a:prstGeom prst="rect">
              <a:avLst/>
            </a:prstGeom>
            <a:noFill/>
            <a:ln w="9525">
              <a:noFill/>
              <a:miter lim="800000"/>
              <a:headEnd/>
              <a:tailEnd/>
            </a:ln>
          </p:spPr>
          <p:txBody>
            <a:bodyPr>
              <a:spAutoFit/>
            </a:bodyPr>
            <a:lstStyle/>
            <a:p>
              <a:pPr>
                <a:spcBef>
                  <a:spcPct val="50000"/>
                </a:spcBef>
              </a:pPr>
              <a:r>
                <a:rPr lang="en-US" b="1" dirty="0" smtClean="0"/>
                <a:t>800m</a:t>
              </a:r>
              <a:endParaRPr lang="en-US" dirty="0"/>
            </a:p>
          </p:txBody>
        </p:sp>
        <p:sp>
          <p:nvSpPr>
            <p:cNvPr id="1037" name="Text Box 43"/>
            <p:cNvSpPr txBox="1">
              <a:spLocks noChangeArrowheads="1"/>
            </p:cNvSpPr>
            <p:nvPr/>
          </p:nvSpPr>
          <p:spPr bwMode="auto">
            <a:xfrm>
              <a:off x="4800" y="1200"/>
              <a:ext cx="528" cy="231"/>
            </a:xfrm>
            <a:prstGeom prst="rect">
              <a:avLst/>
            </a:prstGeom>
            <a:noFill/>
            <a:ln w="9525">
              <a:noFill/>
              <a:miter lim="800000"/>
              <a:headEnd/>
              <a:tailEnd/>
            </a:ln>
          </p:spPr>
          <p:txBody>
            <a:bodyPr>
              <a:spAutoFit/>
            </a:bodyPr>
            <a:lstStyle/>
            <a:p>
              <a:pPr>
                <a:spcBef>
                  <a:spcPct val="50000"/>
                </a:spcBef>
              </a:pPr>
              <a:r>
                <a:rPr lang="en-US" b="1" dirty="0"/>
                <a:t>x</a:t>
              </a:r>
            </a:p>
          </p:txBody>
        </p:sp>
      </p:grpSp>
      <p:graphicFrame>
        <p:nvGraphicFramePr>
          <p:cNvPr id="9261" name="Object 45"/>
          <p:cNvGraphicFramePr>
            <a:graphicFrameLocks noChangeAspect="1"/>
          </p:cNvGraphicFramePr>
          <p:nvPr/>
        </p:nvGraphicFramePr>
        <p:xfrm>
          <a:off x="2514600" y="4191000"/>
          <a:ext cx="3700463" cy="884237"/>
        </p:xfrm>
        <a:graphic>
          <a:graphicData uri="http://schemas.openxmlformats.org/presentationml/2006/ole">
            <p:oleObj spid="_x0000_s160770" name="Equation" r:id="rId4" imgW="1930320" imgH="419040" progId="">
              <p:embed/>
            </p:oleObj>
          </a:graphicData>
        </a:graphic>
      </p:graphicFrame>
      <p:pic>
        <p:nvPicPr>
          <p:cNvPr id="9262" name="Picture 46" descr="airplane25"/>
          <p:cNvPicPr>
            <a:picLocks noChangeAspect="1" noChangeArrowheads="1" noCrop="1"/>
          </p:cNvPicPr>
          <p:nvPr/>
        </p:nvPicPr>
        <p:blipFill>
          <a:blip r:embed="rId5" cstate="print"/>
          <a:srcRect/>
          <a:stretch>
            <a:fillRect/>
          </a:stretch>
        </p:blipFill>
        <p:spPr bwMode="auto">
          <a:xfrm>
            <a:off x="6705600" y="3886200"/>
            <a:ext cx="885825" cy="828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xit" presetSubtype="0" fill="hold" nodeType="afterEffect">
                                  <p:stCondLst>
                                    <p:cond delay="0"/>
                                  </p:stCondLst>
                                  <p:childTnLst>
                                    <p:anim from="(ppt_x)" to="(ppt_x+1)" calcmode="lin" valueType="num">
                                      <p:cBhvr>
                                        <p:cTn id="6" dur="1000">
                                          <p:stCondLst>
                                            <p:cond delay="0"/>
                                          </p:stCondLst>
                                        </p:cTn>
                                        <p:tgtEl>
                                          <p:spTgt spid="9262"/>
                                        </p:tgtEl>
                                        <p:attrNameLst>
                                          <p:attrName>ppt_x</p:attrName>
                                        </p:attrNameLst>
                                      </p:cBhvr>
                                    </p:anim>
                                    <p:anim from="0" to="-1.0" calcmode="lin" valueType="num">
                                      <p:cBhvr>
                                        <p:cTn id="7" dur="200" accel="50000">
                                          <p:stCondLst>
                                            <p:cond delay="0"/>
                                          </p:stCondLst>
                                        </p:cTn>
                                        <p:tgtEl>
                                          <p:spTgt spid="9262"/>
                                        </p:tgtEl>
                                        <p:attrNameLst>
                                          <p:attrName>xshear</p:attrName>
                                        </p:attrNameLst>
                                      </p:cBhvr>
                                    </p:anim>
                                    <p:set>
                                      <p:cBhvr>
                                        <p:cTn id="8" dur="800">
                                          <p:stCondLst>
                                            <p:cond delay="200"/>
                                          </p:stCondLst>
                                        </p:cTn>
                                        <p:tgtEl>
                                          <p:spTgt spid="9262"/>
                                        </p:tgtEl>
                                        <p:attrNameLst>
                                          <p:attrName>xshear</p:attrName>
                                        </p:attrNameLst>
                                      </p:cBhvr>
                                      <p:to>
                                        <p:strVal val="-1.0"/>
                                      </p:to>
                                    </p:set>
                                    <p:set>
                                      <p:cBhvr>
                                        <p:cTn id="9" dur="1" fill="hold">
                                          <p:stCondLst>
                                            <p:cond delay="999"/>
                                          </p:stCondLst>
                                        </p:cTn>
                                        <p:tgtEl>
                                          <p:spTgt spid="926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ircraft001.wav"/>
                                        </p:tgtEl>
                                      </p:cMediaNode>
                                    </p:audio>
                                  </p:subTnLst>
                                </p:cTn>
                              </p:par>
                            </p:childTnLst>
                          </p:cTn>
                        </p:par>
                        <p:par>
                          <p:cTn id="10" fill="hold">
                            <p:stCondLst>
                              <p:cond delay="1000"/>
                            </p:stCondLst>
                            <p:childTnLst>
                              <p:par>
                                <p:cTn id="11" presetID="64" presetClass="path" presetSubtype="0" accel="50000" decel="50000" fill="hold" nodeType="afterEffect">
                                  <p:stCondLst>
                                    <p:cond delay="0"/>
                                  </p:stCondLst>
                                  <p:childTnLst>
                                    <p:animMotion origin="layout" path="M 0 0.08324 L 0 -0.39399 " pathEditMode="relative" rAng="0" ptsTypes="AA">
                                      <p:cBhvr>
                                        <p:cTn id="12" dur="1000" fill="hold"/>
                                        <p:tgtEl>
                                          <p:spTgt spid="2"/>
                                        </p:tgtEl>
                                        <p:attrNameLst>
                                          <p:attrName>ppt_x</p:attrName>
                                          <p:attrName>ppt_y</p:attrName>
                                        </p:attrNameLst>
                                      </p:cBhvr>
                                      <p:rCtr x="0" y="-239"/>
                                    </p:animMotion>
                                  </p:childTnLst>
                                </p:cTn>
                              </p:par>
                            </p:childTnLst>
                          </p:cTn>
                        </p:par>
                        <p:par>
                          <p:cTn id="13" fill="hold">
                            <p:stCondLst>
                              <p:cond delay="2000"/>
                            </p:stCondLst>
                            <p:childTnLst>
                              <p:par>
                                <p:cTn id="14" presetID="10" presetClass="exit" presetSubtype="0" fill="hold" nodeType="afterEffect">
                                  <p:stCondLst>
                                    <p:cond delay="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par>
                          <p:cTn id="21" fill="hold">
                            <p:stCondLst>
                              <p:cond delay="4000"/>
                            </p:stCondLst>
                            <p:childTnLst>
                              <p:par>
                                <p:cTn id="22" presetID="10" presetClass="exit" presetSubtype="0" fill="hold" nodeType="afterEffect">
                                  <p:stCondLst>
                                    <p:cond delay="0"/>
                                  </p:stCondLst>
                                  <p:childTnLst>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6000"/>
                            </p:stCondLst>
                            <p:childTnLst>
                              <p:par>
                                <p:cTn id="30" presetID="39" presetClass="entr" presetSubtype="0" accel="100000" fill="hold" nodeType="afterEffect">
                                  <p:stCondLst>
                                    <p:cond delay="0"/>
                                  </p:stCondLst>
                                  <p:childTnLst>
                                    <p:set>
                                      <p:cBhvr>
                                        <p:cTn id="31" dur="1" fill="hold">
                                          <p:stCondLst>
                                            <p:cond delay="0"/>
                                          </p:stCondLst>
                                        </p:cTn>
                                        <p:tgtEl>
                                          <p:spTgt spid="9261"/>
                                        </p:tgtEl>
                                        <p:attrNameLst>
                                          <p:attrName>style.visibility</p:attrName>
                                        </p:attrNameLst>
                                      </p:cBhvr>
                                      <p:to>
                                        <p:strVal val="visible"/>
                                      </p:to>
                                    </p:set>
                                    <p:anim calcmode="lin" valueType="num">
                                      <p:cBhvr>
                                        <p:cTn id="32" dur="500" fill="hold"/>
                                        <p:tgtEl>
                                          <p:spTgt spid="9261"/>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9261"/>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9261"/>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9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lgn="l" rtl="0" eaLnBrk="1" hangingPunct="1">
              <a:buFontTx/>
              <a:buNone/>
            </a:pPr>
            <a:endParaRPr lang="en-US" dirty="0" smtClean="0"/>
          </a:p>
          <a:p>
            <a:pPr algn="l" rtl="0" eaLnBrk="1" hangingPunct="1">
              <a:buFontTx/>
              <a:buNone/>
            </a:pPr>
            <a:endParaRPr lang="en-US" dirty="0" smtClean="0"/>
          </a:p>
          <a:p>
            <a:pPr algn="l" rtl="0" eaLnBrk="1" hangingPunct="1">
              <a:buFontTx/>
              <a:buNone/>
            </a:pPr>
            <a:endParaRPr lang="en-US" dirty="0" smtClean="0"/>
          </a:p>
          <a:p>
            <a:pPr algn="l" rtl="0" eaLnBrk="1" hangingPunct="1">
              <a:buFontTx/>
              <a:buNone/>
            </a:pPr>
            <a:endParaRPr lang="en-US" dirty="0" smtClean="0"/>
          </a:p>
          <a:p>
            <a:pPr algn="l" rtl="0" eaLnBrk="1" hangingPunct="1">
              <a:buFontTx/>
              <a:buNone/>
            </a:pPr>
            <a:r>
              <a:rPr lang="en-US" sz="2800" dirty="0" smtClean="0">
                <a:solidFill>
                  <a:srgbClr val="0000FF"/>
                </a:solidFill>
              </a:rPr>
              <a:t>Answer: </a:t>
            </a:r>
          </a:p>
          <a:p>
            <a:pPr algn="l" rtl="0" eaLnBrk="1" hangingPunct="1">
              <a:buFontTx/>
              <a:buNone/>
            </a:pPr>
            <a:r>
              <a:rPr lang="en-US" sz="2800" dirty="0" smtClean="0">
                <a:solidFill>
                  <a:srgbClr val="0000FF"/>
                </a:solidFill>
              </a:rPr>
              <a:t>	The altitude of the plane after it has traveled over a horizontal distance of 800m is 84m.</a:t>
            </a:r>
          </a:p>
        </p:txBody>
      </p:sp>
      <p:sp>
        <p:nvSpPr>
          <p:cNvPr id="3076" name="Rectangle 2"/>
          <p:cNvSpPr>
            <a:spLocks noGrp="1" noChangeArrowheads="1"/>
          </p:cNvSpPr>
          <p:nvPr>
            <p:ph type="title"/>
          </p:nvPr>
        </p:nvSpPr>
        <p:spPr/>
        <p:txBody>
          <a:bodyPr/>
          <a:lstStyle/>
          <a:p>
            <a:pPr algn="r" rtl="0" eaLnBrk="1" hangingPunct="1"/>
            <a:r>
              <a:rPr lang="en-US" dirty="0" smtClean="0"/>
              <a:t>Let us solve</a:t>
            </a:r>
          </a:p>
        </p:txBody>
      </p:sp>
      <p:graphicFrame>
        <p:nvGraphicFramePr>
          <p:cNvPr id="2" name="Object 4"/>
          <p:cNvGraphicFramePr>
            <a:graphicFrameLocks noChangeAspect="1"/>
          </p:cNvGraphicFramePr>
          <p:nvPr/>
        </p:nvGraphicFramePr>
        <p:xfrm>
          <a:off x="990600" y="609600"/>
          <a:ext cx="4191000" cy="2489200"/>
        </p:xfrm>
        <a:graphic>
          <a:graphicData uri="http://schemas.openxmlformats.org/presentationml/2006/ole">
            <p:oleObj spid="_x0000_s161794" name="Equation" r:id="rId4" imgW="1015920" imgH="104112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9459">
                                            <p:txEl>
                                              <p:pRg st="4" end="4"/>
                                            </p:txEl>
                                          </p:spTgt>
                                        </p:tgtEl>
                                        <p:attrNameLst>
                                          <p:attrName>style.visibility</p:attrName>
                                        </p:attrNameLst>
                                      </p:cBhvr>
                                      <p:to>
                                        <p:strVal val="visible"/>
                                      </p:to>
                                    </p:set>
                                    <p:anim calcmode="discrete" valueType="clr">
                                      <p:cBhvr override="childStyle">
                                        <p:cTn id="7" dur="80"/>
                                        <p:tgtEl>
                                          <p:spTgt spid="194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9">
                                            <p:txEl>
                                              <p:pRg st="4" end="4"/>
                                            </p:txEl>
                                          </p:spTgt>
                                        </p:tgtEl>
                                        <p:attrNameLst>
                                          <p:attrName>fillcolor</p:attrName>
                                        </p:attrNameLst>
                                      </p:cBhvr>
                                      <p:tavLst>
                                        <p:tav tm="0">
                                          <p:val>
                                            <p:clrVal>
                                              <a:schemeClr val="accent2"/>
                                            </p:clrVal>
                                          </p:val>
                                        </p:tav>
                                        <p:tav tm="50000">
                                          <p:val>
                                            <p:clrVal>
                                              <a:schemeClr val="hlink"/>
                                            </p:clrVal>
                                          </p:val>
                                        </p:tav>
                                      </p:tavLst>
                                    </p:anim>
                                    <p:set>
                                      <p:cBhvr>
                                        <p:cTn id="9" dur="80"/>
                                        <p:tgtEl>
                                          <p:spTgt spid="19459">
                                            <p:txEl>
                                              <p:pRg st="4" end="4"/>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p:stCondLst>
                              <p:cond delay="3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9459">
                                            <p:txEl>
                                              <p:pRg st="5" end="5"/>
                                            </p:txEl>
                                          </p:spTgt>
                                        </p:tgtEl>
                                        <p:attrNameLst>
                                          <p:attrName>style.visibility</p:attrName>
                                        </p:attrNameLst>
                                      </p:cBhvr>
                                      <p:to>
                                        <p:strVal val="visible"/>
                                      </p:to>
                                    </p:set>
                                    <p:anim calcmode="discrete" valueType="clr">
                                      <p:cBhvr override="childStyle">
                                        <p:cTn id="13" dur="80"/>
                                        <p:tgtEl>
                                          <p:spTgt spid="1945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459">
                                            <p:txEl>
                                              <p:pRg st="5" end="5"/>
                                            </p:txEl>
                                          </p:spTgt>
                                        </p:tgtEl>
                                        <p:attrNameLst>
                                          <p:attrName>fillcolor</p:attrName>
                                        </p:attrNameLst>
                                      </p:cBhvr>
                                      <p:tavLst>
                                        <p:tav tm="0">
                                          <p:val>
                                            <p:clrVal>
                                              <a:schemeClr val="accent2"/>
                                            </p:clrVal>
                                          </p:val>
                                        </p:tav>
                                        <p:tav tm="50000">
                                          <p:val>
                                            <p:clrVal>
                                              <a:schemeClr val="hlink"/>
                                            </p:clrVal>
                                          </p:val>
                                        </p:tav>
                                      </p:tavLst>
                                    </p:anim>
                                    <p:set>
                                      <p:cBhvr>
                                        <p:cTn id="15" dur="80"/>
                                        <p:tgtEl>
                                          <p:spTgt spid="19459">
                                            <p:txEl>
                                              <p:pRg st="5" end="5"/>
                                            </p:txEl>
                                          </p:spTgt>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l" rtl="0" eaLnBrk="1" hangingPunct="1">
              <a:buFontTx/>
              <a:buNone/>
            </a:pPr>
            <a:r>
              <a:rPr lang="en-US" sz="2000" b="1" dirty="0" smtClean="0">
                <a:solidFill>
                  <a:srgbClr val="FF0066"/>
                </a:solidFill>
              </a:rPr>
              <a:t>Sail away</a:t>
            </a:r>
            <a:endParaRPr lang="en-US" sz="2400" b="1" dirty="0" smtClean="0">
              <a:solidFill>
                <a:srgbClr val="FF0066"/>
              </a:solidFill>
            </a:endParaRPr>
          </a:p>
          <a:p>
            <a:pPr algn="l" rtl="0" eaLnBrk="1" hangingPunct="1">
              <a:buFontTx/>
              <a:buNone/>
            </a:pPr>
            <a:r>
              <a:rPr lang="en-US" sz="2400" dirty="0" smtClean="0">
                <a:solidFill>
                  <a:srgbClr val="FF0066"/>
                </a:solidFill>
              </a:rPr>
              <a:t>	A ship sailed from a port with a bearing of S22°E. How far south has the ship traveled after covering a distance of 327km?</a:t>
            </a:r>
          </a:p>
        </p:txBody>
      </p:sp>
      <p:sp>
        <p:nvSpPr>
          <p:cNvPr id="8194" name="Rectangle 2"/>
          <p:cNvSpPr>
            <a:spLocks noGrp="1" noChangeArrowheads="1"/>
          </p:cNvSpPr>
          <p:nvPr>
            <p:ph type="title"/>
          </p:nvPr>
        </p:nvSpPr>
        <p:spPr/>
        <p:txBody>
          <a:bodyPr/>
          <a:lstStyle/>
          <a:p>
            <a:pPr algn="l" rtl="0" eaLnBrk="1" hangingPunct="1"/>
            <a:r>
              <a:rPr lang="en-US" sz="3600" dirty="0" smtClean="0"/>
              <a:t>Let us solve some problems</a:t>
            </a:r>
          </a:p>
        </p:txBody>
      </p:sp>
      <p:pic>
        <p:nvPicPr>
          <p:cNvPr id="8196" name="Picture 22" descr="MPj04229990000[1]"/>
          <p:cNvPicPr>
            <a:picLocks noChangeAspect="1" noChangeArrowheads="1"/>
          </p:cNvPicPr>
          <p:nvPr/>
        </p:nvPicPr>
        <p:blipFill>
          <a:blip r:embed="rId3" cstate="print"/>
          <a:srcRect/>
          <a:stretch>
            <a:fillRect/>
          </a:stretch>
        </p:blipFill>
        <p:spPr bwMode="auto">
          <a:xfrm>
            <a:off x="2438400" y="3159125"/>
            <a:ext cx="4410075" cy="3089275"/>
          </a:xfrm>
          <a:prstGeom prst="rect">
            <a:avLst/>
          </a:prstGeom>
          <a:noFill/>
          <a:ln w="9525">
            <a:noFill/>
            <a:miter lim="800000"/>
            <a:headEnd/>
            <a:tailEnd/>
          </a:ln>
        </p:spPr>
      </p:pic>
      <p:grpSp>
        <p:nvGrpSpPr>
          <p:cNvPr id="2" name="Group 24"/>
          <p:cNvGrpSpPr>
            <a:grpSpLocks/>
          </p:cNvGrpSpPr>
          <p:nvPr/>
        </p:nvGrpSpPr>
        <p:grpSpPr bwMode="auto">
          <a:xfrm>
            <a:off x="3962400" y="3657600"/>
            <a:ext cx="1752600" cy="2286000"/>
            <a:chOff x="2496" y="2304"/>
            <a:chExt cx="1104" cy="1440"/>
          </a:xfrm>
        </p:grpSpPr>
        <p:sp>
          <p:nvSpPr>
            <p:cNvPr id="8210" name="Line 25"/>
            <p:cNvSpPr>
              <a:spLocks noChangeShapeType="1"/>
            </p:cNvSpPr>
            <p:nvPr/>
          </p:nvSpPr>
          <p:spPr bwMode="auto">
            <a:xfrm>
              <a:off x="2496" y="2304"/>
              <a:ext cx="1104" cy="1440"/>
            </a:xfrm>
            <a:prstGeom prst="line">
              <a:avLst/>
            </a:prstGeom>
            <a:noFill/>
            <a:ln w="28575">
              <a:solidFill>
                <a:srgbClr val="FF0000"/>
              </a:solidFill>
              <a:round/>
              <a:headEnd/>
              <a:tailEnd type="triangle" w="med" len="med"/>
            </a:ln>
          </p:spPr>
          <p:txBody>
            <a:bodyPr/>
            <a:lstStyle/>
            <a:p>
              <a:endParaRPr lang="en-US"/>
            </a:p>
          </p:txBody>
        </p:sp>
        <p:grpSp>
          <p:nvGrpSpPr>
            <p:cNvPr id="3" name="Group 26"/>
            <p:cNvGrpSpPr>
              <a:grpSpLocks/>
            </p:cNvGrpSpPr>
            <p:nvPr/>
          </p:nvGrpSpPr>
          <p:grpSpPr bwMode="auto">
            <a:xfrm>
              <a:off x="2496" y="2304"/>
              <a:ext cx="1056" cy="1440"/>
              <a:chOff x="2496" y="2304"/>
              <a:chExt cx="1056" cy="1440"/>
            </a:xfrm>
          </p:grpSpPr>
          <p:sp>
            <p:nvSpPr>
              <p:cNvPr id="8212" name="Line 27"/>
              <p:cNvSpPr>
                <a:spLocks noChangeShapeType="1"/>
              </p:cNvSpPr>
              <p:nvPr/>
            </p:nvSpPr>
            <p:spPr bwMode="auto">
              <a:xfrm>
                <a:off x="2496" y="2304"/>
                <a:ext cx="0" cy="1440"/>
              </a:xfrm>
              <a:prstGeom prst="line">
                <a:avLst/>
              </a:prstGeom>
              <a:noFill/>
              <a:ln w="28575" cap="rnd">
                <a:solidFill>
                  <a:srgbClr val="FF0000"/>
                </a:solidFill>
                <a:prstDash val="sysDot"/>
                <a:round/>
                <a:headEnd/>
                <a:tailEnd type="triangle" w="med" len="med"/>
              </a:ln>
            </p:spPr>
            <p:txBody>
              <a:bodyPr/>
              <a:lstStyle/>
              <a:p>
                <a:endParaRPr lang="en-US"/>
              </a:p>
            </p:txBody>
          </p:sp>
          <p:sp>
            <p:nvSpPr>
              <p:cNvPr id="8213" name="Line 28"/>
              <p:cNvSpPr>
                <a:spLocks noChangeShapeType="1"/>
              </p:cNvSpPr>
              <p:nvPr/>
            </p:nvSpPr>
            <p:spPr bwMode="auto">
              <a:xfrm>
                <a:off x="2496" y="3744"/>
                <a:ext cx="1056" cy="0"/>
              </a:xfrm>
              <a:prstGeom prst="line">
                <a:avLst/>
              </a:prstGeom>
              <a:noFill/>
              <a:ln w="28575" cap="rnd">
                <a:solidFill>
                  <a:srgbClr val="FF0000"/>
                </a:solidFill>
                <a:prstDash val="sysDot"/>
                <a:round/>
                <a:headEnd/>
                <a:tailEnd type="triangle" w="med" len="med"/>
              </a:ln>
            </p:spPr>
            <p:txBody>
              <a:bodyPr/>
              <a:lstStyle/>
              <a:p>
                <a:endParaRPr lang="en-US"/>
              </a:p>
            </p:txBody>
          </p:sp>
        </p:grpSp>
      </p:grpSp>
      <p:grpSp>
        <p:nvGrpSpPr>
          <p:cNvPr id="4" name="Group 29"/>
          <p:cNvGrpSpPr>
            <a:grpSpLocks/>
          </p:cNvGrpSpPr>
          <p:nvPr/>
        </p:nvGrpSpPr>
        <p:grpSpPr bwMode="auto">
          <a:xfrm>
            <a:off x="3429000" y="3657600"/>
            <a:ext cx="990600" cy="2286000"/>
            <a:chOff x="2160" y="2304"/>
            <a:chExt cx="624" cy="1440"/>
          </a:xfrm>
        </p:grpSpPr>
        <p:sp>
          <p:nvSpPr>
            <p:cNvPr id="8204" name="Line 30"/>
            <p:cNvSpPr>
              <a:spLocks noChangeShapeType="1"/>
            </p:cNvSpPr>
            <p:nvPr/>
          </p:nvSpPr>
          <p:spPr bwMode="auto">
            <a:xfrm flipV="1">
              <a:off x="2208" y="2304"/>
              <a:ext cx="0" cy="528"/>
            </a:xfrm>
            <a:prstGeom prst="line">
              <a:avLst/>
            </a:prstGeom>
            <a:noFill/>
            <a:ln w="28575">
              <a:solidFill>
                <a:srgbClr val="FF0000"/>
              </a:solidFill>
              <a:round/>
              <a:headEnd/>
              <a:tailEnd type="triangle" w="med" len="med"/>
            </a:ln>
          </p:spPr>
          <p:txBody>
            <a:bodyPr/>
            <a:lstStyle/>
            <a:p>
              <a:endParaRPr lang="en-US"/>
            </a:p>
          </p:txBody>
        </p:sp>
        <p:grpSp>
          <p:nvGrpSpPr>
            <p:cNvPr id="5" name="Group 31"/>
            <p:cNvGrpSpPr>
              <a:grpSpLocks/>
            </p:cNvGrpSpPr>
            <p:nvPr/>
          </p:nvGrpSpPr>
          <p:grpSpPr bwMode="auto">
            <a:xfrm>
              <a:off x="2160" y="2304"/>
              <a:ext cx="624" cy="1440"/>
              <a:chOff x="2160" y="2304"/>
              <a:chExt cx="624" cy="1440"/>
            </a:xfrm>
          </p:grpSpPr>
          <p:sp>
            <p:nvSpPr>
              <p:cNvPr id="8206" name="Line 32"/>
              <p:cNvSpPr>
                <a:spLocks noChangeShapeType="1"/>
              </p:cNvSpPr>
              <p:nvPr/>
            </p:nvSpPr>
            <p:spPr bwMode="auto">
              <a:xfrm flipH="1" flipV="1">
                <a:off x="2160" y="2304"/>
                <a:ext cx="144" cy="0"/>
              </a:xfrm>
              <a:prstGeom prst="line">
                <a:avLst/>
              </a:prstGeom>
              <a:noFill/>
              <a:ln w="28575">
                <a:solidFill>
                  <a:srgbClr val="FF0000"/>
                </a:solidFill>
                <a:round/>
                <a:headEnd/>
                <a:tailEnd/>
              </a:ln>
            </p:spPr>
            <p:txBody>
              <a:bodyPr/>
              <a:lstStyle/>
              <a:p>
                <a:endParaRPr lang="en-US"/>
              </a:p>
            </p:txBody>
          </p:sp>
          <p:sp>
            <p:nvSpPr>
              <p:cNvPr id="8207" name="Line 33"/>
              <p:cNvSpPr>
                <a:spLocks noChangeShapeType="1"/>
              </p:cNvSpPr>
              <p:nvPr/>
            </p:nvSpPr>
            <p:spPr bwMode="auto">
              <a:xfrm flipH="1" flipV="1">
                <a:off x="2160" y="3744"/>
                <a:ext cx="144" cy="0"/>
              </a:xfrm>
              <a:prstGeom prst="line">
                <a:avLst/>
              </a:prstGeom>
              <a:noFill/>
              <a:ln w="28575">
                <a:solidFill>
                  <a:srgbClr val="FF0000"/>
                </a:solidFill>
                <a:round/>
                <a:headEnd/>
                <a:tailEnd/>
              </a:ln>
            </p:spPr>
            <p:txBody>
              <a:bodyPr/>
              <a:lstStyle/>
              <a:p>
                <a:endParaRPr lang="en-US"/>
              </a:p>
            </p:txBody>
          </p:sp>
          <p:sp>
            <p:nvSpPr>
              <p:cNvPr id="8208" name="Line 34"/>
              <p:cNvSpPr>
                <a:spLocks noChangeShapeType="1"/>
              </p:cNvSpPr>
              <p:nvPr/>
            </p:nvSpPr>
            <p:spPr bwMode="auto">
              <a:xfrm>
                <a:off x="2208" y="3168"/>
                <a:ext cx="0" cy="576"/>
              </a:xfrm>
              <a:prstGeom prst="line">
                <a:avLst/>
              </a:prstGeom>
              <a:noFill/>
              <a:ln w="28575">
                <a:solidFill>
                  <a:srgbClr val="FF0000"/>
                </a:solidFill>
                <a:round/>
                <a:headEnd/>
                <a:tailEnd type="triangle" w="med" len="med"/>
              </a:ln>
            </p:spPr>
            <p:txBody>
              <a:bodyPr/>
              <a:lstStyle/>
              <a:p>
                <a:endParaRPr lang="en-US"/>
              </a:p>
            </p:txBody>
          </p:sp>
          <p:sp>
            <p:nvSpPr>
              <p:cNvPr id="8209" name="Arc 35"/>
              <p:cNvSpPr>
                <a:spLocks/>
              </p:cNvSpPr>
              <p:nvPr/>
            </p:nvSpPr>
            <p:spPr bwMode="auto">
              <a:xfrm flipV="1">
                <a:off x="2496" y="2670"/>
                <a:ext cx="288" cy="258"/>
              </a:xfrm>
              <a:custGeom>
                <a:avLst/>
                <a:gdLst>
                  <a:gd name="T0" fmla="*/ 0 w 21600"/>
                  <a:gd name="T1" fmla="*/ 0 h 29101"/>
                  <a:gd name="T2" fmla="*/ 270 w 21600"/>
                  <a:gd name="T3" fmla="*/ 258 h 29101"/>
                  <a:gd name="T4" fmla="*/ 0 w 21600"/>
                  <a:gd name="T5" fmla="*/ 191 h 29101"/>
                  <a:gd name="T6" fmla="*/ 0 60000 65536"/>
                  <a:gd name="T7" fmla="*/ 0 60000 65536"/>
                  <a:gd name="T8" fmla="*/ 0 60000 65536"/>
                  <a:gd name="T9" fmla="*/ 0 w 21600"/>
                  <a:gd name="T10" fmla="*/ 0 h 29101"/>
                  <a:gd name="T11" fmla="*/ 21600 w 21600"/>
                  <a:gd name="T12" fmla="*/ 29101 h 29101"/>
                </a:gdLst>
                <a:ahLst/>
                <a:cxnLst>
                  <a:cxn ang="T6">
                    <a:pos x="T0" y="T1"/>
                  </a:cxn>
                  <a:cxn ang="T7">
                    <a:pos x="T2" y="T3"/>
                  </a:cxn>
                  <a:cxn ang="T8">
                    <a:pos x="T4" y="T5"/>
                  </a:cxn>
                </a:cxnLst>
                <a:rect l="T9" t="T10" r="T11" b="T12"/>
                <a:pathLst>
                  <a:path w="21600" h="29101" fill="none" extrusionOk="0">
                    <a:moveTo>
                      <a:pt x="-1" y="0"/>
                    </a:moveTo>
                    <a:cubicBezTo>
                      <a:pt x="11929" y="0"/>
                      <a:pt x="21600" y="9670"/>
                      <a:pt x="21600" y="21600"/>
                    </a:cubicBezTo>
                    <a:cubicBezTo>
                      <a:pt x="21600" y="24160"/>
                      <a:pt x="21144" y="26700"/>
                      <a:pt x="20255" y="29100"/>
                    </a:cubicBezTo>
                  </a:path>
                  <a:path w="21600" h="29101" stroke="0" extrusionOk="0">
                    <a:moveTo>
                      <a:pt x="-1" y="0"/>
                    </a:moveTo>
                    <a:cubicBezTo>
                      <a:pt x="11929" y="0"/>
                      <a:pt x="21600" y="9670"/>
                      <a:pt x="21600" y="21600"/>
                    </a:cubicBezTo>
                    <a:cubicBezTo>
                      <a:pt x="21600" y="24160"/>
                      <a:pt x="21144" y="26700"/>
                      <a:pt x="20255" y="29100"/>
                    </a:cubicBezTo>
                    <a:lnTo>
                      <a:pt x="0" y="21600"/>
                    </a:lnTo>
                    <a:close/>
                  </a:path>
                </a:pathLst>
              </a:custGeom>
              <a:noFill/>
              <a:ln w="9525">
                <a:solidFill>
                  <a:srgbClr val="FF0000"/>
                </a:solidFill>
                <a:round/>
                <a:headEnd/>
                <a:tailEnd/>
              </a:ln>
            </p:spPr>
            <p:txBody>
              <a:bodyPr wrap="none" anchor="ctr"/>
              <a:lstStyle/>
              <a:p>
                <a:endParaRPr lang="en-US"/>
              </a:p>
            </p:txBody>
          </p:sp>
        </p:grpSp>
      </p:grpSp>
      <p:grpSp>
        <p:nvGrpSpPr>
          <p:cNvPr id="6" name="Group 36"/>
          <p:cNvGrpSpPr>
            <a:grpSpLocks/>
          </p:cNvGrpSpPr>
          <p:nvPr/>
        </p:nvGrpSpPr>
        <p:grpSpPr bwMode="auto">
          <a:xfrm>
            <a:off x="3352800" y="4419600"/>
            <a:ext cx="2667000" cy="519113"/>
            <a:chOff x="2112" y="2784"/>
            <a:chExt cx="1680" cy="327"/>
          </a:xfrm>
        </p:grpSpPr>
        <p:sp>
          <p:nvSpPr>
            <p:cNvPr id="8201" name="Text Box 37"/>
            <p:cNvSpPr txBox="1">
              <a:spLocks noChangeArrowheads="1"/>
            </p:cNvSpPr>
            <p:nvPr/>
          </p:nvSpPr>
          <p:spPr bwMode="auto">
            <a:xfrm>
              <a:off x="2112" y="2880"/>
              <a:ext cx="480" cy="231"/>
            </a:xfrm>
            <a:prstGeom prst="rect">
              <a:avLst/>
            </a:prstGeom>
            <a:noFill/>
            <a:ln w="9525">
              <a:noFill/>
              <a:miter lim="800000"/>
              <a:headEnd/>
              <a:tailEnd/>
            </a:ln>
          </p:spPr>
          <p:txBody>
            <a:bodyPr>
              <a:spAutoFit/>
            </a:bodyPr>
            <a:lstStyle/>
            <a:p>
              <a:pPr>
                <a:spcBef>
                  <a:spcPct val="50000"/>
                </a:spcBef>
              </a:pPr>
              <a:r>
                <a:rPr lang="en-US" b="1">
                  <a:solidFill>
                    <a:srgbClr val="FF0066"/>
                  </a:solidFill>
                </a:rPr>
                <a:t>x</a:t>
              </a:r>
            </a:p>
          </p:txBody>
        </p:sp>
        <p:sp>
          <p:nvSpPr>
            <p:cNvPr id="8202" name="Text Box 38"/>
            <p:cNvSpPr txBox="1">
              <a:spLocks noChangeArrowheads="1"/>
            </p:cNvSpPr>
            <p:nvPr/>
          </p:nvSpPr>
          <p:spPr bwMode="auto">
            <a:xfrm>
              <a:off x="3120" y="2784"/>
              <a:ext cx="672" cy="231"/>
            </a:xfrm>
            <a:prstGeom prst="rect">
              <a:avLst/>
            </a:prstGeom>
            <a:noFill/>
            <a:ln w="9525">
              <a:noFill/>
              <a:miter lim="800000"/>
              <a:headEnd/>
              <a:tailEnd/>
            </a:ln>
          </p:spPr>
          <p:txBody>
            <a:bodyPr>
              <a:spAutoFit/>
            </a:bodyPr>
            <a:lstStyle/>
            <a:p>
              <a:pPr>
                <a:spcBef>
                  <a:spcPct val="50000"/>
                </a:spcBef>
              </a:pPr>
              <a:r>
                <a:rPr lang="en-US" b="1">
                  <a:solidFill>
                    <a:srgbClr val="FF0066"/>
                  </a:solidFill>
                </a:rPr>
                <a:t>327km</a:t>
              </a:r>
            </a:p>
          </p:txBody>
        </p:sp>
        <p:sp>
          <p:nvSpPr>
            <p:cNvPr id="8203" name="Text Box 39"/>
            <p:cNvSpPr txBox="1">
              <a:spLocks noChangeArrowheads="1"/>
            </p:cNvSpPr>
            <p:nvPr/>
          </p:nvSpPr>
          <p:spPr bwMode="auto">
            <a:xfrm>
              <a:off x="2544" y="2880"/>
              <a:ext cx="336" cy="231"/>
            </a:xfrm>
            <a:prstGeom prst="rect">
              <a:avLst/>
            </a:prstGeom>
            <a:noFill/>
            <a:ln w="9525">
              <a:noFill/>
              <a:miter lim="800000"/>
              <a:headEnd/>
              <a:tailEnd/>
            </a:ln>
          </p:spPr>
          <p:txBody>
            <a:bodyPr>
              <a:spAutoFit/>
            </a:bodyPr>
            <a:lstStyle/>
            <a:p>
              <a:pPr>
                <a:spcBef>
                  <a:spcPct val="50000"/>
                </a:spcBef>
              </a:pPr>
              <a:r>
                <a:rPr lang="en-US" b="1">
                  <a:solidFill>
                    <a:srgbClr val="FF0066"/>
                  </a:solidFill>
                </a:rPr>
                <a:t>22</a:t>
              </a:r>
              <a:r>
                <a:rPr lang="en-US" b="1">
                  <a:solidFill>
                    <a:srgbClr val="FF0066"/>
                  </a:solidFill>
                  <a:cs typeface="Arial" charset="0"/>
                </a:rPr>
                <a:t>°</a:t>
              </a:r>
            </a:p>
          </p:txBody>
        </p:sp>
      </p:grpSp>
      <p:pic>
        <p:nvPicPr>
          <p:cNvPr id="21544" name="Picture 40" descr="boat002"/>
          <p:cNvPicPr>
            <a:picLocks noChangeAspect="1" noChangeArrowheads="1" noCrop="1"/>
          </p:cNvPicPr>
          <p:nvPr/>
        </p:nvPicPr>
        <p:blipFill>
          <a:blip r:embed="rId4" cstate="print"/>
          <a:srcRect/>
          <a:stretch>
            <a:fillRect/>
          </a:stretch>
        </p:blipFill>
        <p:spPr bwMode="auto">
          <a:xfrm>
            <a:off x="3429000" y="3048000"/>
            <a:ext cx="1285875"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2.5E-6 8.69565E-7 L 0.17969 0.31082 " pathEditMode="relative" rAng="0" ptsTypes="AA">
                                      <p:cBhvr>
                                        <p:cTn id="6" dur="3000" fill="hold"/>
                                        <p:tgtEl>
                                          <p:spTgt spid="21544"/>
                                        </p:tgtEl>
                                        <p:attrNameLst>
                                          <p:attrName>ppt_x</p:attrName>
                                          <p:attrName>ppt_y</p:attrName>
                                        </p:attrNameLst>
                                      </p:cBhvr>
                                      <p:rCtr x="90" y="155"/>
                                    </p:animMotion>
                                  </p:childTnLst>
                                  <p:subTnLst>
                                    <p:audio>
                                      <p:cMediaNode>
                                        <p:cTn display="0" masterRel="sameClick">
                                          <p:stCondLst>
                                            <p:cond evt="begin" delay="0">
                                              <p:tn val="5"/>
                                            </p:cond>
                                          </p:stCondLst>
                                          <p:endCondLst>
                                            <p:cond evt="onStopAudio" delay="0">
                                              <p:tgtEl>
                                                <p:sldTgt/>
                                              </p:tgtEl>
                                            </p:cond>
                                          </p:endCondLst>
                                        </p:cTn>
                                        <p:tgtEl>
                                          <p:sndTgt r:embed="rId2" name="boatengine.wav"/>
                                        </p:tgtEl>
                                      </p:cMediaNode>
                                    </p:audio>
                                  </p:subTnLst>
                                </p:cTn>
                              </p:par>
                            </p:childTnLst>
                          </p:cTn>
                        </p:par>
                        <p:par>
                          <p:cTn id="7" fill="hold">
                            <p:stCondLst>
                              <p:cond delay="3000"/>
                            </p:stCondLst>
                            <p:childTnLst>
                              <p:par>
                                <p:cTn id="8" presetID="21"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par>
                          <p:cTn id="11" fill="hold">
                            <p:stCondLst>
                              <p:cond delay="5000"/>
                            </p:stCondLst>
                            <p:childTnLst>
                              <p:par>
                                <p:cTn id="12" presetID="2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5500"/>
                            </p:stCondLst>
                            <p:childTnLst>
                              <p:par>
                                <p:cTn id="17" presetID="2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1219200"/>
            <a:ext cx="8229600" cy="4906963"/>
          </a:xfrm>
        </p:spPr>
        <p:txBody>
          <a:bodyPr/>
          <a:lstStyle/>
          <a:p>
            <a:pPr algn="l" rtl="0" eaLnBrk="1" hangingPunct="1">
              <a:buFontTx/>
              <a:buNone/>
            </a:pPr>
            <a:r>
              <a:rPr lang="en-US" sz="2400" dirty="0" smtClean="0"/>
              <a:t>	A ladder on a fire truck can be turned to a maximum angle of 70° and can be extended to a maximum length of 25m. If the base of the ladder is mounted on the fire truck 2m above the ground, how high above the ground will the ladder reach?</a:t>
            </a:r>
          </a:p>
        </p:txBody>
      </p:sp>
      <p:sp>
        <p:nvSpPr>
          <p:cNvPr id="9218" name="Rectangle 2"/>
          <p:cNvSpPr>
            <a:spLocks noGrp="1" noChangeArrowheads="1"/>
          </p:cNvSpPr>
          <p:nvPr>
            <p:ph type="title"/>
          </p:nvPr>
        </p:nvSpPr>
        <p:spPr/>
        <p:txBody>
          <a:bodyPr/>
          <a:lstStyle/>
          <a:p>
            <a:pPr algn="l" rtl="0" eaLnBrk="1" hangingPunct="1"/>
            <a:r>
              <a:rPr lang="en-US" dirty="0" smtClean="0"/>
              <a:t>Emergency!!!</a:t>
            </a:r>
          </a:p>
        </p:txBody>
      </p:sp>
      <p:pic>
        <p:nvPicPr>
          <p:cNvPr id="9220" name="Picture 6"/>
          <p:cNvPicPr>
            <a:picLocks noChangeAspect="1" noChangeArrowheads="1"/>
          </p:cNvPicPr>
          <p:nvPr/>
        </p:nvPicPr>
        <p:blipFill>
          <a:blip r:embed="rId3" cstate="print"/>
          <a:srcRect/>
          <a:stretch>
            <a:fillRect/>
          </a:stretch>
        </p:blipFill>
        <p:spPr bwMode="auto">
          <a:xfrm>
            <a:off x="6400800" y="2819400"/>
            <a:ext cx="1609725" cy="3048000"/>
          </a:xfrm>
          <a:prstGeom prst="rect">
            <a:avLst/>
          </a:prstGeom>
          <a:noFill/>
          <a:ln w="9525">
            <a:noFill/>
            <a:miter lim="800000"/>
            <a:headEnd/>
            <a:tailEnd/>
          </a:ln>
        </p:spPr>
      </p:pic>
      <p:pic>
        <p:nvPicPr>
          <p:cNvPr id="9221" name="Picture 12"/>
          <p:cNvPicPr>
            <a:picLocks noChangeAspect="1" noChangeArrowheads="1"/>
          </p:cNvPicPr>
          <p:nvPr/>
        </p:nvPicPr>
        <p:blipFill>
          <a:blip r:embed="rId4" cstate="print"/>
          <a:srcRect/>
          <a:stretch>
            <a:fillRect/>
          </a:stretch>
        </p:blipFill>
        <p:spPr bwMode="auto">
          <a:xfrm>
            <a:off x="5207000" y="4533900"/>
            <a:ext cx="812800" cy="1181100"/>
          </a:xfrm>
          <a:prstGeom prst="rect">
            <a:avLst/>
          </a:prstGeom>
          <a:noFill/>
          <a:ln w="9525">
            <a:noFill/>
            <a:miter lim="800000"/>
            <a:headEnd/>
            <a:tailEnd/>
          </a:ln>
        </p:spPr>
      </p:pic>
      <p:pic>
        <p:nvPicPr>
          <p:cNvPr id="9222" name="Picture 16"/>
          <p:cNvPicPr>
            <a:picLocks noChangeAspect="1" noChangeArrowheads="1"/>
          </p:cNvPicPr>
          <p:nvPr/>
        </p:nvPicPr>
        <p:blipFill>
          <a:blip r:embed="rId5" cstate="print"/>
          <a:srcRect/>
          <a:stretch>
            <a:fillRect/>
          </a:stretch>
        </p:blipFill>
        <p:spPr bwMode="auto">
          <a:xfrm>
            <a:off x="5257800" y="4495800"/>
            <a:ext cx="838200" cy="1209675"/>
          </a:xfrm>
          <a:prstGeom prst="rect">
            <a:avLst/>
          </a:prstGeom>
          <a:noFill/>
          <a:ln w="9525">
            <a:noFill/>
            <a:miter lim="800000"/>
            <a:headEnd/>
            <a:tailEnd/>
          </a:ln>
        </p:spPr>
      </p:pic>
      <p:pic>
        <p:nvPicPr>
          <p:cNvPr id="8210" name="Picture 18"/>
          <p:cNvPicPr>
            <a:picLocks noChangeAspect="1" noChangeArrowheads="1"/>
          </p:cNvPicPr>
          <p:nvPr/>
        </p:nvPicPr>
        <p:blipFill>
          <a:blip r:embed="rId5" cstate="print"/>
          <a:srcRect/>
          <a:stretch>
            <a:fillRect/>
          </a:stretch>
        </p:blipFill>
        <p:spPr bwMode="auto">
          <a:xfrm>
            <a:off x="5257800" y="4495800"/>
            <a:ext cx="838200" cy="1209675"/>
          </a:xfrm>
          <a:prstGeom prst="rect">
            <a:avLst/>
          </a:prstGeom>
          <a:noFill/>
          <a:ln w="9525">
            <a:noFill/>
            <a:miter lim="800000"/>
            <a:headEnd/>
            <a:tailEnd/>
          </a:ln>
        </p:spPr>
      </p:pic>
      <p:sp>
        <p:nvSpPr>
          <p:cNvPr id="9224" name="Line 22"/>
          <p:cNvSpPr>
            <a:spLocks noChangeShapeType="1"/>
          </p:cNvSpPr>
          <p:nvPr/>
        </p:nvSpPr>
        <p:spPr bwMode="auto">
          <a:xfrm flipV="1">
            <a:off x="6400800" y="3657600"/>
            <a:ext cx="0" cy="2209800"/>
          </a:xfrm>
          <a:prstGeom prst="line">
            <a:avLst/>
          </a:prstGeom>
          <a:noFill/>
          <a:ln w="28575">
            <a:solidFill>
              <a:schemeClr val="tx1"/>
            </a:solidFill>
            <a:round/>
            <a:headEnd/>
            <a:tailEnd/>
          </a:ln>
        </p:spPr>
        <p:txBody>
          <a:bodyPr/>
          <a:lstStyle/>
          <a:p>
            <a:endParaRPr lang="en-US"/>
          </a:p>
        </p:txBody>
      </p:sp>
      <p:grpSp>
        <p:nvGrpSpPr>
          <p:cNvPr id="2" name="Group 38"/>
          <p:cNvGrpSpPr>
            <a:grpSpLocks/>
          </p:cNvGrpSpPr>
          <p:nvPr/>
        </p:nvGrpSpPr>
        <p:grpSpPr bwMode="auto">
          <a:xfrm>
            <a:off x="5257800" y="4114800"/>
            <a:ext cx="1295400" cy="1752600"/>
            <a:chOff x="3312" y="2592"/>
            <a:chExt cx="816" cy="1104"/>
          </a:xfrm>
        </p:grpSpPr>
        <p:sp>
          <p:nvSpPr>
            <p:cNvPr id="9232" name="Line 23"/>
            <p:cNvSpPr>
              <a:spLocks noChangeShapeType="1"/>
            </p:cNvSpPr>
            <p:nvPr/>
          </p:nvSpPr>
          <p:spPr bwMode="auto">
            <a:xfrm>
              <a:off x="3600" y="3696"/>
              <a:ext cx="192" cy="0"/>
            </a:xfrm>
            <a:prstGeom prst="line">
              <a:avLst/>
            </a:prstGeom>
            <a:noFill/>
            <a:ln w="28575">
              <a:solidFill>
                <a:schemeClr val="tx1"/>
              </a:solidFill>
              <a:round/>
              <a:headEnd/>
              <a:tailEnd/>
            </a:ln>
          </p:spPr>
          <p:txBody>
            <a:bodyPr/>
            <a:lstStyle/>
            <a:p>
              <a:endParaRPr lang="en-US"/>
            </a:p>
          </p:txBody>
        </p:sp>
        <p:sp>
          <p:nvSpPr>
            <p:cNvPr id="9233" name="Line 24"/>
            <p:cNvSpPr>
              <a:spLocks noChangeShapeType="1"/>
            </p:cNvSpPr>
            <p:nvPr/>
          </p:nvSpPr>
          <p:spPr bwMode="auto">
            <a:xfrm flipV="1">
              <a:off x="3696" y="3216"/>
              <a:ext cx="0" cy="480"/>
            </a:xfrm>
            <a:prstGeom prst="line">
              <a:avLst/>
            </a:prstGeom>
            <a:noFill/>
            <a:ln w="28575">
              <a:solidFill>
                <a:schemeClr val="tx1"/>
              </a:solidFill>
              <a:round/>
              <a:headEnd type="triangle" w="lg" len="med"/>
              <a:tailEnd type="triangle" w="lg" len="med"/>
            </a:ln>
          </p:spPr>
          <p:txBody>
            <a:bodyPr/>
            <a:lstStyle/>
            <a:p>
              <a:endParaRPr lang="en-US"/>
            </a:p>
          </p:txBody>
        </p:sp>
        <p:sp>
          <p:nvSpPr>
            <p:cNvPr id="9234" name="Text Box 26"/>
            <p:cNvSpPr txBox="1">
              <a:spLocks noChangeArrowheads="1"/>
            </p:cNvSpPr>
            <p:nvPr/>
          </p:nvSpPr>
          <p:spPr bwMode="auto">
            <a:xfrm>
              <a:off x="3648" y="3312"/>
              <a:ext cx="384" cy="231"/>
            </a:xfrm>
            <a:prstGeom prst="rect">
              <a:avLst/>
            </a:prstGeom>
            <a:noFill/>
            <a:ln w="9525">
              <a:noFill/>
              <a:miter lim="800000"/>
              <a:headEnd/>
              <a:tailEnd/>
            </a:ln>
          </p:spPr>
          <p:txBody>
            <a:bodyPr>
              <a:spAutoFit/>
            </a:bodyPr>
            <a:lstStyle/>
            <a:p>
              <a:pPr>
                <a:spcBef>
                  <a:spcPct val="50000"/>
                </a:spcBef>
              </a:pPr>
              <a:r>
                <a:rPr lang="en-US" b="1"/>
                <a:t>2m</a:t>
              </a:r>
            </a:p>
          </p:txBody>
        </p:sp>
        <p:sp>
          <p:nvSpPr>
            <p:cNvPr id="9235" name="Text Box 28"/>
            <p:cNvSpPr txBox="1">
              <a:spLocks noChangeArrowheads="1"/>
            </p:cNvSpPr>
            <p:nvPr/>
          </p:nvSpPr>
          <p:spPr bwMode="auto">
            <a:xfrm>
              <a:off x="3312" y="2592"/>
              <a:ext cx="432" cy="231"/>
            </a:xfrm>
            <a:prstGeom prst="rect">
              <a:avLst/>
            </a:prstGeom>
            <a:noFill/>
            <a:ln w="9525">
              <a:noFill/>
              <a:miter lim="800000"/>
              <a:headEnd/>
              <a:tailEnd/>
            </a:ln>
          </p:spPr>
          <p:txBody>
            <a:bodyPr>
              <a:spAutoFit/>
            </a:bodyPr>
            <a:lstStyle/>
            <a:p>
              <a:pPr>
                <a:spcBef>
                  <a:spcPct val="50000"/>
                </a:spcBef>
              </a:pPr>
              <a:r>
                <a:rPr lang="en-US" b="1"/>
                <a:t>25m</a:t>
              </a:r>
            </a:p>
          </p:txBody>
        </p:sp>
        <p:sp>
          <p:nvSpPr>
            <p:cNvPr id="9236" name="Text Box 31"/>
            <p:cNvSpPr txBox="1">
              <a:spLocks noChangeArrowheads="1"/>
            </p:cNvSpPr>
            <p:nvPr/>
          </p:nvSpPr>
          <p:spPr bwMode="auto">
            <a:xfrm>
              <a:off x="3696" y="2976"/>
              <a:ext cx="432" cy="231"/>
            </a:xfrm>
            <a:prstGeom prst="rect">
              <a:avLst/>
            </a:prstGeom>
            <a:noFill/>
            <a:ln w="9525">
              <a:noFill/>
              <a:miter lim="800000"/>
              <a:headEnd/>
              <a:tailEnd/>
            </a:ln>
          </p:spPr>
          <p:txBody>
            <a:bodyPr wrap="square">
              <a:spAutoFit/>
            </a:bodyPr>
            <a:lstStyle/>
            <a:p>
              <a:pPr>
                <a:spcBef>
                  <a:spcPct val="50000"/>
                </a:spcBef>
              </a:pPr>
              <a:r>
                <a:rPr lang="en-US" b="1" dirty="0"/>
                <a:t>70</a:t>
              </a:r>
              <a:r>
                <a:rPr lang="en-US" b="1" dirty="0">
                  <a:cs typeface="Arial" charset="0"/>
                </a:rPr>
                <a:t>°</a:t>
              </a:r>
            </a:p>
          </p:txBody>
        </p:sp>
      </p:grpSp>
      <p:grpSp>
        <p:nvGrpSpPr>
          <p:cNvPr id="3" name="Group 37"/>
          <p:cNvGrpSpPr>
            <a:grpSpLocks/>
          </p:cNvGrpSpPr>
          <p:nvPr/>
        </p:nvGrpSpPr>
        <p:grpSpPr bwMode="auto">
          <a:xfrm>
            <a:off x="5562600" y="3657600"/>
            <a:ext cx="838200" cy="1447800"/>
            <a:chOff x="3504" y="2304"/>
            <a:chExt cx="528" cy="912"/>
          </a:xfrm>
        </p:grpSpPr>
        <p:sp>
          <p:nvSpPr>
            <p:cNvPr id="9229" name="Arc 34"/>
            <p:cNvSpPr>
              <a:spLocks/>
            </p:cNvSpPr>
            <p:nvPr/>
          </p:nvSpPr>
          <p:spPr bwMode="auto">
            <a:xfrm>
              <a:off x="3648" y="2928"/>
              <a:ext cx="96" cy="288"/>
            </a:xfrm>
            <a:custGeom>
              <a:avLst/>
              <a:gdLst>
                <a:gd name="T0" fmla="*/ 0 w 21600"/>
                <a:gd name="T1" fmla="*/ 0 h 21600"/>
                <a:gd name="T2" fmla="*/ 96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9230" name="Line 35"/>
            <p:cNvSpPr>
              <a:spLocks noChangeShapeType="1"/>
            </p:cNvSpPr>
            <p:nvPr/>
          </p:nvSpPr>
          <p:spPr bwMode="auto">
            <a:xfrm flipV="1">
              <a:off x="3504" y="2304"/>
              <a:ext cx="528" cy="912"/>
            </a:xfrm>
            <a:prstGeom prst="line">
              <a:avLst/>
            </a:prstGeom>
            <a:noFill/>
            <a:ln w="28575">
              <a:solidFill>
                <a:schemeClr val="tx1"/>
              </a:solidFill>
              <a:round/>
              <a:headEnd type="none" w="lg" len="med"/>
              <a:tailEnd type="triangle" w="lg" len="med"/>
            </a:ln>
          </p:spPr>
          <p:txBody>
            <a:bodyPr/>
            <a:lstStyle/>
            <a:p>
              <a:endParaRPr lang="en-US"/>
            </a:p>
          </p:txBody>
        </p:sp>
        <p:sp>
          <p:nvSpPr>
            <p:cNvPr id="9231" name="Line 36"/>
            <p:cNvSpPr>
              <a:spLocks noChangeShapeType="1"/>
            </p:cNvSpPr>
            <p:nvPr/>
          </p:nvSpPr>
          <p:spPr bwMode="auto">
            <a:xfrm>
              <a:off x="3504" y="3216"/>
              <a:ext cx="528" cy="0"/>
            </a:xfrm>
            <a:prstGeom prst="line">
              <a:avLst/>
            </a:prstGeom>
            <a:noFill/>
            <a:ln w="28575">
              <a:solidFill>
                <a:schemeClr val="tx1"/>
              </a:solidFill>
              <a:round/>
              <a:headEnd type="none" w="lg" len="med"/>
              <a:tailEnd type="triangle" w="lg" len="med"/>
            </a:ln>
          </p:spPr>
          <p:txBody>
            <a:bodyPr/>
            <a:lstStyle/>
            <a:p>
              <a:endParaRPr lang="en-US"/>
            </a:p>
          </p:txBody>
        </p:sp>
      </p:grpSp>
      <p:pic>
        <p:nvPicPr>
          <p:cNvPr id="9227" name="Picture 39" descr="Fire_truck_2"/>
          <p:cNvPicPr>
            <a:picLocks noChangeAspect="1" noChangeArrowheads="1" noCrop="1"/>
          </p:cNvPicPr>
          <p:nvPr/>
        </p:nvPicPr>
        <p:blipFill>
          <a:blip r:embed="rId6" cstate="print"/>
          <a:srcRect/>
          <a:stretch>
            <a:fillRect/>
          </a:stretch>
        </p:blipFill>
        <p:spPr bwMode="auto">
          <a:xfrm>
            <a:off x="3886200" y="4876800"/>
            <a:ext cx="1981200" cy="989013"/>
          </a:xfrm>
          <a:prstGeom prst="rect">
            <a:avLst/>
          </a:prstGeom>
          <a:noFill/>
          <a:ln w="9525">
            <a:noFill/>
            <a:miter lim="800000"/>
            <a:headEnd/>
            <a:tailEnd/>
          </a:ln>
        </p:spPr>
      </p:pic>
      <p:pic>
        <p:nvPicPr>
          <p:cNvPr id="9228" name="Picture 40" descr="Hydrant_3"/>
          <p:cNvPicPr>
            <a:picLocks noChangeAspect="1" noChangeArrowheads="1" noCrop="1"/>
          </p:cNvPicPr>
          <p:nvPr/>
        </p:nvPicPr>
        <p:blipFill>
          <a:blip r:embed="rId7" cstate="print"/>
          <a:srcRect/>
          <a:stretch>
            <a:fillRect/>
          </a:stretch>
        </p:blipFill>
        <p:spPr bwMode="auto">
          <a:xfrm>
            <a:off x="5943600" y="5486400"/>
            <a:ext cx="414338" cy="414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3.33333E-6 -1.7341E-7 L 0.04584 -0.11029 " pathEditMode="relative" rAng="0" ptsTypes="AA">
                                      <p:cBhvr>
                                        <p:cTn id="6" dur="2000" fill="hold"/>
                                        <p:tgtEl>
                                          <p:spTgt spid="8210"/>
                                        </p:tgtEl>
                                        <p:attrNameLst>
                                          <p:attrName>ppt_x</p:attrName>
                                          <p:attrName>ppt_y</p:attrName>
                                        </p:attrNameLst>
                                      </p:cBhvr>
                                      <p:rCtr x="23" y="-55"/>
                                    </p:animMotion>
                                  </p:childTnLst>
                                  <p:subTnLst>
                                    <p:audio>
                                      <p:cMediaNode>
                                        <p:cTn display="0" masterRel="sameClick">
                                          <p:stCondLst>
                                            <p:cond evt="begin" delay="0">
                                              <p:tn val="5"/>
                                            </p:cond>
                                          </p:stCondLst>
                                          <p:endCondLst>
                                            <p:cond evt="onStopAudio" delay="0">
                                              <p:tgtEl>
                                                <p:sldTgt/>
                                              </p:tgtEl>
                                            </p:cond>
                                          </p:endCondLst>
                                        </p:cTn>
                                        <p:tgtEl>
                                          <p:sndTgt r:embed="rId2" name="emergency005.wav"/>
                                        </p:tgtEl>
                                      </p:cMediaNode>
                                    </p:audio>
                                  </p:sub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lgn="l" rtl="0" eaLnBrk="1" hangingPunct="1">
              <a:buFontTx/>
              <a:buNone/>
            </a:pPr>
            <a:r>
              <a:rPr lang="en-US" sz="2400" dirty="0" smtClean="0">
                <a:solidFill>
                  <a:srgbClr val="0033CC"/>
                </a:solidFill>
              </a:rPr>
              <a:t>	From the tip of a shadow by the vertical object such as a tree, the angle of elevation of the top of the object is the same as the angle of elevation of the sun. What is the angle of elevation of the sun if a 7m tall tree casts a shadow of 18m?</a:t>
            </a:r>
          </a:p>
        </p:txBody>
      </p:sp>
      <p:sp>
        <p:nvSpPr>
          <p:cNvPr id="10242" name="Rectangle 2"/>
          <p:cNvSpPr>
            <a:spLocks noGrp="1" noChangeArrowheads="1"/>
          </p:cNvSpPr>
          <p:nvPr>
            <p:ph type="title"/>
          </p:nvPr>
        </p:nvSpPr>
        <p:spPr/>
        <p:txBody>
          <a:bodyPr/>
          <a:lstStyle/>
          <a:p>
            <a:pPr algn="l" rtl="0" eaLnBrk="1" hangingPunct="1"/>
            <a:r>
              <a:rPr lang="en-US" dirty="0" smtClean="0"/>
              <a:t>Good Morning</a:t>
            </a:r>
          </a:p>
        </p:txBody>
      </p:sp>
      <p:pic>
        <p:nvPicPr>
          <p:cNvPr id="10244" name="Picture 8" descr="istockphoto_3520734_cartoon_tree">
            <a:hlinkClick r:id="rId3"/>
          </p:cNvPr>
          <p:cNvPicPr>
            <a:picLocks noChangeAspect="1" noChangeArrowheads="1"/>
          </p:cNvPicPr>
          <p:nvPr/>
        </p:nvPicPr>
        <p:blipFill>
          <a:blip r:embed="rId4" cstate="print"/>
          <a:srcRect/>
          <a:stretch>
            <a:fillRect/>
          </a:stretch>
        </p:blipFill>
        <p:spPr bwMode="auto">
          <a:xfrm>
            <a:off x="4429125" y="4419600"/>
            <a:ext cx="676275" cy="1143000"/>
          </a:xfrm>
          <a:prstGeom prst="rect">
            <a:avLst/>
          </a:prstGeom>
          <a:noFill/>
          <a:ln w="9525">
            <a:noFill/>
            <a:miter lim="800000"/>
            <a:headEnd/>
            <a:tailEnd/>
          </a:ln>
        </p:spPr>
      </p:pic>
      <p:pic>
        <p:nvPicPr>
          <p:cNvPr id="14346" name="Picture 10"/>
          <p:cNvPicPr>
            <a:picLocks noChangeAspect="1" noChangeArrowheads="1"/>
          </p:cNvPicPr>
          <p:nvPr/>
        </p:nvPicPr>
        <p:blipFill>
          <a:blip r:embed="rId5" cstate="print"/>
          <a:srcRect/>
          <a:stretch>
            <a:fillRect/>
          </a:stretch>
        </p:blipFill>
        <p:spPr bwMode="auto">
          <a:xfrm>
            <a:off x="1143000" y="5257800"/>
            <a:ext cx="3429000" cy="485775"/>
          </a:xfrm>
          <a:prstGeom prst="rect">
            <a:avLst/>
          </a:prstGeom>
          <a:noFill/>
          <a:ln w="9525">
            <a:noFill/>
            <a:miter lim="800000"/>
            <a:headEnd/>
            <a:tailEnd/>
          </a:ln>
        </p:spPr>
      </p:pic>
      <p:grpSp>
        <p:nvGrpSpPr>
          <p:cNvPr id="2" name="Group 25"/>
          <p:cNvGrpSpPr>
            <a:grpSpLocks/>
          </p:cNvGrpSpPr>
          <p:nvPr/>
        </p:nvGrpSpPr>
        <p:grpSpPr bwMode="auto">
          <a:xfrm>
            <a:off x="1066800" y="3581400"/>
            <a:ext cx="6400800" cy="1981200"/>
            <a:chOff x="672" y="2256"/>
            <a:chExt cx="4032" cy="1248"/>
          </a:xfrm>
        </p:grpSpPr>
        <p:sp>
          <p:nvSpPr>
            <p:cNvPr id="10257" name="Line 11"/>
            <p:cNvSpPr>
              <a:spLocks noChangeShapeType="1"/>
            </p:cNvSpPr>
            <p:nvPr/>
          </p:nvSpPr>
          <p:spPr bwMode="auto">
            <a:xfrm flipV="1">
              <a:off x="672" y="2256"/>
              <a:ext cx="4032" cy="1248"/>
            </a:xfrm>
            <a:prstGeom prst="line">
              <a:avLst/>
            </a:prstGeom>
            <a:noFill/>
            <a:ln w="28575">
              <a:solidFill>
                <a:srgbClr val="FF0000"/>
              </a:solidFill>
              <a:round/>
              <a:headEnd type="triangle" w="med" len="med"/>
              <a:tailEnd/>
            </a:ln>
          </p:spPr>
          <p:txBody>
            <a:bodyPr/>
            <a:lstStyle/>
            <a:p>
              <a:endParaRPr lang="en-US"/>
            </a:p>
          </p:txBody>
        </p:sp>
        <p:sp>
          <p:nvSpPr>
            <p:cNvPr id="10258" name="Line 13"/>
            <p:cNvSpPr>
              <a:spLocks noChangeShapeType="1"/>
            </p:cNvSpPr>
            <p:nvPr/>
          </p:nvSpPr>
          <p:spPr bwMode="auto">
            <a:xfrm>
              <a:off x="720" y="3504"/>
              <a:ext cx="2256" cy="0"/>
            </a:xfrm>
            <a:prstGeom prst="line">
              <a:avLst/>
            </a:prstGeom>
            <a:noFill/>
            <a:ln w="28575">
              <a:solidFill>
                <a:srgbClr val="FF0000"/>
              </a:solidFill>
              <a:round/>
              <a:headEnd/>
              <a:tailEnd/>
            </a:ln>
          </p:spPr>
          <p:txBody>
            <a:bodyPr/>
            <a:lstStyle/>
            <a:p>
              <a:endParaRPr lang="en-US"/>
            </a:p>
          </p:txBody>
        </p:sp>
        <p:sp>
          <p:nvSpPr>
            <p:cNvPr id="10259" name="Line 14"/>
            <p:cNvSpPr>
              <a:spLocks noChangeShapeType="1"/>
            </p:cNvSpPr>
            <p:nvPr/>
          </p:nvSpPr>
          <p:spPr bwMode="auto">
            <a:xfrm flipV="1">
              <a:off x="2976" y="2784"/>
              <a:ext cx="0" cy="720"/>
            </a:xfrm>
            <a:prstGeom prst="line">
              <a:avLst/>
            </a:prstGeom>
            <a:noFill/>
            <a:ln w="28575">
              <a:solidFill>
                <a:srgbClr val="FF0000"/>
              </a:solidFill>
              <a:round/>
              <a:headEnd/>
              <a:tailEnd/>
            </a:ln>
          </p:spPr>
          <p:txBody>
            <a:bodyPr/>
            <a:lstStyle/>
            <a:p>
              <a:endParaRPr lang="en-US"/>
            </a:p>
          </p:txBody>
        </p:sp>
        <p:sp>
          <p:nvSpPr>
            <p:cNvPr id="10260" name="Arc 16"/>
            <p:cNvSpPr>
              <a:spLocks/>
            </p:cNvSpPr>
            <p:nvPr/>
          </p:nvSpPr>
          <p:spPr bwMode="auto">
            <a:xfrm>
              <a:off x="1632" y="3216"/>
              <a:ext cx="48" cy="288"/>
            </a:xfrm>
            <a:custGeom>
              <a:avLst/>
              <a:gdLst>
                <a:gd name="T0" fmla="*/ 0 w 21600"/>
                <a:gd name="T1" fmla="*/ 0 h 21600"/>
                <a:gd name="T2" fmla="*/ 4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n-US"/>
            </a:p>
          </p:txBody>
        </p:sp>
      </p:grpSp>
      <p:grpSp>
        <p:nvGrpSpPr>
          <p:cNvPr id="3" name="Group 26"/>
          <p:cNvGrpSpPr>
            <a:grpSpLocks/>
          </p:cNvGrpSpPr>
          <p:nvPr/>
        </p:nvGrpSpPr>
        <p:grpSpPr bwMode="auto">
          <a:xfrm>
            <a:off x="2819400" y="4419600"/>
            <a:ext cx="2819400" cy="1509713"/>
            <a:chOff x="1776" y="2784"/>
            <a:chExt cx="1776" cy="951"/>
          </a:xfrm>
        </p:grpSpPr>
        <p:sp>
          <p:nvSpPr>
            <p:cNvPr id="10250" name="Text Box 17"/>
            <p:cNvSpPr txBox="1">
              <a:spLocks noChangeArrowheads="1"/>
            </p:cNvSpPr>
            <p:nvPr/>
          </p:nvSpPr>
          <p:spPr bwMode="auto">
            <a:xfrm>
              <a:off x="1824" y="3225"/>
              <a:ext cx="384" cy="231"/>
            </a:xfrm>
            <a:prstGeom prst="rect">
              <a:avLst/>
            </a:prstGeom>
            <a:noFill/>
            <a:ln w="9525">
              <a:noFill/>
              <a:miter lim="800000"/>
              <a:headEnd/>
              <a:tailEnd/>
            </a:ln>
          </p:spPr>
          <p:txBody>
            <a:bodyPr>
              <a:spAutoFit/>
            </a:bodyPr>
            <a:lstStyle/>
            <a:p>
              <a:pPr>
                <a:spcBef>
                  <a:spcPct val="50000"/>
                </a:spcBef>
              </a:pPr>
              <a:r>
                <a:rPr lang="el-GR" b="1">
                  <a:solidFill>
                    <a:srgbClr val="FF0066"/>
                  </a:solidFill>
                  <a:cs typeface="Arial" charset="0"/>
                </a:rPr>
                <a:t>Θ</a:t>
              </a:r>
            </a:p>
          </p:txBody>
        </p:sp>
        <p:sp>
          <p:nvSpPr>
            <p:cNvPr id="10251" name="Line 18"/>
            <p:cNvSpPr>
              <a:spLocks noChangeShapeType="1"/>
            </p:cNvSpPr>
            <p:nvPr/>
          </p:nvSpPr>
          <p:spPr bwMode="auto">
            <a:xfrm>
              <a:off x="3168" y="2784"/>
              <a:ext cx="192" cy="0"/>
            </a:xfrm>
            <a:prstGeom prst="line">
              <a:avLst/>
            </a:prstGeom>
            <a:noFill/>
            <a:ln w="28575">
              <a:solidFill>
                <a:srgbClr val="FF0000"/>
              </a:solidFill>
              <a:round/>
              <a:headEnd/>
              <a:tailEnd/>
            </a:ln>
          </p:spPr>
          <p:txBody>
            <a:bodyPr/>
            <a:lstStyle/>
            <a:p>
              <a:endParaRPr lang="en-US"/>
            </a:p>
          </p:txBody>
        </p:sp>
        <p:sp>
          <p:nvSpPr>
            <p:cNvPr id="10252" name="Line 19"/>
            <p:cNvSpPr>
              <a:spLocks noChangeShapeType="1"/>
            </p:cNvSpPr>
            <p:nvPr/>
          </p:nvSpPr>
          <p:spPr bwMode="auto">
            <a:xfrm>
              <a:off x="3168" y="3504"/>
              <a:ext cx="192" cy="0"/>
            </a:xfrm>
            <a:prstGeom prst="line">
              <a:avLst/>
            </a:prstGeom>
            <a:noFill/>
            <a:ln w="28575">
              <a:solidFill>
                <a:srgbClr val="FF0000"/>
              </a:solidFill>
              <a:round/>
              <a:headEnd/>
              <a:tailEnd/>
            </a:ln>
          </p:spPr>
          <p:txBody>
            <a:bodyPr/>
            <a:lstStyle/>
            <a:p>
              <a:endParaRPr lang="en-US"/>
            </a:p>
          </p:txBody>
        </p:sp>
        <p:sp>
          <p:nvSpPr>
            <p:cNvPr id="10253" name="Line 20"/>
            <p:cNvSpPr>
              <a:spLocks noChangeShapeType="1"/>
            </p:cNvSpPr>
            <p:nvPr/>
          </p:nvSpPr>
          <p:spPr bwMode="auto">
            <a:xfrm flipV="1">
              <a:off x="3264" y="2784"/>
              <a:ext cx="0" cy="192"/>
            </a:xfrm>
            <a:prstGeom prst="line">
              <a:avLst/>
            </a:prstGeom>
            <a:noFill/>
            <a:ln w="28575">
              <a:solidFill>
                <a:srgbClr val="FF0000"/>
              </a:solidFill>
              <a:round/>
              <a:headEnd/>
              <a:tailEnd type="triangle" w="med" len="med"/>
            </a:ln>
          </p:spPr>
          <p:txBody>
            <a:bodyPr/>
            <a:lstStyle/>
            <a:p>
              <a:endParaRPr lang="en-US"/>
            </a:p>
          </p:txBody>
        </p:sp>
        <p:sp>
          <p:nvSpPr>
            <p:cNvPr id="10254" name="Line 21"/>
            <p:cNvSpPr>
              <a:spLocks noChangeShapeType="1"/>
            </p:cNvSpPr>
            <p:nvPr/>
          </p:nvSpPr>
          <p:spPr bwMode="auto">
            <a:xfrm flipV="1">
              <a:off x="3264" y="3312"/>
              <a:ext cx="0" cy="192"/>
            </a:xfrm>
            <a:prstGeom prst="line">
              <a:avLst/>
            </a:prstGeom>
            <a:noFill/>
            <a:ln w="28575">
              <a:solidFill>
                <a:srgbClr val="FF0000"/>
              </a:solidFill>
              <a:round/>
              <a:headEnd type="triangle" w="med" len="med"/>
              <a:tailEnd/>
            </a:ln>
          </p:spPr>
          <p:txBody>
            <a:bodyPr/>
            <a:lstStyle/>
            <a:p>
              <a:endParaRPr lang="en-US"/>
            </a:p>
          </p:txBody>
        </p:sp>
        <p:sp>
          <p:nvSpPr>
            <p:cNvPr id="10255" name="Text Box 22"/>
            <p:cNvSpPr txBox="1">
              <a:spLocks noChangeArrowheads="1"/>
            </p:cNvSpPr>
            <p:nvPr/>
          </p:nvSpPr>
          <p:spPr bwMode="auto">
            <a:xfrm>
              <a:off x="3120" y="3072"/>
              <a:ext cx="432" cy="231"/>
            </a:xfrm>
            <a:prstGeom prst="rect">
              <a:avLst/>
            </a:prstGeom>
            <a:noFill/>
            <a:ln w="9525">
              <a:noFill/>
              <a:miter lim="800000"/>
              <a:headEnd/>
              <a:tailEnd/>
            </a:ln>
          </p:spPr>
          <p:txBody>
            <a:bodyPr>
              <a:spAutoFit/>
            </a:bodyPr>
            <a:lstStyle/>
            <a:p>
              <a:pPr>
                <a:spcBef>
                  <a:spcPct val="50000"/>
                </a:spcBef>
              </a:pPr>
              <a:r>
                <a:rPr lang="en-US" b="1">
                  <a:solidFill>
                    <a:srgbClr val="FF0066"/>
                  </a:solidFill>
                </a:rPr>
                <a:t>7m</a:t>
              </a:r>
            </a:p>
          </p:txBody>
        </p:sp>
        <p:sp>
          <p:nvSpPr>
            <p:cNvPr id="10256" name="Text Box 24"/>
            <p:cNvSpPr txBox="1">
              <a:spLocks noChangeArrowheads="1"/>
            </p:cNvSpPr>
            <p:nvPr/>
          </p:nvSpPr>
          <p:spPr bwMode="auto">
            <a:xfrm>
              <a:off x="1776" y="3504"/>
              <a:ext cx="528" cy="231"/>
            </a:xfrm>
            <a:prstGeom prst="rect">
              <a:avLst/>
            </a:prstGeom>
            <a:noFill/>
            <a:ln w="9525">
              <a:noFill/>
              <a:miter lim="800000"/>
              <a:headEnd/>
              <a:tailEnd/>
            </a:ln>
          </p:spPr>
          <p:txBody>
            <a:bodyPr>
              <a:spAutoFit/>
            </a:bodyPr>
            <a:lstStyle/>
            <a:p>
              <a:pPr>
                <a:spcBef>
                  <a:spcPct val="50000"/>
                </a:spcBef>
              </a:pPr>
              <a:r>
                <a:rPr lang="en-US" b="1">
                  <a:solidFill>
                    <a:srgbClr val="FF0066"/>
                  </a:solidFill>
                </a:rPr>
                <a:t>18m</a:t>
              </a:r>
            </a:p>
          </p:txBody>
        </p:sp>
      </p:grpSp>
      <p:pic>
        <p:nvPicPr>
          <p:cNvPr id="14363" name="Picture 27" descr="231674226d7ca5a4ae"/>
          <p:cNvPicPr>
            <a:picLocks noChangeAspect="1" noChangeArrowheads="1" noCrop="1"/>
          </p:cNvPicPr>
          <p:nvPr/>
        </p:nvPicPr>
        <p:blipFill>
          <a:blip r:embed="rId6" cstate="print"/>
          <a:srcRect/>
          <a:stretch>
            <a:fillRect/>
          </a:stretch>
        </p:blipFill>
        <p:spPr bwMode="auto">
          <a:xfrm>
            <a:off x="7543800" y="5257800"/>
            <a:ext cx="571500" cy="542925"/>
          </a:xfrm>
          <a:prstGeom prst="rect">
            <a:avLst/>
          </a:prstGeom>
          <a:noFill/>
          <a:ln w="9525">
            <a:noFill/>
            <a:miter lim="800000"/>
            <a:headEnd/>
            <a:tailEnd/>
          </a:ln>
        </p:spPr>
      </p:pic>
      <p:pic>
        <p:nvPicPr>
          <p:cNvPr id="10249" name="Picture 28" descr="no037-cartoon-mountains">
            <a:hlinkClick r:id="rId7"/>
          </p:cNvPr>
          <p:cNvPicPr>
            <a:picLocks noChangeAspect="1" noChangeArrowheads="1"/>
          </p:cNvPicPr>
          <p:nvPr/>
        </p:nvPicPr>
        <p:blipFill>
          <a:blip r:embed="rId8" cstate="print"/>
          <a:srcRect/>
          <a:stretch>
            <a:fillRect/>
          </a:stretch>
        </p:blipFill>
        <p:spPr bwMode="auto">
          <a:xfrm>
            <a:off x="6934200" y="4343400"/>
            <a:ext cx="2057400" cy="1557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4.16281E-6 L -0.00625 -0.29486 " pathEditMode="relative" rAng="0" ptsTypes="AA">
                                      <p:cBhvr>
                                        <p:cTn id="6" dur="2000" fill="hold"/>
                                        <p:tgtEl>
                                          <p:spTgt spid="14363"/>
                                        </p:tgtEl>
                                        <p:attrNameLst>
                                          <p:attrName>ppt_x</p:attrName>
                                          <p:attrName>ppt_y</p:attrName>
                                        </p:attrNameLst>
                                      </p:cBhvr>
                                      <p:rCtr x="-3" y="-148"/>
                                    </p:animMotion>
                                  </p:childTnLst>
                                  <p:subTnLst>
                                    <p:audio>
                                      <p:cMediaNode>
                                        <p:cTn display="0" masterRel="sameClick">
                                          <p:stCondLst>
                                            <p:cond evt="begin" delay="0">
                                              <p:tn val="5"/>
                                            </p:cond>
                                          </p:stCondLst>
                                          <p:endCondLst>
                                            <p:cond evt="onStopAudio" delay="0">
                                              <p:tgtEl>
                                                <p:sldTgt/>
                                              </p:tgtEl>
                                            </p:cond>
                                          </p:endCondLst>
                                        </p:cTn>
                                        <p:tgtEl>
                                          <p:sndTgt r:embed="rId2" name="birds024.wav"/>
                                        </p:tgtEl>
                                      </p:cMediaNode>
                                    </p:audio>
                                  </p:subTnLst>
                                </p:cTn>
                              </p:par>
                            </p:childTnLst>
                          </p:cTn>
                        </p:par>
                        <p:par>
                          <p:cTn id="7" fill="hold">
                            <p:stCondLst>
                              <p:cond delay="2000"/>
                            </p:stCondLst>
                            <p:childTnLst>
                              <p:par>
                                <p:cTn id="8" presetID="18" presetClass="entr" presetSubtype="12" fill="hold" nodeType="after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strips(downLeft)">
                                      <p:cBhvr>
                                        <p:cTn id="10" dur="500"/>
                                        <p:tgtEl>
                                          <p:spTgt spid="14346"/>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algn="l" rtl="0" eaLnBrk="1" hangingPunct="1">
              <a:buFontTx/>
              <a:buNone/>
            </a:pPr>
            <a:r>
              <a:rPr lang="en-US" sz="2400" dirty="0" smtClean="0">
                <a:solidFill>
                  <a:schemeClr val="bg2"/>
                </a:solidFill>
              </a:rPr>
              <a:t>	</a:t>
            </a:r>
            <a:r>
              <a:rPr lang="en-US" sz="2400" dirty="0" smtClean="0">
                <a:solidFill>
                  <a:srgbClr val="CC0000"/>
                </a:solidFill>
              </a:rPr>
              <a:t>A plane is flying at an altitude of 1.5km. The pilot wants to descend into an airport so that the path of the plane makes an angle of 5° with the ground. How far from the airport (horizontal distance) should the descent begin?</a:t>
            </a:r>
          </a:p>
        </p:txBody>
      </p:sp>
      <p:sp>
        <p:nvSpPr>
          <p:cNvPr id="11266" name="Rectangle 2"/>
          <p:cNvSpPr>
            <a:spLocks noGrp="1" noChangeArrowheads="1"/>
          </p:cNvSpPr>
          <p:nvPr>
            <p:ph type="title"/>
          </p:nvPr>
        </p:nvSpPr>
        <p:spPr/>
        <p:txBody>
          <a:bodyPr/>
          <a:lstStyle/>
          <a:p>
            <a:pPr algn="l" rtl="0" eaLnBrk="1" hangingPunct="1"/>
            <a:r>
              <a:rPr lang="en-US" dirty="0" smtClean="0">
                <a:solidFill>
                  <a:srgbClr val="FF3300"/>
                </a:solidFill>
              </a:rPr>
              <a:t>Happy Landing</a:t>
            </a:r>
          </a:p>
        </p:txBody>
      </p:sp>
      <p:pic>
        <p:nvPicPr>
          <p:cNvPr id="15365" name="Picture 5" descr="tt002-cartoon-airplane">
            <a:hlinkClick r:id="rId3"/>
          </p:cNvPr>
          <p:cNvPicPr>
            <a:picLocks noChangeAspect="1" noChangeArrowheads="1"/>
          </p:cNvPicPr>
          <p:nvPr/>
        </p:nvPicPr>
        <p:blipFill>
          <a:blip r:embed="rId4" cstate="print"/>
          <a:srcRect/>
          <a:stretch>
            <a:fillRect/>
          </a:stretch>
        </p:blipFill>
        <p:spPr bwMode="auto">
          <a:xfrm>
            <a:off x="762000" y="3733800"/>
            <a:ext cx="1047750" cy="790575"/>
          </a:xfrm>
          <a:prstGeom prst="rect">
            <a:avLst/>
          </a:prstGeom>
          <a:noFill/>
          <a:ln w="9525">
            <a:noFill/>
            <a:miter lim="800000"/>
            <a:headEnd/>
            <a:tailEnd/>
          </a:ln>
        </p:spPr>
      </p:pic>
      <p:pic>
        <p:nvPicPr>
          <p:cNvPr id="11269" name="Picture 7"/>
          <p:cNvPicPr>
            <a:picLocks noChangeAspect="1" noChangeArrowheads="1"/>
          </p:cNvPicPr>
          <p:nvPr/>
        </p:nvPicPr>
        <p:blipFill>
          <a:blip r:embed="rId5" cstate="print"/>
          <a:srcRect/>
          <a:stretch>
            <a:fillRect/>
          </a:stretch>
        </p:blipFill>
        <p:spPr bwMode="auto">
          <a:xfrm>
            <a:off x="6867525" y="3810000"/>
            <a:ext cx="2124075" cy="1600200"/>
          </a:xfrm>
          <a:prstGeom prst="rect">
            <a:avLst/>
          </a:prstGeom>
          <a:noFill/>
          <a:ln w="9525">
            <a:noFill/>
            <a:miter lim="800000"/>
            <a:headEnd/>
            <a:tailEnd/>
          </a:ln>
        </p:spPr>
      </p:pic>
      <p:sp>
        <p:nvSpPr>
          <p:cNvPr id="11270" name="Line 8"/>
          <p:cNvSpPr>
            <a:spLocks noChangeShapeType="1"/>
          </p:cNvSpPr>
          <p:nvPr/>
        </p:nvSpPr>
        <p:spPr bwMode="auto">
          <a:xfrm flipH="1">
            <a:off x="762000" y="5410200"/>
            <a:ext cx="6324600" cy="0"/>
          </a:xfrm>
          <a:prstGeom prst="line">
            <a:avLst/>
          </a:prstGeom>
          <a:noFill/>
          <a:ln w="28575">
            <a:solidFill>
              <a:schemeClr val="tx1"/>
            </a:solidFill>
            <a:round/>
            <a:headEnd/>
            <a:tailEnd/>
          </a:ln>
        </p:spPr>
        <p:txBody>
          <a:bodyPr/>
          <a:lstStyle/>
          <a:p>
            <a:endParaRPr lang="en-US"/>
          </a:p>
        </p:txBody>
      </p:sp>
      <p:grpSp>
        <p:nvGrpSpPr>
          <p:cNvPr id="2" name="Group 21"/>
          <p:cNvGrpSpPr>
            <a:grpSpLocks/>
          </p:cNvGrpSpPr>
          <p:nvPr/>
        </p:nvGrpSpPr>
        <p:grpSpPr bwMode="auto">
          <a:xfrm>
            <a:off x="1143000" y="4343400"/>
            <a:ext cx="5181600" cy="1219200"/>
            <a:chOff x="720" y="2736"/>
            <a:chExt cx="3264" cy="768"/>
          </a:xfrm>
        </p:grpSpPr>
        <p:sp>
          <p:nvSpPr>
            <p:cNvPr id="11276" name="Line 10"/>
            <p:cNvSpPr>
              <a:spLocks noChangeShapeType="1"/>
            </p:cNvSpPr>
            <p:nvPr/>
          </p:nvSpPr>
          <p:spPr bwMode="auto">
            <a:xfrm>
              <a:off x="720" y="3216"/>
              <a:ext cx="0" cy="192"/>
            </a:xfrm>
            <a:prstGeom prst="line">
              <a:avLst/>
            </a:prstGeom>
            <a:noFill/>
            <a:ln w="22225">
              <a:solidFill>
                <a:schemeClr val="tx1"/>
              </a:solidFill>
              <a:round/>
              <a:headEnd/>
              <a:tailEnd type="triangle" w="med" len="med"/>
            </a:ln>
          </p:spPr>
          <p:txBody>
            <a:bodyPr/>
            <a:lstStyle/>
            <a:p>
              <a:endParaRPr lang="en-US"/>
            </a:p>
          </p:txBody>
        </p:sp>
        <p:sp>
          <p:nvSpPr>
            <p:cNvPr id="11277" name="Line 11"/>
            <p:cNvSpPr>
              <a:spLocks noChangeShapeType="1"/>
            </p:cNvSpPr>
            <p:nvPr/>
          </p:nvSpPr>
          <p:spPr bwMode="auto">
            <a:xfrm>
              <a:off x="720" y="2736"/>
              <a:ext cx="0" cy="192"/>
            </a:xfrm>
            <a:prstGeom prst="line">
              <a:avLst/>
            </a:prstGeom>
            <a:noFill/>
            <a:ln w="22225">
              <a:solidFill>
                <a:schemeClr val="tx1"/>
              </a:solidFill>
              <a:round/>
              <a:headEnd type="triangle" w="med" len="med"/>
              <a:tailEnd/>
            </a:ln>
          </p:spPr>
          <p:txBody>
            <a:bodyPr/>
            <a:lstStyle/>
            <a:p>
              <a:endParaRPr lang="en-US"/>
            </a:p>
          </p:txBody>
        </p:sp>
        <p:grpSp>
          <p:nvGrpSpPr>
            <p:cNvPr id="3" name="Group 20"/>
            <p:cNvGrpSpPr>
              <a:grpSpLocks/>
            </p:cNvGrpSpPr>
            <p:nvPr/>
          </p:nvGrpSpPr>
          <p:grpSpPr bwMode="auto">
            <a:xfrm>
              <a:off x="720" y="2736"/>
              <a:ext cx="3264" cy="768"/>
              <a:chOff x="720" y="2736"/>
              <a:chExt cx="3264" cy="768"/>
            </a:xfrm>
          </p:grpSpPr>
          <p:sp>
            <p:nvSpPr>
              <p:cNvPr id="11279" name="Line 9"/>
              <p:cNvSpPr>
                <a:spLocks noChangeShapeType="1"/>
              </p:cNvSpPr>
              <p:nvPr/>
            </p:nvSpPr>
            <p:spPr bwMode="auto">
              <a:xfrm flipH="1" flipV="1">
                <a:off x="720" y="2736"/>
                <a:ext cx="3264" cy="672"/>
              </a:xfrm>
              <a:prstGeom prst="line">
                <a:avLst/>
              </a:prstGeom>
              <a:noFill/>
              <a:ln w="25400">
                <a:solidFill>
                  <a:schemeClr val="tx1"/>
                </a:solidFill>
                <a:round/>
                <a:headEnd/>
                <a:tailEnd/>
              </a:ln>
            </p:spPr>
            <p:txBody>
              <a:bodyPr/>
              <a:lstStyle/>
              <a:p>
                <a:endParaRPr lang="en-US"/>
              </a:p>
            </p:txBody>
          </p:sp>
          <p:sp>
            <p:nvSpPr>
              <p:cNvPr id="11280" name="Line 13"/>
              <p:cNvSpPr>
                <a:spLocks noChangeShapeType="1"/>
              </p:cNvSpPr>
              <p:nvPr/>
            </p:nvSpPr>
            <p:spPr bwMode="auto">
              <a:xfrm>
                <a:off x="720" y="3360"/>
                <a:ext cx="0" cy="144"/>
              </a:xfrm>
              <a:prstGeom prst="line">
                <a:avLst/>
              </a:prstGeom>
              <a:noFill/>
              <a:ln w="22225">
                <a:solidFill>
                  <a:schemeClr val="tx1"/>
                </a:solidFill>
                <a:round/>
                <a:headEnd/>
                <a:tailEnd/>
              </a:ln>
            </p:spPr>
            <p:txBody>
              <a:bodyPr/>
              <a:lstStyle/>
              <a:p>
                <a:endParaRPr lang="en-US"/>
              </a:p>
            </p:txBody>
          </p:sp>
          <p:sp>
            <p:nvSpPr>
              <p:cNvPr id="11281" name="Line 14"/>
              <p:cNvSpPr>
                <a:spLocks noChangeShapeType="1"/>
              </p:cNvSpPr>
              <p:nvPr/>
            </p:nvSpPr>
            <p:spPr bwMode="auto">
              <a:xfrm>
                <a:off x="3984" y="3408"/>
                <a:ext cx="0" cy="96"/>
              </a:xfrm>
              <a:prstGeom prst="line">
                <a:avLst/>
              </a:prstGeom>
              <a:noFill/>
              <a:ln w="22225">
                <a:solidFill>
                  <a:schemeClr val="tx1"/>
                </a:solidFill>
                <a:round/>
                <a:headEnd/>
                <a:tailEnd/>
              </a:ln>
            </p:spPr>
            <p:txBody>
              <a:bodyPr/>
              <a:lstStyle/>
              <a:p>
                <a:endParaRPr lang="en-US"/>
              </a:p>
            </p:txBody>
          </p:sp>
          <p:sp>
            <p:nvSpPr>
              <p:cNvPr id="11282" name="Arc 15"/>
              <p:cNvSpPr>
                <a:spLocks/>
              </p:cNvSpPr>
              <p:nvPr/>
            </p:nvSpPr>
            <p:spPr bwMode="auto">
              <a:xfrm flipH="1">
                <a:off x="2352" y="3120"/>
                <a:ext cx="192" cy="288"/>
              </a:xfrm>
              <a:custGeom>
                <a:avLst/>
                <a:gdLst>
                  <a:gd name="T0" fmla="*/ 0 w 21600"/>
                  <a:gd name="T1" fmla="*/ 0 h 21600"/>
                  <a:gd name="T2" fmla="*/ 192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1283" name="Line 17"/>
              <p:cNvSpPr>
                <a:spLocks noChangeShapeType="1"/>
              </p:cNvSpPr>
              <p:nvPr/>
            </p:nvSpPr>
            <p:spPr bwMode="auto">
              <a:xfrm>
                <a:off x="2400" y="3504"/>
                <a:ext cx="1584" cy="0"/>
              </a:xfrm>
              <a:prstGeom prst="line">
                <a:avLst/>
              </a:prstGeom>
              <a:noFill/>
              <a:ln w="25400">
                <a:solidFill>
                  <a:schemeClr val="tx1"/>
                </a:solidFill>
                <a:round/>
                <a:headEnd/>
                <a:tailEnd type="triangle" w="med" len="med"/>
              </a:ln>
            </p:spPr>
            <p:txBody>
              <a:bodyPr/>
              <a:lstStyle/>
              <a:p>
                <a:endParaRPr lang="en-US"/>
              </a:p>
            </p:txBody>
          </p:sp>
          <p:sp>
            <p:nvSpPr>
              <p:cNvPr id="11284" name="Line 18"/>
              <p:cNvSpPr>
                <a:spLocks noChangeShapeType="1"/>
              </p:cNvSpPr>
              <p:nvPr/>
            </p:nvSpPr>
            <p:spPr bwMode="auto">
              <a:xfrm>
                <a:off x="720" y="3504"/>
                <a:ext cx="1296" cy="0"/>
              </a:xfrm>
              <a:prstGeom prst="line">
                <a:avLst/>
              </a:prstGeom>
              <a:noFill/>
              <a:ln w="25400">
                <a:solidFill>
                  <a:schemeClr val="tx1"/>
                </a:solidFill>
                <a:round/>
                <a:headEnd type="triangle" w="med" len="med"/>
                <a:tailEnd/>
              </a:ln>
            </p:spPr>
            <p:txBody>
              <a:bodyPr/>
              <a:lstStyle/>
              <a:p>
                <a:endParaRPr lang="en-US"/>
              </a:p>
            </p:txBody>
          </p:sp>
        </p:grpSp>
      </p:grpSp>
      <p:grpSp>
        <p:nvGrpSpPr>
          <p:cNvPr id="4" name="Group 22"/>
          <p:cNvGrpSpPr>
            <a:grpSpLocks/>
          </p:cNvGrpSpPr>
          <p:nvPr/>
        </p:nvGrpSpPr>
        <p:grpSpPr bwMode="auto">
          <a:xfrm>
            <a:off x="762000" y="4724400"/>
            <a:ext cx="3200400" cy="1052513"/>
            <a:chOff x="480" y="2976"/>
            <a:chExt cx="2016" cy="663"/>
          </a:xfrm>
        </p:grpSpPr>
        <p:sp>
          <p:nvSpPr>
            <p:cNvPr id="11273" name="Text Box 12"/>
            <p:cNvSpPr txBox="1">
              <a:spLocks noChangeArrowheads="1"/>
            </p:cNvSpPr>
            <p:nvPr/>
          </p:nvSpPr>
          <p:spPr bwMode="auto">
            <a:xfrm>
              <a:off x="480" y="2976"/>
              <a:ext cx="576" cy="231"/>
            </a:xfrm>
            <a:prstGeom prst="rect">
              <a:avLst/>
            </a:prstGeom>
            <a:noFill/>
            <a:ln w="9525">
              <a:noFill/>
              <a:miter lim="800000"/>
              <a:headEnd/>
              <a:tailEnd/>
            </a:ln>
          </p:spPr>
          <p:txBody>
            <a:bodyPr>
              <a:spAutoFit/>
            </a:bodyPr>
            <a:lstStyle/>
            <a:p>
              <a:pPr>
                <a:spcBef>
                  <a:spcPct val="50000"/>
                </a:spcBef>
              </a:pPr>
              <a:r>
                <a:rPr lang="en-US" b="1"/>
                <a:t>1.5km</a:t>
              </a:r>
            </a:p>
          </p:txBody>
        </p:sp>
        <p:sp>
          <p:nvSpPr>
            <p:cNvPr id="11274" name="Text Box 16"/>
            <p:cNvSpPr txBox="1">
              <a:spLocks noChangeArrowheads="1"/>
            </p:cNvSpPr>
            <p:nvPr/>
          </p:nvSpPr>
          <p:spPr bwMode="auto">
            <a:xfrm>
              <a:off x="2160" y="3120"/>
              <a:ext cx="336" cy="231"/>
            </a:xfrm>
            <a:prstGeom prst="rect">
              <a:avLst/>
            </a:prstGeom>
            <a:noFill/>
            <a:ln w="9525">
              <a:noFill/>
              <a:miter lim="800000"/>
              <a:headEnd/>
              <a:tailEnd/>
            </a:ln>
          </p:spPr>
          <p:txBody>
            <a:bodyPr>
              <a:spAutoFit/>
            </a:bodyPr>
            <a:lstStyle/>
            <a:p>
              <a:pPr>
                <a:spcBef>
                  <a:spcPct val="50000"/>
                </a:spcBef>
              </a:pPr>
              <a:r>
                <a:rPr lang="en-US" b="1"/>
                <a:t>5</a:t>
              </a:r>
              <a:r>
                <a:rPr lang="en-US" b="1">
                  <a:cs typeface="Arial" charset="0"/>
                </a:rPr>
                <a:t>°</a:t>
              </a:r>
            </a:p>
          </p:txBody>
        </p:sp>
        <p:sp>
          <p:nvSpPr>
            <p:cNvPr id="11275" name="Text Box 19"/>
            <p:cNvSpPr txBox="1">
              <a:spLocks noChangeArrowheads="1"/>
            </p:cNvSpPr>
            <p:nvPr/>
          </p:nvSpPr>
          <p:spPr bwMode="auto">
            <a:xfrm>
              <a:off x="2112" y="3408"/>
              <a:ext cx="288" cy="231"/>
            </a:xfrm>
            <a:prstGeom prst="rect">
              <a:avLst/>
            </a:prstGeom>
            <a:noFill/>
            <a:ln w="9525">
              <a:noFill/>
              <a:miter lim="800000"/>
              <a:headEnd/>
              <a:tailEnd/>
            </a:ln>
          </p:spPr>
          <p:txBody>
            <a:bodyPr>
              <a:spAutoFit/>
            </a:bodyPr>
            <a:lstStyle/>
            <a:p>
              <a:pPr>
                <a:spcBef>
                  <a:spcPct val="50000"/>
                </a:spcBef>
              </a:pPr>
              <a:r>
                <a:rPr lang="en-US" b="1"/>
                <a:t>x</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5E-6 -0.00208 L 0.55105 0.14428 " pathEditMode="relative" rAng="0" ptsTypes="AA">
                                      <p:cBhvr>
                                        <p:cTn id="6" dur="5000" fill="hold"/>
                                        <p:tgtEl>
                                          <p:spTgt spid="15365"/>
                                        </p:tgtEl>
                                        <p:attrNameLst>
                                          <p:attrName>ppt_x</p:attrName>
                                          <p:attrName>ppt_y</p:attrName>
                                        </p:attrNameLst>
                                      </p:cBhvr>
                                      <p:rCtr x="276" y="73"/>
                                    </p:animMotion>
                                  </p:childTnLst>
                                  <p:subTnLst>
                                    <p:audio>
                                      <p:cMediaNode>
                                        <p:cTn display="0" masterRel="sameClick">
                                          <p:stCondLst>
                                            <p:cond evt="begin" delay="0">
                                              <p:tn val="5"/>
                                            </p:cond>
                                          </p:stCondLst>
                                          <p:endCondLst>
                                            <p:cond evt="onStopAudio" delay="0">
                                              <p:tgtEl>
                                                <p:sldTgt/>
                                              </p:tgtEl>
                                            </p:cond>
                                          </p:endCondLst>
                                        </p:cTn>
                                        <p:tgtEl>
                                          <p:sndTgt r:embed="rId2" name="aircraft010.wav"/>
                                        </p:tgtEl>
                                      </p:cMediaNode>
                                    </p:audio>
                                  </p:subTnLst>
                                </p:cTn>
                              </p:par>
                            </p:childTnLst>
                          </p:cTn>
                        </p:par>
                        <p:par>
                          <p:cTn id="7" fill="hold">
                            <p:stCondLst>
                              <p:cond delay="5000"/>
                            </p:stCondLst>
                            <p:childTnLst>
                              <p:par>
                                <p:cTn id="8" presetID="39" presetClass="entr" presetSubtype="0" accel="10000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500"/>
                            </p:stCondLst>
                            <p:childTnLst>
                              <p:par>
                                <p:cTn id="15" presetID="39" presetClass="entr" presetSubtype="0" ac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lang="en-US" dirty="0" smtClean="0"/>
              <a:t>Angles add to 180°</a:t>
            </a:r>
          </a:p>
        </p:txBody>
      </p:sp>
      <p:sp>
        <p:nvSpPr>
          <p:cNvPr id="16387" name="Rectangle 3"/>
          <p:cNvSpPr>
            <a:spLocks noGrp="1" noChangeArrowheads="1"/>
          </p:cNvSpPr>
          <p:nvPr>
            <p:ph type="body" idx="1"/>
          </p:nvPr>
        </p:nvSpPr>
        <p:spPr/>
        <p:txBody>
          <a:bodyPr/>
          <a:lstStyle/>
          <a:p>
            <a:pPr algn="l" rtl="0" eaLnBrk="1" hangingPunct="1"/>
            <a:r>
              <a:rPr lang="en-US" dirty="0" smtClean="0"/>
              <a:t>The angles of a triangle always add up to 180°</a:t>
            </a:r>
          </a:p>
        </p:txBody>
      </p:sp>
      <p:grpSp>
        <p:nvGrpSpPr>
          <p:cNvPr id="2" name="Group 33"/>
          <p:cNvGrpSpPr>
            <a:grpSpLocks/>
          </p:cNvGrpSpPr>
          <p:nvPr/>
        </p:nvGrpSpPr>
        <p:grpSpPr bwMode="auto">
          <a:xfrm>
            <a:off x="1447800" y="2667000"/>
            <a:ext cx="1600200" cy="1905000"/>
            <a:chOff x="912" y="1680"/>
            <a:chExt cx="1008" cy="1200"/>
          </a:xfrm>
        </p:grpSpPr>
        <p:sp>
          <p:nvSpPr>
            <p:cNvPr id="5142" name="AutoShape 4"/>
            <p:cNvSpPr>
              <a:spLocks noChangeArrowheads="1"/>
            </p:cNvSpPr>
            <p:nvPr/>
          </p:nvSpPr>
          <p:spPr bwMode="auto">
            <a:xfrm>
              <a:off x="912" y="1680"/>
              <a:ext cx="1008" cy="12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ar-AE"/>
            </a:p>
          </p:txBody>
        </p:sp>
        <p:sp>
          <p:nvSpPr>
            <p:cNvPr id="5143" name="Text Box 10"/>
            <p:cNvSpPr txBox="1">
              <a:spLocks noChangeArrowheads="1"/>
            </p:cNvSpPr>
            <p:nvPr/>
          </p:nvSpPr>
          <p:spPr bwMode="auto">
            <a:xfrm>
              <a:off x="1248" y="1920"/>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44°</a:t>
              </a:r>
              <a:endParaRPr lang="en-US"/>
            </a:p>
          </p:txBody>
        </p:sp>
        <p:sp>
          <p:nvSpPr>
            <p:cNvPr id="5144" name="Text Box 11"/>
            <p:cNvSpPr txBox="1">
              <a:spLocks noChangeArrowheads="1"/>
            </p:cNvSpPr>
            <p:nvPr/>
          </p:nvSpPr>
          <p:spPr bwMode="auto">
            <a:xfrm>
              <a:off x="960" y="2640"/>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68°</a:t>
              </a:r>
              <a:endParaRPr lang="en-US"/>
            </a:p>
          </p:txBody>
        </p:sp>
        <p:sp>
          <p:nvSpPr>
            <p:cNvPr id="5145" name="Text Box 12"/>
            <p:cNvSpPr txBox="1">
              <a:spLocks noChangeArrowheads="1"/>
            </p:cNvSpPr>
            <p:nvPr/>
          </p:nvSpPr>
          <p:spPr bwMode="auto">
            <a:xfrm>
              <a:off x="1536" y="2640"/>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68°</a:t>
              </a:r>
              <a:endParaRPr lang="en-US"/>
            </a:p>
          </p:txBody>
        </p:sp>
      </p:grpSp>
      <p:grpSp>
        <p:nvGrpSpPr>
          <p:cNvPr id="3" name="Group 32"/>
          <p:cNvGrpSpPr>
            <a:grpSpLocks/>
          </p:cNvGrpSpPr>
          <p:nvPr/>
        </p:nvGrpSpPr>
        <p:grpSpPr bwMode="auto">
          <a:xfrm>
            <a:off x="4637088" y="2590800"/>
            <a:ext cx="3298825" cy="1890713"/>
            <a:chOff x="2921" y="1632"/>
            <a:chExt cx="2078" cy="1191"/>
          </a:xfrm>
        </p:grpSpPr>
        <p:sp>
          <p:nvSpPr>
            <p:cNvPr id="5138" name="Freeform 9"/>
            <p:cNvSpPr>
              <a:spLocks/>
            </p:cNvSpPr>
            <p:nvPr/>
          </p:nvSpPr>
          <p:spPr bwMode="auto">
            <a:xfrm>
              <a:off x="3168" y="1776"/>
              <a:ext cx="1536" cy="816"/>
            </a:xfrm>
            <a:custGeom>
              <a:avLst/>
              <a:gdLst>
                <a:gd name="T0" fmla="*/ 0 w 1536"/>
                <a:gd name="T1" fmla="*/ 0 h 816"/>
                <a:gd name="T2" fmla="*/ 768 w 1536"/>
                <a:gd name="T3" fmla="*/ 816 h 816"/>
                <a:gd name="T4" fmla="*/ 1536 w 1536"/>
                <a:gd name="T5" fmla="*/ 816 h 816"/>
                <a:gd name="T6" fmla="*/ 0 w 1536"/>
                <a:gd name="T7" fmla="*/ 0 h 816"/>
                <a:gd name="T8" fmla="*/ 0 60000 65536"/>
                <a:gd name="T9" fmla="*/ 0 60000 65536"/>
                <a:gd name="T10" fmla="*/ 0 60000 65536"/>
                <a:gd name="T11" fmla="*/ 0 60000 65536"/>
                <a:gd name="T12" fmla="*/ 0 w 1536"/>
                <a:gd name="T13" fmla="*/ 0 h 816"/>
                <a:gd name="T14" fmla="*/ 1536 w 1536"/>
                <a:gd name="T15" fmla="*/ 816 h 816"/>
              </a:gdLst>
              <a:ahLst/>
              <a:cxnLst>
                <a:cxn ang="T8">
                  <a:pos x="T0" y="T1"/>
                </a:cxn>
                <a:cxn ang="T9">
                  <a:pos x="T2" y="T3"/>
                </a:cxn>
                <a:cxn ang="T10">
                  <a:pos x="T4" y="T5"/>
                </a:cxn>
                <a:cxn ang="T11">
                  <a:pos x="T6" y="T7"/>
                </a:cxn>
              </a:cxnLst>
              <a:rect l="T12" t="T13" r="T14" b="T15"/>
              <a:pathLst>
                <a:path w="1536" h="816">
                  <a:moveTo>
                    <a:pt x="0" y="0"/>
                  </a:moveTo>
                  <a:lnTo>
                    <a:pt x="768" y="816"/>
                  </a:lnTo>
                  <a:lnTo>
                    <a:pt x="1536" y="816"/>
                  </a:lnTo>
                  <a:lnTo>
                    <a:pt x="0" y="0"/>
                  </a:lnTo>
                  <a:close/>
                </a:path>
              </a:pathLst>
            </a:custGeom>
            <a:solidFill>
              <a:srgbClr val="FFFF00"/>
            </a:solidFill>
            <a:ln w="9525" cap="flat" cmpd="sng">
              <a:solidFill>
                <a:schemeClr val="tx1"/>
              </a:solidFill>
              <a:prstDash val="solid"/>
              <a:round/>
              <a:headEnd/>
              <a:tailEnd/>
            </a:ln>
          </p:spPr>
          <p:txBody>
            <a:bodyPr wrap="none" anchor="ctr"/>
            <a:lstStyle/>
            <a:p>
              <a:endParaRPr lang="ar-AE"/>
            </a:p>
          </p:txBody>
        </p:sp>
        <p:sp>
          <p:nvSpPr>
            <p:cNvPr id="5139" name="Text Box 13"/>
            <p:cNvSpPr txBox="1">
              <a:spLocks noChangeArrowheads="1"/>
            </p:cNvSpPr>
            <p:nvPr/>
          </p:nvSpPr>
          <p:spPr bwMode="auto">
            <a:xfrm>
              <a:off x="2921" y="1632"/>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20°</a:t>
              </a:r>
              <a:endParaRPr lang="en-US"/>
            </a:p>
          </p:txBody>
        </p:sp>
        <p:sp>
          <p:nvSpPr>
            <p:cNvPr id="5140" name="Text Box 14"/>
            <p:cNvSpPr txBox="1">
              <a:spLocks noChangeArrowheads="1"/>
            </p:cNvSpPr>
            <p:nvPr/>
          </p:nvSpPr>
          <p:spPr bwMode="auto">
            <a:xfrm>
              <a:off x="3696" y="2592"/>
              <a:ext cx="419"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120°</a:t>
              </a:r>
              <a:endParaRPr lang="en-US"/>
            </a:p>
          </p:txBody>
        </p:sp>
        <p:sp>
          <p:nvSpPr>
            <p:cNvPr id="5141" name="Text Box 15"/>
            <p:cNvSpPr txBox="1">
              <a:spLocks noChangeArrowheads="1"/>
            </p:cNvSpPr>
            <p:nvPr/>
          </p:nvSpPr>
          <p:spPr bwMode="auto">
            <a:xfrm>
              <a:off x="4656" y="2457"/>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30°</a:t>
              </a:r>
              <a:endParaRPr lang="en-US"/>
            </a:p>
          </p:txBody>
        </p:sp>
      </p:grpSp>
      <p:grpSp>
        <p:nvGrpSpPr>
          <p:cNvPr id="4" name="Group 30"/>
          <p:cNvGrpSpPr>
            <a:grpSpLocks/>
          </p:cNvGrpSpPr>
          <p:nvPr/>
        </p:nvGrpSpPr>
        <p:grpSpPr bwMode="auto">
          <a:xfrm>
            <a:off x="1828800" y="4876800"/>
            <a:ext cx="733425" cy="1295400"/>
            <a:chOff x="1152" y="3072"/>
            <a:chExt cx="462" cy="816"/>
          </a:xfrm>
        </p:grpSpPr>
        <p:sp>
          <p:nvSpPr>
            <p:cNvPr id="5133" name="Text Box 16"/>
            <p:cNvSpPr txBox="1">
              <a:spLocks noChangeArrowheads="1"/>
            </p:cNvSpPr>
            <p:nvPr/>
          </p:nvSpPr>
          <p:spPr bwMode="auto">
            <a:xfrm>
              <a:off x="1268" y="3072"/>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44°</a:t>
              </a:r>
              <a:endParaRPr lang="en-US"/>
            </a:p>
          </p:txBody>
        </p:sp>
        <p:sp>
          <p:nvSpPr>
            <p:cNvPr id="5134" name="Text Box 18"/>
            <p:cNvSpPr txBox="1">
              <a:spLocks noChangeArrowheads="1"/>
            </p:cNvSpPr>
            <p:nvPr/>
          </p:nvSpPr>
          <p:spPr bwMode="auto">
            <a:xfrm>
              <a:off x="1268" y="3232"/>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68°</a:t>
              </a:r>
              <a:endParaRPr lang="en-US"/>
            </a:p>
          </p:txBody>
        </p:sp>
        <p:sp>
          <p:nvSpPr>
            <p:cNvPr id="5135" name="Text Box 19"/>
            <p:cNvSpPr txBox="1">
              <a:spLocks noChangeArrowheads="1"/>
            </p:cNvSpPr>
            <p:nvPr/>
          </p:nvSpPr>
          <p:spPr bwMode="auto">
            <a:xfrm>
              <a:off x="1152" y="3417"/>
              <a:ext cx="462"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+ 68°</a:t>
              </a:r>
              <a:endParaRPr lang="en-US"/>
            </a:p>
          </p:txBody>
        </p:sp>
        <p:sp>
          <p:nvSpPr>
            <p:cNvPr id="5136" name="Line 20"/>
            <p:cNvSpPr>
              <a:spLocks noChangeShapeType="1"/>
            </p:cNvSpPr>
            <p:nvPr/>
          </p:nvSpPr>
          <p:spPr bwMode="auto">
            <a:xfrm>
              <a:off x="1172" y="3648"/>
              <a:ext cx="336" cy="0"/>
            </a:xfrm>
            <a:prstGeom prst="line">
              <a:avLst/>
            </a:prstGeom>
            <a:noFill/>
            <a:ln w="19050">
              <a:solidFill>
                <a:schemeClr val="tx1"/>
              </a:solidFill>
              <a:round/>
              <a:headEnd/>
              <a:tailEnd/>
            </a:ln>
          </p:spPr>
          <p:txBody>
            <a:bodyPr wrap="none" anchor="ctr"/>
            <a:lstStyle/>
            <a:p>
              <a:endParaRPr lang="ar-AE"/>
            </a:p>
          </p:txBody>
        </p:sp>
        <p:sp>
          <p:nvSpPr>
            <p:cNvPr id="5137" name="Text Box 21"/>
            <p:cNvSpPr txBox="1">
              <a:spLocks noChangeArrowheads="1"/>
            </p:cNvSpPr>
            <p:nvPr/>
          </p:nvSpPr>
          <p:spPr bwMode="auto">
            <a:xfrm>
              <a:off x="1186" y="3657"/>
              <a:ext cx="419"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180°</a:t>
              </a:r>
            </a:p>
          </p:txBody>
        </p:sp>
      </p:grpSp>
      <p:grpSp>
        <p:nvGrpSpPr>
          <p:cNvPr id="5" name="Group 31"/>
          <p:cNvGrpSpPr>
            <a:grpSpLocks/>
          </p:cNvGrpSpPr>
          <p:nvPr/>
        </p:nvGrpSpPr>
        <p:grpSpPr bwMode="auto">
          <a:xfrm>
            <a:off x="6248400" y="4724400"/>
            <a:ext cx="852488" cy="1295400"/>
            <a:chOff x="3936" y="2976"/>
            <a:chExt cx="537" cy="816"/>
          </a:xfrm>
        </p:grpSpPr>
        <p:sp>
          <p:nvSpPr>
            <p:cNvPr id="5128" name="Text Box 23"/>
            <p:cNvSpPr txBox="1">
              <a:spLocks noChangeArrowheads="1"/>
            </p:cNvSpPr>
            <p:nvPr/>
          </p:nvSpPr>
          <p:spPr bwMode="auto">
            <a:xfrm>
              <a:off x="4128" y="2976"/>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20°</a:t>
              </a:r>
              <a:endParaRPr lang="en-US"/>
            </a:p>
          </p:txBody>
        </p:sp>
        <p:sp>
          <p:nvSpPr>
            <p:cNvPr id="5129" name="Text Box 24"/>
            <p:cNvSpPr txBox="1">
              <a:spLocks noChangeArrowheads="1"/>
            </p:cNvSpPr>
            <p:nvPr/>
          </p:nvSpPr>
          <p:spPr bwMode="auto">
            <a:xfrm>
              <a:off x="4128" y="3150"/>
              <a:ext cx="343"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30°</a:t>
              </a:r>
              <a:endParaRPr lang="en-US"/>
            </a:p>
          </p:txBody>
        </p:sp>
        <p:sp>
          <p:nvSpPr>
            <p:cNvPr id="5130" name="Line 27"/>
            <p:cNvSpPr>
              <a:spLocks noChangeShapeType="1"/>
            </p:cNvSpPr>
            <p:nvPr/>
          </p:nvSpPr>
          <p:spPr bwMode="auto">
            <a:xfrm>
              <a:off x="4032" y="3552"/>
              <a:ext cx="336" cy="0"/>
            </a:xfrm>
            <a:prstGeom prst="line">
              <a:avLst/>
            </a:prstGeom>
            <a:noFill/>
            <a:ln w="19050">
              <a:solidFill>
                <a:schemeClr val="tx1"/>
              </a:solidFill>
              <a:round/>
              <a:headEnd/>
              <a:tailEnd/>
            </a:ln>
          </p:spPr>
          <p:txBody>
            <a:bodyPr wrap="none" anchor="ctr"/>
            <a:lstStyle/>
            <a:p>
              <a:endParaRPr lang="ar-AE"/>
            </a:p>
          </p:txBody>
        </p:sp>
        <p:sp>
          <p:nvSpPr>
            <p:cNvPr id="5131" name="Text Box 28"/>
            <p:cNvSpPr txBox="1">
              <a:spLocks noChangeArrowheads="1"/>
            </p:cNvSpPr>
            <p:nvPr/>
          </p:nvSpPr>
          <p:spPr bwMode="auto">
            <a:xfrm>
              <a:off x="4046" y="3561"/>
              <a:ext cx="419"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180°</a:t>
              </a:r>
            </a:p>
          </p:txBody>
        </p:sp>
        <p:sp>
          <p:nvSpPr>
            <p:cNvPr id="5132" name="Text Box 29"/>
            <p:cNvSpPr txBox="1">
              <a:spLocks noChangeArrowheads="1"/>
            </p:cNvSpPr>
            <p:nvPr/>
          </p:nvSpPr>
          <p:spPr bwMode="auto">
            <a:xfrm>
              <a:off x="3936" y="3321"/>
              <a:ext cx="537" cy="231"/>
            </a:xfrm>
            <a:prstGeom prst="rect">
              <a:avLst/>
            </a:prstGeom>
            <a:noFill/>
            <a:ln w="9525">
              <a:noFill/>
              <a:miter lim="800000"/>
              <a:headEnd/>
              <a:tailEnd/>
            </a:ln>
          </p:spPr>
          <p:txBody>
            <a:bodyPr wrap="none" anchor="ctr">
              <a:spAutoFit/>
            </a:bodyPr>
            <a:lstStyle/>
            <a:p>
              <a:pPr algn="ctr">
                <a:spcBef>
                  <a:spcPct val="50000"/>
                </a:spcBef>
              </a:pPr>
              <a:r>
                <a:rPr lang="en-US" sz="1800">
                  <a:latin typeface="Trebuchet MS" pitchFamily="34" charset="0"/>
                </a:rPr>
                <a:t>+ 130°</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5"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5257800" y="381000"/>
            <a:ext cx="3259037" cy="2743200"/>
          </a:xfrm>
          <a:prstGeom prst="rect">
            <a:avLst/>
          </a:prstGeom>
        </p:spPr>
      </p:pic>
      <p:pic>
        <p:nvPicPr>
          <p:cNvPr id="3" name="Picture 2"/>
          <p:cNvPicPr/>
          <p:nvPr/>
        </p:nvPicPr>
        <p:blipFill>
          <a:blip r:embed="rId3" cstate="print"/>
          <a:stretch>
            <a:fillRect/>
          </a:stretch>
        </p:blipFill>
        <p:spPr>
          <a:xfrm>
            <a:off x="1295400" y="228600"/>
            <a:ext cx="2895600" cy="2133600"/>
          </a:xfrm>
          <a:prstGeom prst="rect">
            <a:avLst/>
          </a:prstGeom>
        </p:spPr>
      </p:pic>
      <p:pic>
        <p:nvPicPr>
          <p:cNvPr id="4" name="Picture 3"/>
          <p:cNvPicPr/>
          <p:nvPr/>
        </p:nvPicPr>
        <p:blipFill>
          <a:blip r:embed="rId4" cstate="print"/>
          <a:stretch>
            <a:fillRect/>
          </a:stretch>
        </p:blipFill>
        <p:spPr>
          <a:xfrm>
            <a:off x="5638800" y="4191000"/>
            <a:ext cx="2667000" cy="1646481"/>
          </a:xfrm>
          <a:prstGeom prst="rect">
            <a:avLst/>
          </a:prstGeom>
        </p:spPr>
      </p:pic>
      <p:pic>
        <p:nvPicPr>
          <p:cNvPr id="5" name="Picture 4"/>
          <p:cNvPicPr/>
          <p:nvPr/>
        </p:nvPicPr>
        <p:blipFill>
          <a:blip r:embed="rId5" cstate="print"/>
          <a:stretch>
            <a:fillRect/>
          </a:stretch>
        </p:blipFill>
        <p:spPr>
          <a:xfrm>
            <a:off x="1066800" y="3429000"/>
            <a:ext cx="4724400" cy="2849802"/>
          </a:xfrm>
          <a:prstGeom prst="rect">
            <a:avLst/>
          </a:prstGeom>
        </p:spPr>
      </p:pic>
      <p:pic>
        <p:nvPicPr>
          <p:cNvPr id="6" name="Picture 5"/>
          <p:cNvPicPr/>
          <p:nvPr/>
        </p:nvPicPr>
        <p:blipFill>
          <a:blip r:embed="rId6" cstate="print"/>
          <a:stretch>
            <a:fillRect/>
          </a:stretch>
        </p:blipFill>
        <p:spPr>
          <a:xfrm>
            <a:off x="0" y="2362200"/>
            <a:ext cx="3048000" cy="236617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4191000" y="685800"/>
            <a:ext cx="4800600" cy="4953000"/>
          </a:xfrm>
          <a:prstGeom prst="rect">
            <a:avLst/>
          </a:prstGeom>
        </p:spPr>
      </p:pic>
      <p:sp>
        <p:nvSpPr>
          <p:cNvPr id="217089" name="Rectangle 1"/>
          <p:cNvSpPr>
            <a:spLocks noChangeArrowheads="1"/>
          </p:cNvSpPr>
          <p:nvPr/>
        </p:nvSpPr>
        <p:spPr bwMode="auto">
          <a:xfrm>
            <a:off x="0" y="968517"/>
            <a:ext cx="388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يقوم عامل بناء بتشييد </a:t>
            </a:r>
            <a:r>
              <a:rPr kumimoji="0" lang="ar-LB"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حلبة منزلقة</a:t>
            </a:r>
            <a:r>
              <a:rPr kumimoji="0" lang="ar-SA"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يبلغ طول الحلبة 6 أمتار.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تصنع الحلبة مع الأرض زاوية قياسها </a:t>
            </a:r>
            <a:r>
              <a:rPr kumimoji="0" lang="en-GB"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25</a:t>
            </a:r>
            <a:r>
              <a:rPr kumimoji="0" lang="en-GB"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ᵒ</a:t>
            </a:r>
            <a:endParaRPr kumimoji="0" lang="ar-SA"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ما هو ارتفاع قمة الحلبة فوق سطح الأرض؟</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3962400" y="2438400"/>
            <a:ext cx="4876800" cy="4419600"/>
          </a:xfrm>
          <a:prstGeom prst="rect">
            <a:avLst/>
          </a:prstGeom>
        </p:spPr>
      </p:pic>
      <p:sp>
        <p:nvSpPr>
          <p:cNvPr id="3" name="Rectangle 2"/>
          <p:cNvSpPr/>
          <p:nvPr/>
        </p:nvSpPr>
        <p:spPr>
          <a:xfrm>
            <a:off x="457200" y="533400"/>
            <a:ext cx="6934200" cy="1938992"/>
          </a:xfrm>
          <a:prstGeom prst="rect">
            <a:avLst/>
          </a:prstGeom>
        </p:spPr>
        <p:txBody>
          <a:bodyPr wrap="square">
            <a:spAutoFit/>
          </a:bodyPr>
          <a:lstStyle/>
          <a:p>
            <a:r>
              <a:rPr lang="ar-SA" sz="4000" dirty="0" smtClean="0"/>
              <a:t>لاحظ طاقم سفينة في عرض البحر مبنى على قمة </a:t>
            </a:r>
            <a:r>
              <a:rPr lang="ar-LB" sz="4000" dirty="0" smtClean="0"/>
              <a:t>جرف</a:t>
            </a:r>
            <a:r>
              <a:rPr lang="ar-SA" sz="4000" dirty="0" smtClean="0"/>
              <a:t> ارتفاعه 50 مترا وبزاوية </a:t>
            </a:r>
            <a:r>
              <a:rPr lang="en-GB" sz="4000" dirty="0" smtClean="0"/>
              <a:t>8ᵒ</a:t>
            </a:r>
            <a:r>
              <a:rPr lang="ar-SA" sz="4000" dirty="0" smtClean="0"/>
              <a:t>. ما هو بعد السفينة في عرض البحر؟</a:t>
            </a:r>
            <a:endParaRPr lang="ar-AE" sz="4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3200400" y="2362200"/>
            <a:ext cx="5638800" cy="4495800"/>
          </a:xfrm>
          <a:prstGeom prst="rect">
            <a:avLst/>
          </a:prstGeom>
        </p:spPr>
      </p:pic>
      <p:sp>
        <p:nvSpPr>
          <p:cNvPr id="3" name="Rectangle 2"/>
          <p:cNvSpPr/>
          <p:nvPr/>
        </p:nvSpPr>
        <p:spPr>
          <a:xfrm>
            <a:off x="457200" y="228600"/>
            <a:ext cx="4572000" cy="3970318"/>
          </a:xfrm>
          <a:prstGeom prst="rect">
            <a:avLst/>
          </a:prstGeom>
        </p:spPr>
        <p:txBody>
          <a:bodyPr>
            <a:spAutoFit/>
          </a:bodyPr>
          <a:lstStyle/>
          <a:p>
            <a:r>
              <a:rPr lang="ar-SA" sz="3600" dirty="0" smtClean="0"/>
              <a:t>قف على بُعد 30 مترًا من شجرة (سارية علم أو مبنى) واستخدم</a:t>
            </a:r>
            <a:r>
              <a:rPr lang="ar-LB" sz="3600" dirty="0" smtClean="0"/>
              <a:t> كلينومتر </a:t>
            </a:r>
            <a:r>
              <a:rPr lang="ar-SA" sz="3600" dirty="0" smtClean="0"/>
              <a:t>(مقياس المَيْل) لإيجاد زاوية الارتفاع إلى أعلى الشَّجرة. ثمَّ استخدم حساب المثلَّثات لإيجاد ارتفاع الشَّجرة.</a:t>
            </a:r>
            <a:endParaRPr lang="ar-AE" sz="3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clrChange>
              <a:clrFrom>
                <a:srgbClr val="FCFEFF"/>
              </a:clrFrom>
              <a:clrTo>
                <a:srgbClr val="FCFEFF">
                  <a:alpha val="0"/>
                </a:srgbClr>
              </a:clrTo>
            </a:clrChange>
          </a:blip>
          <a:stretch>
            <a:fillRect/>
          </a:stretch>
        </p:blipFill>
        <p:spPr>
          <a:xfrm>
            <a:off x="3200400" y="2133600"/>
            <a:ext cx="5943600" cy="4572000"/>
          </a:xfrm>
          <a:prstGeom prst="rect">
            <a:avLst/>
          </a:prstGeom>
        </p:spPr>
      </p:pic>
      <p:sp>
        <p:nvSpPr>
          <p:cNvPr id="221185" name="Rectangle 1"/>
          <p:cNvSpPr>
            <a:spLocks noChangeArrowheads="1"/>
          </p:cNvSpPr>
          <p:nvPr/>
        </p:nvSpPr>
        <p:spPr bwMode="auto">
          <a:xfrm>
            <a:off x="304800" y="457200"/>
            <a:ext cx="6344997"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يبلغ طول سلَّم مداد 3 متر في أقلِّ طول له، وعند وضعه مقابل جدار يصنع زاوية قياسها </a:t>
            </a:r>
            <a:r>
              <a:rPr kumimoji="0" lang="en-GB" sz="32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51</a:t>
            </a:r>
            <a:r>
              <a:rPr kumimoji="0" lang="en-GB"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ᵒ</a:t>
            </a:r>
            <a:r>
              <a:rPr kumimoji="0" lang="ar-SA" sz="32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 عند تمديد السلَّم كليًّا إلى 5.8 متر تزداد الزَّاوية بمقدار</a:t>
            </a:r>
            <a:r>
              <a:rPr kumimoji="0" lang="en-GB" sz="32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12</a:t>
            </a:r>
            <a:r>
              <a:rPr kumimoji="0" lang="en-GB"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ᵒ</a:t>
            </a:r>
            <a:r>
              <a:rPr kumimoji="0" lang="ar-S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أوجد الارتفاع الَّذي يصل إليه السلَّم على الجدار عندما يتمُّ تمديده كليًّا؟ </a:t>
            </a: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1066800" y="2514600"/>
            <a:ext cx="7772400" cy="4114800"/>
          </a:xfrm>
          <a:prstGeom prst="rect">
            <a:avLst/>
          </a:prstGeom>
        </p:spPr>
      </p:pic>
      <p:sp>
        <p:nvSpPr>
          <p:cNvPr id="220161" name="Rectangle 1"/>
          <p:cNvSpPr>
            <a:spLocks noChangeArrowheads="1"/>
          </p:cNvSpPr>
          <p:nvPr/>
        </p:nvSpPr>
        <p:spPr bwMode="auto">
          <a:xfrm>
            <a:off x="0" y="381000"/>
            <a:ext cx="5715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يتواجد طلبة صفِّ سعيد في الخارج لإجراء قياسات خاصَّة بمشروع الرِّياضيَّات. قام الطَّلبة بقياس طول شجرة فكان 1.6 متر، وبعد ذلك قاموا بقياس طول ظلِّ الشَّجرة فكان 2.5 متر. بعد وقت قصير، قاموا بقياس طول ظلِّ الشَّجرة مرة أخرى فكان 1.9 متر. </a:t>
            </a:r>
          </a:p>
          <a:p>
            <a:pPr marL="0" marR="0" lvl="0" indent="0"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ndara" pitchFamily="34" charset="0"/>
                <a:ea typeface="Calibri" pitchFamily="34" charset="0"/>
                <a:cs typeface="Arial" pitchFamily="34" charset="0"/>
              </a:rPr>
              <a:t>ما التَّغيُّر الذي حدث لزاوية الارتفاع إلى الشَّمس خلال هذه الفترة؟</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00" y="304800"/>
            <a:ext cx="3990975" cy="278080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clrChange>
              <a:clrFrom>
                <a:srgbClr val="FFFFFF"/>
              </a:clrFrom>
              <a:clrTo>
                <a:srgbClr val="FFFFFF">
                  <a:alpha val="0"/>
                </a:srgbClr>
              </a:clrTo>
            </a:clrChange>
          </a:blip>
          <a:srcRect l="17422" r="18699"/>
          <a:stretch>
            <a:fillRect/>
          </a:stretch>
        </p:blipFill>
        <p:spPr bwMode="auto">
          <a:xfrm>
            <a:off x="0" y="304800"/>
            <a:ext cx="4191000" cy="240030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53000" y="1295400"/>
            <a:ext cx="4343400" cy="3118829"/>
          </a:xfrm>
          <a:prstGeom prst="rect">
            <a:avLst/>
          </a:prstGeom>
          <a:noFill/>
          <a:ln w="9525">
            <a:noFill/>
            <a:miter lim="800000"/>
            <a:headEnd/>
            <a:tailEnd/>
          </a:ln>
        </p:spPr>
      </p:pic>
      <p:pic>
        <p:nvPicPr>
          <p:cNvPr id="5"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267200"/>
            <a:ext cx="4916632" cy="2590800"/>
          </a:xfrm>
          <a:prstGeom prst="rect">
            <a:avLst/>
          </a:prstGeom>
          <a:noFill/>
          <a:ln w="9525">
            <a:noFill/>
            <a:miter lim="800000"/>
            <a:headEnd/>
            <a:tailEnd/>
          </a:ln>
        </p:spPr>
      </p:pic>
      <p:pic>
        <p:nvPicPr>
          <p:cNvPr id="6"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67628" y="4038600"/>
            <a:ext cx="407637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8" name="Picture 4"/>
          <p:cNvPicPr>
            <a:picLocks noChangeAspect="1" noChangeArrowheads="1"/>
          </p:cNvPicPr>
          <p:nvPr/>
        </p:nvPicPr>
        <p:blipFill>
          <a:blip r:embed="rId2" cstate="print"/>
          <a:srcRect/>
          <a:stretch>
            <a:fillRect/>
          </a:stretch>
        </p:blipFill>
        <p:spPr bwMode="auto">
          <a:xfrm>
            <a:off x="3886200" y="304800"/>
            <a:ext cx="5257800" cy="3223002"/>
          </a:xfrm>
          <a:prstGeom prst="rect">
            <a:avLst/>
          </a:prstGeom>
          <a:noFill/>
          <a:ln w="9525">
            <a:noFill/>
            <a:miter lim="800000"/>
            <a:headEnd/>
            <a:tailEnd/>
          </a:ln>
        </p:spPr>
      </p:pic>
      <p:pic>
        <p:nvPicPr>
          <p:cNvPr id="2058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533400"/>
            <a:ext cx="3810000" cy="2209800"/>
          </a:xfrm>
          <a:prstGeom prst="rect">
            <a:avLst/>
          </a:prstGeom>
          <a:noFill/>
          <a:ln w="9525">
            <a:noFill/>
            <a:miter lim="800000"/>
            <a:headEnd/>
            <a:tailEnd/>
          </a:ln>
        </p:spPr>
      </p:pic>
      <p:pic>
        <p:nvPicPr>
          <p:cNvPr id="205832" name="Picture 8"/>
          <p:cNvPicPr>
            <a:picLocks noChangeAspect="1" noChangeArrowheads="1"/>
          </p:cNvPicPr>
          <p:nvPr/>
        </p:nvPicPr>
        <p:blipFill>
          <a:blip r:embed="rId4" cstate="print">
            <a:clrChange>
              <a:clrFrom>
                <a:srgbClr val="FFFFFF"/>
              </a:clrFrom>
              <a:clrTo>
                <a:srgbClr val="FFFFFF">
                  <a:alpha val="0"/>
                </a:srgbClr>
              </a:clrTo>
            </a:clrChange>
          </a:blip>
          <a:srcRect r="15556"/>
          <a:stretch>
            <a:fillRect/>
          </a:stretch>
        </p:blipFill>
        <p:spPr bwMode="auto">
          <a:xfrm>
            <a:off x="0" y="2209800"/>
            <a:ext cx="2895600" cy="3281198"/>
          </a:xfrm>
          <a:prstGeom prst="rect">
            <a:avLst/>
          </a:prstGeom>
          <a:noFill/>
          <a:ln w="9525">
            <a:noFill/>
            <a:miter lim="800000"/>
            <a:headEnd/>
            <a:tailEnd/>
          </a:ln>
        </p:spPr>
      </p:pic>
      <p:pic>
        <p:nvPicPr>
          <p:cNvPr id="20583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05200" y="3505200"/>
            <a:ext cx="5248275" cy="3053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1219200"/>
            <a:ext cx="7924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1981200"/>
            <a:ext cx="8991600" cy="4648200"/>
          </a:xfrm>
        </p:spPr>
        <p:txBody>
          <a:bodyPr>
            <a:normAutofit lnSpcReduction="10000"/>
          </a:bodyPr>
          <a:lstStyle/>
          <a:p>
            <a:pPr algn="l" rtl="0" eaLnBrk="1" hangingPunct="1">
              <a:buFontTx/>
              <a:buNone/>
            </a:pPr>
            <a:endParaRPr lang="en-US" sz="2800" dirty="0" smtClean="0"/>
          </a:p>
          <a:p>
            <a:pPr algn="l" rtl="0" eaLnBrk="1" hangingPunct="1"/>
            <a:r>
              <a:rPr lang="en-US" sz="2800" b="1" dirty="0" smtClean="0">
                <a:solidFill>
                  <a:srgbClr val="FF0000"/>
                </a:solidFill>
              </a:rPr>
              <a:t>4 total problems: One each for Sin, Cos, and Tan.  4</a:t>
            </a:r>
            <a:r>
              <a:rPr lang="en-US" sz="2800" b="1" baseline="30000" dirty="0" smtClean="0">
                <a:solidFill>
                  <a:srgbClr val="FF0000"/>
                </a:solidFill>
              </a:rPr>
              <a:t>th</a:t>
            </a:r>
            <a:r>
              <a:rPr lang="en-US" sz="2800" b="1" dirty="0" smtClean="0">
                <a:solidFill>
                  <a:srgbClr val="FF0000"/>
                </a:solidFill>
              </a:rPr>
              <a:t> problem should involve finding an angle.      </a:t>
            </a:r>
          </a:p>
          <a:p>
            <a:pPr algn="l" rtl="0" eaLnBrk="1" hangingPunct="1">
              <a:buFontTx/>
              <a:buNone/>
            </a:pPr>
            <a:endParaRPr lang="en-US" sz="2800" dirty="0" smtClean="0"/>
          </a:p>
          <a:p>
            <a:pPr algn="ctr" rtl="0" eaLnBrk="1" hangingPunct="1">
              <a:buFontTx/>
              <a:buNone/>
            </a:pPr>
            <a:r>
              <a:rPr lang="en-US" sz="2800" dirty="0" smtClean="0"/>
              <a:t>Present and a complete solutions to each problem using PowerPoint presentation, Windows Movie Maker, </a:t>
            </a:r>
            <a:r>
              <a:rPr lang="en-US" sz="2800" dirty="0" err="1" smtClean="0"/>
              <a:t>GoAnimate</a:t>
            </a:r>
            <a:r>
              <a:rPr lang="en-US" sz="2800" dirty="0" smtClean="0"/>
              <a:t> or other approved media.</a:t>
            </a:r>
          </a:p>
          <a:p>
            <a:pPr algn="ctr" rtl="0" eaLnBrk="1" hangingPunct="1">
              <a:buFontTx/>
              <a:buNone/>
            </a:pPr>
            <a:r>
              <a:rPr lang="en-US" sz="2800" dirty="0" smtClean="0"/>
              <a:t>Must be approved by Teacher. Aziza before you begin.   </a:t>
            </a:r>
            <a:endParaRPr lang="en-US" sz="3800" b="1" dirty="0" smtClean="0"/>
          </a:p>
          <a:p>
            <a:pPr algn="ctr" rtl="0" eaLnBrk="1" hangingPunct="1">
              <a:buFontTx/>
              <a:buNone/>
            </a:pPr>
            <a:r>
              <a:rPr lang="en-US" sz="3800" b="1" dirty="0" smtClean="0"/>
              <a:t>DUE………………………</a:t>
            </a:r>
          </a:p>
          <a:p>
            <a:pPr algn="ctr" rtl="0" eaLnBrk="1" hangingPunct="1">
              <a:buFontTx/>
              <a:buNone/>
            </a:pPr>
            <a:r>
              <a:rPr lang="en-US" sz="1800" b="1" dirty="0" smtClean="0"/>
              <a:t>Assignments can be e-mailed.  If using a web based program, then send link. </a:t>
            </a:r>
          </a:p>
          <a:p>
            <a:pPr algn="l" rtl="0" eaLnBrk="1" hangingPunct="1">
              <a:buFontTx/>
              <a:buNone/>
            </a:pPr>
            <a:endParaRPr lang="en-US" dirty="0" smtClean="0"/>
          </a:p>
          <a:p>
            <a:pPr algn="l" rtl="0" eaLnBrk="1" hangingPunct="1">
              <a:buFontTx/>
              <a:buNone/>
            </a:pPr>
            <a:endParaRPr lang="en-US" dirty="0" smtClean="0"/>
          </a:p>
          <a:p>
            <a:pPr algn="l" rtl="0" eaLnBrk="1" hangingPunct="1">
              <a:buFontTx/>
              <a:buNone/>
            </a:pPr>
            <a:endParaRPr lang="en-US" dirty="0" smtClean="0"/>
          </a:p>
        </p:txBody>
      </p:sp>
      <p:sp>
        <p:nvSpPr>
          <p:cNvPr id="13314" name="Rectangle 2"/>
          <p:cNvSpPr>
            <a:spLocks noGrp="1" noChangeArrowheads="1"/>
          </p:cNvSpPr>
          <p:nvPr>
            <p:ph type="title"/>
          </p:nvPr>
        </p:nvSpPr>
        <p:spPr>
          <a:xfrm>
            <a:off x="0" y="0"/>
            <a:ext cx="3657600" cy="914400"/>
          </a:xfrm>
        </p:spPr>
        <p:txBody>
          <a:bodyPr>
            <a:normAutofit/>
          </a:bodyPr>
          <a:lstStyle/>
          <a:p>
            <a:pPr algn="l" rtl="0" eaLnBrk="1" hangingPunct="1"/>
            <a:r>
              <a:rPr lang="en-US" sz="4800" dirty="0" smtClean="0"/>
              <a:t>Assignment</a:t>
            </a:r>
          </a:p>
        </p:txBody>
      </p:sp>
      <p:sp>
        <p:nvSpPr>
          <p:cNvPr id="4" name="Rectangle 2"/>
          <p:cNvSpPr txBox="1">
            <a:spLocks noChangeArrowheads="1"/>
          </p:cNvSpPr>
          <p:nvPr/>
        </p:nvSpPr>
        <p:spPr>
          <a:xfrm>
            <a:off x="0" y="1524000"/>
            <a:ext cx="4419600" cy="838200"/>
          </a:xfrm>
          <a:prstGeom prst="rect">
            <a:avLst/>
          </a:prstGeom>
        </p:spPr>
        <p:txBody>
          <a:bodyPr vert="horz" lIns="91440" tIns="45720" rIns="91440" bIns="45720" rtlCol="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HW Assignment</a:t>
            </a:r>
          </a:p>
        </p:txBody>
      </p:sp>
      <p:sp>
        <p:nvSpPr>
          <p:cNvPr id="5" name="Rectangle 4"/>
          <p:cNvSpPr/>
          <p:nvPr/>
        </p:nvSpPr>
        <p:spPr>
          <a:xfrm>
            <a:off x="1524000" y="838200"/>
            <a:ext cx="7239000" cy="400110"/>
          </a:xfrm>
          <a:prstGeom prst="rect">
            <a:avLst/>
          </a:prstGeom>
        </p:spPr>
        <p:txBody>
          <a:bodyPr wrap="square">
            <a:spAutoFit/>
          </a:bodyPr>
          <a:lstStyle/>
          <a:p>
            <a:pPr algn="l" rtl="0"/>
            <a:r>
              <a:rPr lang="en-US" sz="2000" b="1" dirty="0" smtClean="0"/>
              <a:t>Make your own Word Problems in Right Triangle Trigonometry.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lang="en-US" dirty="0" smtClean="0"/>
              <a:t>Right triangles</a:t>
            </a:r>
          </a:p>
        </p:txBody>
      </p:sp>
      <p:sp>
        <p:nvSpPr>
          <p:cNvPr id="7171" name="Rectangle 3"/>
          <p:cNvSpPr>
            <a:spLocks noGrp="1" noChangeArrowheads="1"/>
          </p:cNvSpPr>
          <p:nvPr>
            <p:ph type="body" sz="half" idx="1"/>
          </p:nvPr>
        </p:nvSpPr>
        <p:spPr>
          <a:xfrm>
            <a:off x="381000" y="1371600"/>
            <a:ext cx="8305800" cy="1524000"/>
          </a:xfrm>
        </p:spPr>
        <p:txBody>
          <a:bodyPr/>
          <a:lstStyle/>
          <a:p>
            <a:pPr algn="l" rtl="0" eaLnBrk="1" hangingPunct="1"/>
            <a:r>
              <a:rPr lang="en-US" smtClean="0"/>
              <a:t>We only care about right triangles</a:t>
            </a:r>
          </a:p>
          <a:p>
            <a:pPr lvl="1" algn="l" rtl="0" eaLnBrk="1" hangingPunct="1"/>
            <a:r>
              <a:rPr lang="en-US" smtClean="0"/>
              <a:t>A </a:t>
            </a:r>
            <a:r>
              <a:rPr lang="en-US" smtClean="0">
                <a:solidFill>
                  <a:schemeClr val="tx2"/>
                </a:solidFill>
              </a:rPr>
              <a:t>right triangle</a:t>
            </a:r>
            <a:r>
              <a:rPr lang="en-US" smtClean="0"/>
              <a:t> is one in which one of the angles is 90°</a:t>
            </a:r>
          </a:p>
          <a:p>
            <a:pPr lvl="1" algn="l" rtl="0" eaLnBrk="1" hangingPunct="1"/>
            <a:r>
              <a:rPr lang="en-US" smtClean="0"/>
              <a:t>Here’s a right triangle:</a:t>
            </a:r>
          </a:p>
        </p:txBody>
      </p:sp>
      <p:sp>
        <p:nvSpPr>
          <p:cNvPr id="7172" name="Rectangle 4"/>
          <p:cNvSpPr>
            <a:spLocks noGrp="1" noChangeArrowheads="1"/>
          </p:cNvSpPr>
          <p:nvPr>
            <p:ph type="body" sz="half" idx="2"/>
          </p:nvPr>
        </p:nvSpPr>
        <p:spPr>
          <a:xfrm>
            <a:off x="304800" y="4876800"/>
            <a:ext cx="8574088" cy="1636713"/>
          </a:xfrm>
        </p:spPr>
        <p:txBody>
          <a:bodyPr/>
          <a:lstStyle/>
          <a:p>
            <a:pPr algn="l" rtl="0" eaLnBrk="1" hangingPunct="1"/>
            <a:r>
              <a:rPr lang="en-US" sz="2400" smtClean="0"/>
              <a:t>We call the longest side the </a:t>
            </a:r>
            <a:r>
              <a:rPr lang="en-US" sz="2400" smtClean="0">
                <a:solidFill>
                  <a:schemeClr val="tx2"/>
                </a:solidFill>
              </a:rPr>
              <a:t>hypotenuse</a:t>
            </a:r>
            <a:endParaRPr lang="en-US" sz="2400" smtClean="0"/>
          </a:p>
          <a:p>
            <a:pPr algn="l" rtl="0" eaLnBrk="1" hangingPunct="1"/>
            <a:r>
              <a:rPr lang="en-US" sz="2400" smtClean="0"/>
              <a:t>We pick one of the other angles--</a:t>
            </a:r>
            <a:r>
              <a:rPr lang="en-US" sz="2400" i="1" smtClean="0"/>
              <a:t>not</a:t>
            </a:r>
            <a:r>
              <a:rPr lang="en-US" sz="2400" smtClean="0"/>
              <a:t> the right angle</a:t>
            </a:r>
          </a:p>
          <a:p>
            <a:pPr algn="l" rtl="0" eaLnBrk="1" hangingPunct="1"/>
            <a:r>
              <a:rPr lang="en-US" sz="2400" smtClean="0"/>
              <a:t>We name the other two sides relative to that angle</a:t>
            </a:r>
          </a:p>
        </p:txBody>
      </p:sp>
      <p:sp>
        <p:nvSpPr>
          <p:cNvPr id="7176" name="AutoShape 8"/>
          <p:cNvSpPr>
            <a:spLocks noChangeArrowheads="1"/>
          </p:cNvSpPr>
          <p:nvPr/>
        </p:nvSpPr>
        <p:spPr bwMode="auto">
          <a:xfrm>
            <a:off x="685800" y="2971800"/>
            <a:ext cx="1600200" cy="987425"/>
          </a:xfrm>
          <a:prstGeom prst="wedgeRoundRectCallout">
            <a:avLst>
              <a:gd name="adj1" fmla="val 92657"/>
              <a:gd name="adj2" fmla="val 96625"/>
              <a:gd name="adj3" fmla="val 16667"/>
            </a:avLst>
          </a:prstGeom>
          <a:noFill/>
          <a:ln w="9525">
            <a:solidFill>
              <a:schemeClr val="tx1"/>
            </a:solidFill>
            <a:miter lim="800000"/>
            <a:headEnd/>
            <a:tailEnd/>
          </a:ln>
        </p:spPr>
        <p:txBody>
          <a:bodyPr wrap="none" anchor="ctr"/>
          <a:lstStyle/>
          <a:p>
            <a:pPr algn="ctr" rtl="0"/>
            <a:r>
              <a:rPr lang="en-US"/>
              <a:t>Here’s the</a:t>
            </a:r>
          </a:p>
          <a:p>
            <a:pPr algn="ctr" rtl="0"/>
            <a:r>
              <a:rPr lang="en-US"/>
              <a:t>right angle</a:t>
            </a:r>
          </a:p>
        </p:txBody>
      </p:sp>
      <p:grpSp>
        <p:nvGrpSpPr>
          <p:cNvPr id="2" name="Group 15"/>
          <p:cNvGrpSpPr>
            <a:grpSpLocks/>
          </p:cNvGrpSpPr>
          <p:nvPr/>
        </p:nvGrpSpPr>
        <p:grpSpPr bwMode="auto">
          <a:xfrm>
            <a:off x="3124200" y="3048000"/>
            <a:ext cx="3505200" cy="1447800"/>
            <a:chOff x="1968" y="1920"/>
            <a:chExt cx="2208" cy="912"/>
          </a:xfrm>
        </p:grpSpPr>
        <p:sp>
          <p:nvSpPr>
            <p:cNvPr id="6157" name="AutoShape 5"/>
            <p:cNvSpPr>
              <a:spLocks noChangeArrowheads="1"/>
            </p:cNvSpPr>
            <p:nvPr/>
          </p:nvSpPr>
          <p:spPr bwMode="auto">
            <a:xfrm>
              <a:off x="1968" y="1920"/>
              <a:ext cx="2208" cy="912"/>
            </a:xfrm>
            <a:prstGeom prst="rtTriangle">
              <a:avLst/>
            </a:prstGeom>
            <a:solidFill>
              <a:srgbClr val="FFFF00"/>
            </a:solidFill>
            <a:ln w="19050">
              <a:solidFill>
                <a:schemeClr val="tx1"/>
              </a:solidFill>
              <a:miter lim="800000"/>
              <a:headEnd/>
              <a:tailEnd/>
            </a:ln>
          </p:spPr>
          <p:txBody>
            <a:bodyPr wrap="none" anchor="ctr"/>
            <a:lstStyle/>
            <a:p>
              <a:pPr algn="l" rtl="0"/>
              <a:endParaRPr lang="ar-AE"/>
            </a:p>
          </p:txBody>
        </p:sp>
        <p:sp>
          <p:nvSpPr>
            <p:cNvPr id="6158" name="Rectangle 9"/>
            <p:cNvSpPr>
              <a:spLocks noChangeArrowheads="1"/>
            </p:cNvSpPr>
            <p:nvPr/>
          </p:nvSpPr>
          <p:spPr bwMode="auto">
            <a:xfrm>
              <a:off x="1968" y="2736"/>
              <a:ext cx="96" cy="96"/>
            </a:xfrm>
            <a:prstGeom prst="rect">
              <a:avLst/>
            </a:prstGeom>
            <a:noFill/>
            <a:ln w="9525">
              <a:solidFill>
                <a:schemeClr val="tx1"/>
              </a:solidFill>
              <a:miter lim="800000"/>
              <a:headEnd/>
              <a:tailEnd/>
            </a:ln>
          </p:spPr>
          <p:txBody>
            <a:bodyPr wrap="none" anchor="ctr"/>
            <a:lstStyle/>
            <a:p>
              <a:pPr algn="l" rtl="0"/>
              <a:endParaRPr lang="ar-AE"/>
            </a:p>
          </p:txBody>
        </p:sp>
      </p:grpSp>
      <p:sp>
        <p:nvSpPr>
          <p:cNvPr id="7178" name="Text Box 10"/>
          <p:cNvSpPr txBox="1">
            <a:spLocks noChangeArrowheads="1"/>
          </p:cNvSpPr>
          <p:nvPr/>
        </p:nvSpPr>
        <p:spPr bwMode="auto">
          <a:xfrm rot="1373072">
            <a:off x="4000500" y="3357047"/>
            <a:ext cx="1806575" cy="369332"/>
          </a:xfrm>
          <a:prstGeom prst="rect">
            <a:avLst/>
          </a:prstGeom>
          <a:noFill/>
          <a:ln w="9525">
            <a:noFill/>
            <a:miter lim="800000"/>
            <a:headEnd/>
            <a:tailEnd/>
          </a:ln>
        </p:spPr>
        <p:txBody>
          <a:bodyPr anchor="ctr">
            <a:spAutoFit/>
          </a:bodyPr>
          <a:lstStyle/>
          <a:p>
            <a:pPr algn="ctr" rtl="0"/>
            <a:r>
              <a:rPr lang="en-US">
                <a:latin typeface="Trebuchet MS" pitchFamily="34" charset="0"/>
              </a:rPr>
              <a:t>hypotenuse</a:t>
            </a:r>
            <a:endParaRPr lang="en-US"/>
          </a:p>
        </p:txBody>
      </p:sp>
      <p:grpSp>
        <p:nvGrpSpPr>
          <p:cNvPr id="3" name="Group 16"/>
          <p:cNvGrpSpPr>
            <a:grpSpLocks/>
          </p:cNvGrpSpPr>
          <p:nvPr/>
        </p:nvGrpSpPr>
        <p:grpSpPr bwMode="auto">
          <a:xfrm>
            <a:off x="6019800" y="2438400"/>
            <a:ext cx="2438400" cy="2286000"/>
            <a:chOff x="3792" y="1536"/>
            <a:chExt cx="1536" cy="1440"/>
          </a:xfrm>
        </p:grpSpPr>
        <p:sp>
          <p:nvSpPr>
            <p:cNvPr id="6155" name="Oval 11"/>
            <p:cNvSpPr>
              <a:spLocks noChangeArrowheads="1"/>
            </p:cNvSpPr>
            <p:nvPr/>
          </p:nvSpPr>
          <p:spPr bwMode="auto">
            <a:xfrm>
              <a:off x="3792" y="2640"/>
              <a:ext cx="528" cy="336"/>
            </a:xfrm>
            <a:prstGeom prst="ellipse">
              <a:avLst/>
            </a:prstGeom>
            <a:noFill/>
            <a:ln w="57150">
              <a:solidFill>
                <a:schemeClr val="tx2"/>
              </a:solidFill>
              <a:round/>
              <a:headEnd/>
              <a:tailEnd/>
            </a:ln>
          </p:spPr>
          <p:txBody>
            <a:bodyPr wrap="none" anchor="ctr"/>
            <a:lstStyle/>
            <a:p>
              <a:pPr algn="l" rtl="0"/>
              <a:endParaRPr lang="ar-AE"/>
            </a:p>
          </p:txBody>
        </p:sp>
        <p:sp>
          <p:nvSpPr>
            <p:cNvPr id="6156" name="AutoShape 12"/>
            <p:cNvSpPr>
              <a:spLocks noChangeArrowheads="1"/>
            </p:cNvSpPr>
            <p:nvPr/>
          </p:nvSpPr>
          <p:spPr bwMode="auto">
            <a:xfrm>
              <a:off x="3840" y="1536"/>
              <a:ext cx="1488" cy="624"/>
            </a:xfrm>
            <a:prstGeom prst="wedgeRoundRectCallout">
              <a:avLst>
                <a:gd name="adj1" fmla="val -32458"/>
                <a:gd name="adj2" fmla="val 120671"/>
                <a:gd name="adj3" fmla="val 16667"/>
              </a:avLst>
            </a:prstGeom>
            <a:noFill/>
            <a:ln w="9525">
              <a:solidFill>
                <a:schemeClr val="tx1"/>
              </a:solidFill>
              <a:miter lim="800000"/>
              <a:headEnd/>
              <a:tailEnd/>
            </a:ln>
          </p:spPr>
          <p:txBody>
            <a:bodyPr wrap="none" anchor="ctr"/>
            <a:lstStyle/>
            <a:p>
              <a:pPr algn="ctr" rtl="0"/>
              <a:r>
                <a:rPr lang="en-US"/>
                <a:t>Here’s the angle</a:t>
              </a:r>
            </a:p>
            <a:p>
              <a:pPr algn="ctr" rtl="0"/>
              <a:r>
                <a:rPr lang="en-US"/>
                <a:t>we are looking at</a:t>
              </a:r>
            </a:p>
          </p:txBody>
        </p:sp>
      </p:grpSp>
      <p:sp>
        <p:nvSpPr>
          <p:cNvPr id="7181" name="Text Box 13"/>
          <p:cNvSpPr txBox="1">
            <a:spLocks noChangeArrowheads="1"/>
          </p:cNvSpPr>
          <p:nvPr/>
        </p:nvSpPr>
        <p:spPr bwMode="auto">
          <a:xfrm>
            <a:off x="3879134" y="4158734"/>
            <a:ext cx="1099981" cy="369332"/>
          </a:xfrm>
          <a:prstGeom prst="rect">
            <a:avLst/>
          </a:prstGeom>
          <a:noFill/>
          <a:ln w="9525">
            <a:noFill/>
            <a:miter lim="800000"/>
            <a:headEnd/>
            <a:tailEnd/>
          </a:ln>
        </p:spPr>
        <p:txBody>
          <a:bodyPr wrap="none" anchor="ctr">
            <a:spAutoFit/>
          </a:bodyPr>
          <a:lstStyle/>
          <a:p>
            <a:pPr algn="ctr" rtl="0"/>
            <a:r>
              <a:rPr lang="en-US">
                <a:latin typeface="Trebuchet MS" pitchFamily="34" charset="0"/>
              </a:rPr>
              <a:t>adjacent</a:t>
            </a:r>
            <a:endParaRPr lang="en-US"/>
          </a:p>
        </p:txBody>
      </p:sp>
      <p:sp>
        <p:nvSpPr>
          <p:cNvPr id="7182" name="Text Box 14"/>
          <p:cNvSpPr txBox="1">
            <a:spLocks noChangeArrowheads="1"/>
          </p:cNvSpPr>
          <p:nvPr/>
        </p:nvSpPr>
        <p:spPr bwMode="auto">
          <a:xfrm rot="-5400000">
            <a:off x="2361655" y="3613428"/>
            <a:ext cx="1064715" cy="369332"/>
          </a:xfrm>
          <a:prstGeom prst="rect">
            <a:avLst/>
          </a:prstGeom>
          <a:noFill/>
          <a:ln w="9525">
            <a:noFill/>
            <a:miter lim="800000"/>
            <a:headEnd/>
            <a:tailEnd/>
          </a:ln>
        </p:spPr>
        <p:txBody>
          <a:bodyPr wrap="none" anchor="ctr">
            <a:spAutoFit/>
          </a:bodyPr>
          <a:lstStyle/>
          <a:p>
            <a:pPr algn="ctr" rtl="0"/>
            <a:r>
              <a:rPr lang="en-US">
                <a:latin typeface="Trebuchet MS" pitchFamily="34" charset="0"/>
              </a:rPr>
              <a:t>opposite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17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72">
                                            <p:txEl>
                                              <p:pRg st="0" end="0"/>
                                            </p:txEl>
                                          </p:spTgt>
                                        </p:tgtEl>
                                        <p:attrNameLst>
                                          <p:attrName>style.visibility</p:attrName>
                                        </p:attrNameLst>
                                      </p:cBhvr>
                                      <p:to>
                                        <p:strVal val="visible"/>
                                      </p:to>
                                    </p:set>
                                    <p:animEffect transition="in" filter="wipe(left)">
                                      <p:cBhvr>
                                        <p:cTn id="30" dur="500"/>
                                        <p:tgtEl>
                                          <p:spTgt spid="717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72">
                                            <p:txEl>
                                              <p:pRg st="1" end="1"/>
                                            </p:txEl>
                                          </p:spTgt>
                                        </p:tgtEl>
                                        <p:attrNameLst>
                                          <p:attrName>style.visibility</p:attrName>
                                        </p:attrNameLst>
                                      </p:cBhvr>
                                      <p:to>
                                        <p:strVal val="visible"/>
                                      </p:to>
                                    </p:set>
                                    <p:animEffect transition="in" filter="wipe(left)">
                                      <p:cBhvr>
                                        <p:cTn id="35" dur="500"/>
                                        <p:tgtEl>
                                          <p:spTgt spid="717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172">
                                            <p:txEl>
                                              <p:pRg st="2" end="2"/>
                                            </p:txEl>
                                          </p:spTgt>
                                        </p:tgtEl>
                                        <p:attrNameLst>
                                          <p:attrName>style.visibility</p:attrName>
                                        </p:attrNameLst>
                                      </p:cBhvr>
                                      <p:to>
                                        <p:strVal val="visible"/>
                                      </p:to>
                                    </p:set>
                                    <p:animEffect transition="in" filter="wipe(left)">
                                      <p:cBhvr>
                                        <p:cTn id="40" dur="500"/>
                                        <p:tgtEl>
                                          <p:spTgt spid="717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71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5" autoUpdateAnimBg="0"/>
      <p:bldP spid="7172" grpId="0" build="p" bldLvl="5" autoUpdateAnimBg="0"/>
      <p:bldP spid="7176" grpId="0" animBg="1" autoUpdateAnimBg="0"/>
      <p:bldP spid="7178" grpId="0" autoUpdateAnimBg="0"/>
      <p:bldP spid="7181" grpId="0" autoUpdateAnimBg="0"/>
      <p:bldP spid="718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8" name="Rectangle 2"/>
          <p:cNvSpPr>
            <a:spLocks noGrp="1" noChangeArrowheads="1"/>
          </p:cNvSpPr>
          <p:nvPr>
            <p:ph type="title"/>
          </p:nvPr>
        </p:nvSpPr>
        <p:spPr>
          <a:xfrm>
            <a:off x="381000" y="0"/>
            <a:ext cx="8229600" cy="1143000"/>
          </a:xfrm>
        </p:spPr>
        <p:txBody>
          <a:bodyPr>
            <a:normAutofit fontScale="90000"/>
          </a:bodyPr>
          <a:lstStyle/>
          <a:p>
            <a:pPr rtl="0" eaLnBrk="1" hangingPunct="1"/>
            <a:r>
              <a:rPr lang="en-US" b="1" dirty="0" smtClean="0">
                <a:effectLst>
                  <a:outerShdw blurRad="38100" dist="38100" dir="2700000" algn="tl">
                    <a:srgbClr val="000000">
                      <a:alpha val="43137"/>
                    </a:srgbClr>
                  </a:outerShdw>
                </a:effectLst>
              </a:rPr>
              <a:t>Development of Cofunction Identities</a:t>
            </a:r>
          </a:p>
        </p:txBody>
      </p:sp>
      <p:sp>
        <p:nvSpPr>
          <p:cNvPr id="166915" name="Rectangle 3"/>
          <p:cNvSpPr>
            <a:spLocks noGrp="1" noChangeArrowheads="1"/>
          </p:cNvSpPr>
          <p:nvPr>
            <p:ph type="body" idx="1"/>
          </p:nvPr>
        </p:nvSpPr>
        <p:spPr>
          <a:xfrm>
            <a:off x="500063" y="1570038"/>
            <a:ext cx="8229600" cy="4530725"/>
          </a:xfrm>
        </p:spPr>
        <p:txBody>
          <a:bodyPr/>
          <a:lstStyle/>
          <a:p>
            <a:pPr algn="l" rtl="0" eaLnBrk="1" hangingPunct="1"/>
            <a:r>
              <a:rPr lang="en-US" smtClean="0"/>
              <a:t>Given any right triangle, ABC, how does</a:t>
            </a:r>
          </a:p>
          <a:p>
            <a:pPr algn="l" rtl="0" eaLnBrk="1" hangingPunct="1">
              <a:buFont typeface="Wingdings" pitchFamily="2" charset="2"/>
              <a:buNone/>
            </a:pPr>
            <a:r>
              <a:rPr lang="en-US" smtClean="0"/>
              <a:t>	the measure of B compare with A?</a:t>
            </a:r>
          </a:p>
          <a:p>
            <a:pPr algn="l" rtl="0" eaLnBrk="1" hangingPunct="1">
              <a:buFont typeface="Wingdings" pitchFamily="2" charset="2"/>
              <a:buNone/>
            </a:pPr>
            <a:r>
              <a:rPr lang="en-US" smtClean="0"/>
              <a:t>	B = </a:t>
            </a:r>
          </a:p>
        </p:txBody>
      </p:sp>
      <p:sp>
        <p:nvSpPr>
          <p:cNvPr id="166916" name="Line 4"/>
          <p:cNvSpPr>
            <a:spLocks noChangeShapeType="1"/>
          </p:cNvSpPr>
          <p:nvPr/>
        </p:nvSpPr>
        <p:spPr bwMode="auto">
          <a:xfrm>
            <a:off x="5815013" y="3049588"/>
            <a:ext cx="2309812" cy="3175"/>
          </a:xfrm>
          <a:prstGeom prst="line">
            <a:avLst/>
          </a:prstGeom>
          <a:noFill/>
          <a:ln w="38100">
            <a:solidFill>
              <a:srgbClr val="0033CC"/>
            </a:solidFill>
            <a:round/>
            <a:headEnd/>
            <a:tailEnd/>
          </a:ln>
        </p:spPr>
        <p:txBody>
          <a:bodyPr/>
          <a:lstStyle/>
          <a:p>
            <a:pPr algn="l" rtl="0"/>
            <a:endParaRPr lang="ar-AE"/>
          </a:p>
        </p:txBody>
      </p:sp>
      <p:sp>
        <p:nvSpPr>
          <p:cNvPr id="166917" name="Line 5"/>
          <p:cNvSpPr>
            <a:spLocks noChangeShapeType="1"/>
          </p:cNvSpPr>
          <p:nvPr/>
        </p:nvSpPr>
        <p:spPr bwMode="auto">
          <a:xfrm flipH="1">
            <a:off x="8131175" y="1762125"/>
            <a:ext cx="1588" cy="1304925"/>
          </a:xfrm>
          <a:prstGeom prst="line">
            <a:avLst/>
          </a:prstGeom>
          <a:noFill/>
          <a:ln w="38100">
            <a:solidFill>
              <a:srgbClr val="0033CC"/>
            </a:solidFill>
            <a:round/>
            <a:headEnd/>
            <a:tailEnd/>
          </a:ln>
        </p:spPr>
        <p:txBody>
          <a:bodyPr/>
          <a:lstStyle/>
          <a:p>
            <a:pPr algn="l" rtl="0"/>
            <a:endParaRPr lang="ar-AE"/>
          </a:p>
        </p:txBody>
      </p:sp>
      <p:sp>
        <p:nvSpPr>
          <p:cNvPr id="166918" name="Line 6"/>
          <p:cNvSpPr>
            <a:spLocks noChangeShapeType="1"/>
          </p:cNvSpPr>
          <p:nvPr/>
        </p:nvSpPr>
        <p:spPr bwMode="auto">
          <a:xfrm flipV="1">
            <a:off x="5821363" y="1774825"/>
            <a:ext cx="2308225" cy="1274763"/>
          </a:xfrm>
          <a:prstGeom prst="line">
            <a:avLst/>
          </a:prstGeom>
          <a:noFill/>
          <a:ln w="38100">
            <a:solidFill>
              <a:srgbClr val="0033CC"/>
            </a:solidFill>
            <a:round/>
            <a:headEnd/>
            <a:tailEnd/>
          </a:ln>
        </p:spPr>
        <p:txBody>
          <a:bodyPr/>
          <a:lstStyle/>
          <a:p>
            <a:pPr algn="l" rtl="0"/>
            <a:endParaRPr lang="ar-AE"/>
          </a:p>
        </p:txBody>
      </p:sp>
      <p:graphicFrame>
        <p:nvGraphicFramePr>
          <p:cNvPr id="166919" name="Object 7"/>
          <p:cNvGraphicFramePr>
            <a:graphicFrameLocks noChangeAspect="1"/>
          </p:cNvGraphicFramePr>
          <p:nvPr/>
        </p:nvGraphicFramePr>
        <p:xfrm>
          <a:off x="5367338" y="3070225"/>
          <a:ext cx="325437" cy="352425"/>
        </p:xfrm>
        <a:graphic>
          <a:graphicData uri="http://schemas.openxmlformats.org/presentationml/2006/ole">
            <p:oleObj spid="_x0000_s17410" name="Equation" r:id="rId3" imgW="152280" imgH="164880" progId="Equation.3">
              <p:embed/>
            </p:oleObj>
          </a:graphicData>
        </a:graphic>
      </p:graphicFrame>
      <p:graphicFrame>
        <p:nvGraphicFramePr>
          <p:cNvPr id="166920" name="Object 8"/>
          <p:cNvGraphicFramePr>
            <a:graphicFrameLocks noChangeAspect="1"/>
          </p:cNvGraphicFramePr>
          <p:nvPr/>
        </p:nvGraphicFramePr>
        <p:xfrm>
          <a:off x="7972425" y="3065463"/>
          <a:ext cx="325438" cy="379412"/>
        </p:xfrm>
        <a:graphic>
          <a:graphicData uri="http://schemas.openxmlformats.org/presentationml/2006/ole">
            <p:oleObj spid="_x0000_s17411" name="Equation" r:id="rId4" imgW="152280" imgH="177480" progId="Equation.3">
              <p:embed/>
            </p:oleObj>
          </a:graphicData>
        </a:graphic>
      </p:graphicFrame>
      <p:graphicFrame>
        <p:nvGraphicFramePr>
          <p:cNvPr id="166921" name="Object 9"/>
          <p:cNvGraphicFramePr>
            <a:graphicFrameLocks noChangeAspect="1"/>
          </p:cNvGraphicFramePr>
          <p:nvPr/>
        </p:nvGraphicFramePr>
        <p:xfrm>
          <a:off x="7967663" y="1373188"/>
          <a:ext cx="352425" cy="352425"/>
        </p:xfrm>
        <a:graphic>
          <a:graphicData uri="http://schemas.openxmlformats.org/presentationml/2006/ole">
            <p:oleObj spid="_x0000_s17412" name="Equation" r:id="rId5" imgW="164880" imgH="164880" progId="Equation.3">
              <p:embed/>
            </p:oleObj>
          </a:graphicData>
        </a:graphic>
      </p:graphicFrame>
      <p:graphicFrame>
        <p:nvGraphicFramePr>
          <p:cNvPr id="5125" name="Rectangle 10"/>
          <p:cNvGraphicFramePr>
            <a:graphicFrameLocks/>
          </p:cNvGraphicFramePr>
          <p:nvPr/>
        </p:nvGraphicFramePr>
        <p:xfrm>
          <a:off x="1524000" y="1397000"/>
          <a:ext cx="6096000" cy="4064000"/>
        </p:xfrm>
        <a:graphic>
          <a:graphicData uri="http://schemas.openxmlformats.org/presentationml/2006/ole">
            <p:oleObj spid="_x0000_s17413" name="Equation" r:id="rId6" imgW="0" imgH="0" progId="Equation.3">
              <p:embed/>
            </p:oleObj>
          </a:graphicData>
        </a:graphic>
      </p:graphicFrame>
      <p:graphicFrame>
        <p:nvGraphicFramePr>
          <p:cNvPr id="166923" name="Object 11"/>
          <p:cNvGraphicFramePr>
            <a:graphicFrameLocks noChangeAspect="1"/>
          </p:cNvGraphicFramePr>
          <p:nvPr/>
        </p:nvGraphicFramePr>
        <p:xfrm>
          <a:off x="8216900" y="2297113"/>
          <a:ext cx="271463" cy="379412"/>
        </p:xfrm>
        <a:graphic>
          <a:graphicData uri="http://schemas.openxmlformats.org/presentationml/2006/ole">
            <p:oleObj spid="_x0000_s17414" name="Equation" r:id="rId7" imgW="126720" imgH="177480" progId="Equation.3">
              <p:embed/>
            </p:oleObj>
          </a:graphicData>
        </a:graphic>
      </p:graphicFrame>
      <p:graphicFrame>
        <p:nvGraphicFramePr>
          <p:cNvPr id="166924" name="Object 12"/>
          <p:cNvGraphicFramePr>
            <a:graphicFrameLocks noChangeAspect="1"/>
          </p:cNvGraphicFramePr>
          <p:nvPr/>
        </p:nvGraphicFramePr>
        <p:xfrm>
          <a:off x="6800850" y="2082800"/>
          <a:ext cx="244475" cy="298450"/>
        </p:xfrm>
        <a:graphic>
          <a:graphicData uri="http://schemas.openxmlformats.org/presentationml/2006/ole">
            <p:oleObj spid="_x0000_s17415" name="Equation" r:id="rId8" imgW="114120" imgH="139680" progId="Equation.3">
              <p:embed/>
            </p:oleObj>
          </a:graphicData>
        </a:graphic>
      </p:graphicFrame>
      <p:graphicFrame>
        <p:nvGraphicFramePr>
          <p:cNvPr id="166925" name="Object 13"/>
          <p:cNvGraphicFramePr>
            <a:graphicFrameLocks noChangeAspect="1"/>
          </p:cNvGraphicFramePr>
          <p:nvPr/>
        </p:nvGraphicFramePr>
        <p:xfrm>
          <a:off x="6881813" y="3119438"/>
          <a:ext cx="271462" cy="298450"/>
        </p:xfrm>
        <a:graphic>
          <a:graphicData uri="http://schemas.openxmlformats.org/presentationml/2006/ole">
            <p:oleObj spid="_x0000_s17416" name="Equation" r:id="rId9" imgW="126720" imgH="139680" progId="Equation.3">
              <p:embed/>
            </p:oleObj>
          </a:graphicData>
        </a:graphic>
      </p:graphicFrame>
      <p:graphicFrame>
        <p:nvGraphicFramePr>
          <p:cNvPr id="166926" name="Object 14"/>
          <p:cNvGraphicFramePr>
            <a:graphicFrameLocks noChangeAspect="1"/>
          </p:cNvGraphicFramePr>
          <p:nvPr/>
        </p:nvGraphicFramePr>
        <p:xfrm>
          <a:off x="442913" y="3783013"/>
          <a:ext cx="1314450" cy="438150"/>
        </p:xfrm>
        <a:graphic>
          <a:graphicData uri="http://schemas.openxmlformats.org/presentationml/2006/ole">
            <p:oleObj spid="_x0000_s17417" name="Equation" r:id="rId10" imgW="533160" imgH="177480" progId="Equation.3">
              <p:embed/>
            </p:oleObj>
          </a:graphicData>
        </a:graphic>
      </p:graphicFrame>
      <p:graphicFrame>
        <p:nvGraphicFramePr>
          <p:cNvPr id="166929" name="Object 17"/>
          <p:cNvGraphicFramePr>
            <a:graphicFrameLocks noChangeAspect="1"/>
          </p:cNvGraphicFramePr>
          <p:nvPr/>
        </p:nvGraphicFramePr>
        <p:xfrm>
          <a:off x="1608138" y="3525838"/>
          <a:ext cx="563562" cy="969962"/>
        </p:xfrm>
        <a:graphic>
          <a:graphicData uri="http://schemas.openxmlformats.org/presentationml/2006/ole">
            <p:oleObj spid="_x0000_s17418" name="Equation" r:id="rId11" imgW="228600" imgH="393480" progId="Equation.3">
              <p:embed/>
            </p:oleObj>
          </a:graphicData>
        </a:graphic>
      </p:graphicFrame>
      <p:graphicFrame>
        <p:nvGraphicFramePr>
          <p:cNvPr id="166932" name="Object 20"/>
          <p:cNvGraphicFramePr>
            <a:graphicFrameLocks noChangeAspect="1"/>
          </p:cNvGraphicFramePr>
          <p:nvPr/>
        </p:nvGraphicFramePr>
        <p:xfrm>
          <a:off x="3038475" y="3789363"/>
          <a:ext cx="376238" cy="407987"/>
        </p:xfrm>
        <a:graphic>
          <a:graphicData uri="http://schemas.openxmlformats.org/presentationml/2006/ole">
            <p:oleObj spid="_x0000_s17419" name="Equation" r:id="rId12" imgW="152280" imgH="164880" progId="Equation.3">
              <p:embed/>
            </p:oleObj>
          </a:graphicData>
        </a:graphic>
      </p:graphicFrame>
      <p:graphicFrame>
        <p:nvGraphicFramePr>
          <p:cNvPr id="166935" name="Object 23"/>
          <p:cNvGraphicFramePr>
            <a:graphicFrameLocks noChangeAspect="1"/>
          </p:cNvGraphicFramePr>
          <p:nvPr/>
        </p:nvGraphicFramePr>
        <p:xfrm>
          <a:off x="1524000" y="2819400"/>
          <a:ext cx="1252537" cy="500063"/>
        </p:xfrm>
        <a:graphic>
          <a:graphicData uri="http://schemas.openxmlformats.org/presentationml/2006/ole">
            <p:oleObj spid="_x0000_s17420" name="Equation" r:id="rId13" imgW="507960" imgH="203040" progId="Equation.3">
              <p:embed/>
            </p:oleObj>
          </a:graphicData>
        </a:graphic>
      </p:graphicFrame>
      <p:graphicFrame>
        <p:nvGraphicFramePr>
          <p:cNvPr id="166936" name="Object 24"/>
          <p:cNvGraphicFramePr>
            <a:graphicFrameLocks noChangeAspect="1"/>
          </p:cNvGraphicFramePr>
          <p:nvPr/>
        </p:nvGraphicFramePr>
        <p:xfrm>
          <a:off x="2060575" y="3889375"/>
          <a:ext cx="1095375" cy="344488"/>
        </p:xfrm>
        <a:graphic>
          <a:graphicData uri="http://schemas.openxmlformats.org/presentationml/2006/ole">
            <p:oleObj spid="_x0000_s17421" name="Equation" r:id="rId14" imgW="444240" imgH="139680" progId="Equation.3">
              <p:embed/>
            </p:oleObj>
          </a:graphicData>
        </a:graphic>
      </p:graphicFrame>
      <p:graphicFrame>
        <p:nvGraphicFramePr>
          <p:cNvPr id="166937" name="Object 25"/>
          <p:cNvGraphicFramePr>
            <a:graphicFrameLocks noChangeAspect="1"/>
          </p:cNvGraphicFramePr>
          <p:nvPr/>
        </p:nvGraphicFramePr>
        <p:xfrm>
          <a:off x="4195763" y="3778250"/>
          <a:ext cx="1441450" cy="563563"/>
        </p:xfrm>
        <a:graphic>
          <a:graphicData uri="http://schemas.openxmlformats.org/presentationml/2006/ole">
            <p:oleObj spid="_x0000_s17422" name="Equation" r:id="rId15" imgW="583920" imgH="228600" progId="Equation.3">
              <p:embed/>
            </p:oleObj>
          </a:graphicData>
        </a:graphic>
      </p:graphicFrame>
      <p:graphicFrame>
        <p:nvGraphicFramePr>
          <p:cNvPr id="166938" name="Object 26"/>
          <p:cNvGraphicFramePr>
            <a:graphicFrameLocks noChangeAspect="1"/>
          </p:cNvGraphicFramePr>
          <p:nvPr/>
        </p:nvGraphicFramePr>
        <p:xfrm>
          <a:off x="3332163" y="3900488"/>
          <a:ext cx="908050" cy="344487"/>
        </p:xfrm>
        <a:graphic>
          <a:graphicData uri="http://schemas.openxmlformats.org/presentationml/2006/ole">
            <p:oleObj spid="_x0000_s17423" name="Equation" r:id="rId16" imgW="368280" imgH="139680" progId="Equation.3">
              <p:embed/>
            </p:oleObj>
          </a:graphicData>
        </a:graphic>
      </p:graphicFrame>
      <p:graphicFrame>
        <p:nvGraphicFramePr>
          <p:cNvPr id="166944" name="Object 32"/>
          <p:cNvGraphicFramePr>
            <a:graphicFrameLocks noChangeAspect="1"/>
          </p:cNvGraphicFramePr>
          <p:nvPr/>
        </p:nvGraphicFramePr>
        <p:xfrm>
          <a:off x="558800" y="4967287"/>
          <a:ext cx="1346200" cy="438150"/>
        </p:xfrm>
        <a:graphic>
          <a:graphicData uri="http://schemas.openxmlformats.org/presentationml/2006/ole">
            <p:oleObj spid="_x0000_s17429" name="Equation" r:id="rId17" imgW="545760" imgH="177480" progId="Equation.3">
              <p:embed/>
            </p:oleObj>
          </a:graphicData>
        </a:graphic>
      </p:graphicFrame>
      <p:graphicFrame>
        <p:nvGraphicFramePr>
          <p:cNvPr id="166945" name="Object 33"/>
          <p:cNvGraphicFramePr>
            <a:graphicFrameLocks noChangeAspect="1"/>
          </p:cNvGraphicFramePr>
          <p:nvPr/>
        </p:nvGraphicFramePr>
        <p:xfrm>
          <a:off x="1754188" y="4724400"/>
          <a:ext cx="563562" cy="969962"/>
        </p:xfrm>
        <a:graphic>
          <a:graphicData uri="http://schemas.openxmlformats.org/presentationml/2006/ole">
            <p:oleObj spid="_x0000_s17430" name="Equation" r:id="rId18" imgW="228600" imgH="393480" progId="Equation.3">
              <p:embed/>
            </p:oleObj>
          </a:graphicData>
        </a:graphic>
      </p:graphicFrame>
      <p:graphicFrame>
        <p:nvGraphicFramePr>
          <p:cNvPr id="166946" name="Object 34"/>
          <p:cNvGraphicFramePr>
            <a:graphicFrameLocks noChangeAspect="1"/>
          </p:cNvGraphicFramePr>
          <p:nvPr/>
        </p:nvGraphicFramePr>
        <p:xfrm>
          <a:off x="2220913" y="5000625"/>
          <a:ext cx="1065212" cy="406400"/>
        </p:xfrm>
        <a:graphic>
          <a:graphicData uri="http://schemas.openxmlformats.org/presentationml/2006/ole">
            <p:oleObj spid="_x0000_s17431" name="Equation" r:id="rId19" imgW="431640" imgH="164880" progId="Equation.3">
              <p:embed/>
            </p:oleObj>
          </a:graphicData>
        </a:graphic>
      </p:graphicFrame>
      <p:graphicFrame>
        <p:nvGraphicFramePr>
          <p:cNvPr id="166947" name="Object 35"/>
          <p:cNvGraphicFramePr>
            <a:graphicFrameLocks noChangeAspect="1"/>
          </p:cNvGraphicFramePr>
          <p:nvPr/>
        </p:nvGraphicFramePr>
        <p:xfrm>
          <a:off x="4356100" y="4933950"/>
          <a:ext cx="1441450" cy="563562"/>
        </p:xfrm>
        <a:graphic>
          <a:graphicData uri="http://schemas.openxmlformats.org/presentationml/2006/ole">
            <p:oleObj spid="_x0000_s17432" name="Equation" r:id="rId20" imgW="583920" imgH="228600" progId="Equation.3">
              <p:embed/>
            </p:oleObj>
          </a:graphicData>
        </a:graphic>
      </p:graphicFrame>
      <p:graphicFrame>
        <p:nvGraphicFramePr>
          <p:cNvPr id="166948" name="Object 36"/>
          <p:cNvGraphicFramePr>
            <a:graphicFrameLocks noChangeAspect="1"/>
          </p:cNvGraphicFramePr>
          <p:nvPr/>
        </p:nvGraphicFramePr>
        <p:xfrm>
          <a:off x="3492500" y="5008562"/>
          <a:ext cx="877888" cy="407988"/>
        </p:xfrm>
        <a:graphic>
          <a:graphicData uri="http://schemas.openxmlformats.org/presentationml/2006/ole">
            <p:oleObj spid="_x0000_s17433" name="Equation" r:id="rId21" imgW="355320" imgH="164880" progId="Equation.3">
              <p:embed/>
            </p:oleObj>
          </a:graphicData>
        </a:graphic>
      </p:graphicFrame>
      <p:graphicFrame>
        <p:nvGraphicFramePr>
          <p:cNvPr id="166950" name="Object 38"/>
          <p:cNvGraphicFramePr>
            <a:graphicFrameLocks noChangeAspect="1"/>
          </p:cNvGraphicFramePr>
          <p:nvPr/>
        </p:nvGraphicFramePr>
        <p:xfrm>
          <a:off x="3162300" y="4964112"/>
          <a:ext cx="376238" cy="407988"/>
        </p:xfrm>
        <a:graphic>
          <a:graphicData uri="http://schemas.openxmlformats.org/presentationml/2006/ole">
            <p:oleObj spid="_x0000_s17435" name="Equation" r:id="rId22" imgW="152280" imgH="164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p:cTn id="7" dur="1000" fill="hold"/>
                                        <p:tgtEl>
                                          <p:spTgt spid="166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6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691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 calcmode="lin" valueType="num">
                                      <p:cBhvr>
                                        <p:cTn id="12" dur="1000" fill="hold"/>
                                        <p:tgtEl>
                                          <p:spTgt spid="16691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6691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669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166916"/>
                                        </p:tgtEl>
                                        <p:attrNameLst>
                                          <p:attrName>style.visibility</p:attrName>
                                        </p:attrNameLst>
                                      </p:cBhvr>
                                      <p:to>
                                        <p:strVal val="visible"/>
                                      </p:to>
                                    </p:set>
                                    <p:animEffect transition="in" filter="fade">
                                      <p:cBhvr>
                                        <p:cTn id="19" dur="800" decel="100000"/>
                                        <p:tgtEl>
                                          <p:spTgt spid="166916"/>
                                        </p:tgtEl>
                                      </p:cBhvr>
                                    </p:animEffect>
                                    <p:anim calcmode="lin" valueType="num">
                                      <p:cBhvr>
                                        <p:cTn id="20" dur="800" decel="100000" fill="hold"/>
                                        <p:tgtEl>
                                          <p:spTgt spid="166916"/>
                                        </p:tgtEl>
                                        <p:attrNameLst>
                                          <p:attrName>style.rotation</p:attrName>
                                        </p:attrNameLst>
                                      </p:cBhvr>
                                      <p:tavLst>
                                        <p:tav tm="0">
                                          <p:val>
                                            <p:fltVal val="-90"/>
                                          </p:val>
                                        </p:tav>
                                        <p:tav tm="100000">
                                          <p:val>
                                            <p:fltVal val="0"/>
                                          </p:val>
                                        </p:tav>
                                      </p:tavLst>
                                    </p:anim>
                                    <p:anim calcmode="lin" valueType="num">
                                      <p:cBhvr>
                                        <p:cTn id="21" dur="800" decel="100000" fill="hold"/>
                                        <p:tgtEl>
                                          <p:spTgt spid="166916"/>
                                        </p:tgtEl>
                                        <p:attrNameLst>
                                          <p:attrName>ppt_x</p:attrName>
                                        </p:attrNameLst>
                                      </p:cBhvr>
                                      <p:tavLst>
                                        <p:tav tm="0">
                                          <p:val>
                                            <p:strVal val="#ppt_x+0.4"/>
                                          </p:val>
                                        </p:tav>
                                        <p:tav tm="100000">
                                          <p:val>
                                            <p:strVal val="#ppt_x-0.05"/>
                                          </p:val>
                                        </p:tav>
                                      </p:tavLst>
                                    </p:anim>
                                    <p:anim calcmode="lin" valueType="num">
                                      <p:cBhvr>
                                        <p:cTn id="22" dur="800" decel="100000" fill="hold"/>
                                        <p:tgtEl>
                                          <p:spTgt spid="16691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6691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66916"/>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166918"/>
                                        </p:tgtEl>
                                        <p:attrNameLst>
                                          <p:attrName>style.visibility</p:attrName>
                                        </p:attrNameLst>
                                      </p:cBhvr>
                                      <p:to>
                                        <p:strVal val="visible"/>
                                      </p:to>
                                    </p:set>
                                    <p:animEffect transition="in" filter="fade">
                                      <p:cBhvr>
                                        <p:cTn id="27" dur="800" decel="100000"/>
                                        <p:tgtEl>
                                          <p:spTgt spid="166918"/>
                                        </p:tgtEl>
                                      </p:cBhvr>
                                    </p:animEffect>
                                    <p:anim calcmode="lin" valueType="num">
                                      <p:cBhvr>
                                        <p:cTn id="28" dur="800" decel="100000" fill="hold"/>
                                        <p:tgtEl>
                                          <p:spTgt spid="166918"/>
                                        </p:tgtEl>
                                        <p:attrNameLst>
                                          <p:attrName>style.rotation</p:attrName>
                                        </p:attrNameLst>
                                      </p:cBhvr>
                                      <p:tavLst>
                                        <p:tav tm="0">
                                          <p:val>
                                            <p:fltVal val="-90"/>
                                          </p:val>
                                        </p:tav>
                                        <p:tav tm="100000">
                                          <p:val>
                                            <p:fltVal val="0"/>
                                          </p:val>
                                        </p:tav>
                                      </p:tavLst>
                                    </p:anim>
                                    <p:anim calcmode="lin" valueType="num">
                                      <p:cBhvr>
                                        <p:cTn id="29" dur="800" decel="100000" fill="hold"/>
                                        <p:tgtEl>
                                          <p:spTgt spid="166918"/>
                                        </p:tgtEl>
                                        <p:attrNameLst>
                                          <p:attrName>ppt_x</p:attrName>
                                        </p:attrNameLst>
                                      </p:cBhvr>
                                      <p:tavLst>
                                        <p:tav tm="0">
                                          <p:val>
                                            <p:strVal val="#ppt_x+0.4"/>
                                          </p:val>
                                        </p:tav>
                                        <p:tav tm="100000">
                                          <p:val>
                                            <p:strVal val="#ppt_x-0.05"/>
                                          </p:val>
                                        </p:tav>
                                      </p:tavLst>
                                    </p:anim>
                                    <p:anim calcmode="lin" valueType="num">
                                      <p:cBhvr>
                                        <p:cTn id="30" dur="800" decel="100000" fill="hold"/>
                                        <p:tgtEl>
                                          <p:spTgt spid="16691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6691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66918"/>
                                        </p:tgtEl>
                                        <p:attrNameLst>
                                          <p:attrName>ppt_y</p:attrName>
                                        </p:attrNameLst>
                                      </p:cBhvr>
                                      <p:tavLst>
                                        <p:tav tm="0">
                                          <p:val>
                                            <p:strVal val="#ppt_y+0.1"/>
                                          </p:val>
                                        </p:tav>
                                        <p:tav tm="100000">
                                          <p:val>
                                            <p:strVal val="#ppt_y"/>
                                          </p:val>
                                        </p:tav>
                                      </p:tavLst>
                                    </p:anim>
                                  </p:childTnLst>
                                </p:cTn>
                              </p:par>
                              <p:par>
                                <p:cTn id="33" presetID="30" presetClass="entr" presetSubtype="0" fill="hold" grpId="0" nodeType="withEffect">
                                  <p:stCondLst>
                                    <p:cond delay="0"/>
                                  </p:stCondLst>
                                  <p:childTnLst>
                                    <p:set>
                                      <p:cBhvr>
                                        <p:cTn id="34" dur="1" fill="hold">
                                          <p:stCondLst>
                                            <p:cond delay="0"/>
                                          </p:stCondLst>
                                        </p:cTn>
                                        <p:tgtEl>
                                          <p:spTgt spid="166917"/>
                                        </p:tgtEl>
                                        <p:attrNameLst>
                                          <p:attrName>style.visibility</p:attrName>
                                        </p:attrNameLst>
                                      </p:cBhvr>
                                      <p:to>
                                        <p:strVal val="visible"/>
                                      </p:to>
                                    </p:set>
                                    <p:animEffect transition="in" filter="fade">
                                      <p:cBhvr>
                                        <p:cTn id="35" dur="800" decel="100000"/>
                                        <p:tgtEl>
                                          <p:spTgt spid="166917"/>
                                        </p:tgtEl>
                                      </p:cBhvr>
                                    </p:animEffect>
                                    <p:anim calcmode="lin" valueType="num">
                                      <p:cBhvr>
                                        <p:cTn id="36" dur="800" decel="100000" fill="hold"/>
                                        <p:tgtEl>
                                          <p:spTgt spid="166917"/>
                                        </p:tgtEl>
                                        <p:attrNameLst>
                                          <p:attrName>style.rotation</p:attrName>
                                        </p:attrNameLst>
                                      </p:cBhvr>
                                      <p:tavLst>
                                        <p:tav tm="0">
                                          <p:val>
                                            <p:fltVal val="-90"/>
                                          </p:val>
                                        </p:tav>
                                        <p:tav tm="100000">
                                          <p:val>
                                            <p:fltVal val="0"/>
                                          </p:val>
                                        </p:tav>
                                      </p:tavLst>
                                    </p:anim>
                                    <p:anim calcmode="lin" valueType="num">
                                      <p:cBhvr>
                                        <p:cTn id="37" dur="800" decel="100000" fill="hold"/>
                                        <p:tgtEl>
                                          <p:spTgt spid="166917"/>
                                        </p:tgtEl>
                                        <p:attrNameLst>
                                          <p:attrName>ppt_x</p:attrName>
                                        </p:attrNameLst>
                                      </p:cBhvr>
                                      <p:tavLst>
                                        <p:tav tm="0">
                                          <p:val>
                                            <p:strVal val="#ppt_x+0.4"/>
                                          </p:val>
                                        </p:tav>
                                        <p:tav tm="100000">
                                          <p:val>
                                            <p:strVal val="#ppt_x-0.05"/>
                                          </p:val>
                                        </p:tav>
                                      </p:tavLst>
                                    </p:anim>
                                    <p:anim calcmode="lin" valueType="num">
                                      <p:cBhvr>
                                        <p:cTn id="38" dur="800" decel="100000" fill="hold"/>
                                        <p:tgtEl>
                                          <p:spTgt spid="16691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6691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66917"/>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166923"/>
                                        </p:tgtEl>
                                        <p:attrNameLst>
                                          <p:attrName>style.visibility</p:attrName>
                                        </p:attrNameLst>
                                      </p:cBhvr>
                                      <p:to>
                                        <p:strVal val="visible"/>
                                      </p:to>
                                    </p:set>
                                    <p:animEffect transition="in" filter="fade">
                                      <p:cBhvr>
                                        <p:cTn id="43" dur="800" decel="100000"/>
                                        <p:tgtEl>
                                          <p:spTgt spid="166923"/>
                                        </p:tgtEl>
                                      </p:cBhvr>
                                    </p:animEffect>
                                    <p:anim calcmode="lin" valueType="num">
                                      <p:cBhvr>
                                        <p:cTn id="44" dur="800" decel="100000" fill="hold"/>
                                        <p:tgtEl>
                                          <p:spTgt spid="166923"/>
                                        </p:tgtEl>
                                        <p:attrNameLst>
                                          <p:attrName>style.rotation</p:attrName>
                                        </p:attrNameLst>
                                      </p:cBhvr>
                                      <p:tavLst>
                                        <p:tav tm="0">
                                          <p:val>
                                            <p:fltVal val="-90"/>
                                          </p:val>
                                        </p:tav>
                                        <p:tav tm="100000">
                                          <p:val>
                                            <p:fltVal val="0"/>
                                          </p:val>
                                        </p:tav>
                                      </p:tavLst>
                                    </p:anim>
                                    <p:anim calcmode="lin" valueType="num">
                                      <p:cBhvr>
                                        <p:cTn id="45" dur="800" decel="100000" fill="hold"/>
                                        <p:tgtEl>
                                          <p:spTgt spid="166923"/>
                                        </p:tgtEl>
                                        <p:attrNameLst>
                                          <p:attrName>ppt_x</p:attrName>
                                        </p:attrNameLst>
                                      </p:cBhvr>
                                      <p:tavLst>
                                        <p:tav tm="0">
                                          <p:val>
                                            <p:strVal val="#ppt_x+0.4"/>
                                          </p:val>
                                        </p:tav>
                                        <p:tav tm="100000">
                                          <p:val>
                                            <p:strVal val="#ppt_x-0.05"/>
                                          </p:val>
                                        </p:tav>
                                      </p:tavLst>
                                    </p:anim>
                                    <p:anim calcmode="lin" valueType="num">
                                      <p:cBhvr>
                                        <p:cTn id="46" dur="800" decel="100000" fill="hold"/>
                                        <p:tgtEl>
                                          <p:spTgt spid="16692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6692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66923"/>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166924"/>
                                        </p:tgtEl>
                                        <p:attrNameLst>
                                          <p:attrName>style.visibility</p:attrName>
                                        </p:attrNameLst>
                                      </p:cBhvr>
                                      <p:to>
                                        <p:strVal val="visible"/>
                                      </p:to>
                                    </p:set>
                                    <p:animEffect transition="in" filter="fade">
                                      <p:cBhvr>
                                        <p:cTn id="51" dur="800" decel="100000"/>
                                        <p:tgtEl>
                                          <p:spTgt spid="166924"/>
                                        </p:tgtEl>
                                      </p:cBhvr>
                                    </p:animEffect>
                                    <p:anim calcmode="lin" valueType="num">
                                      <p:cBhvr>
                                        <p:cTn id="52" dur="800" decel="100000" fill="hold"/>
                                        <p:tgtEl>
                                          <p:spTgt spid="166924"/>
                                        </p:tgtEl>
                                        <p:attrNameLst>
                                          <p:attrName>style.rotation</p:attrName>
                                        </p:attrNameLst>
                                      </p:cBhvr>
                                      <p:tavLst>
                                        <p:tav tm="0">
                                          <p:val>
                                            <p:fltVal val="-90"/>
                                          </p:val>
                                        </p:tav>
                                        <p:tav tm="100000">
                                          <p:val>
                                            <p:fltVal val="0"/>
                                          </p:val>
                                        </p:tav>
                                      </p:tavLst>
                                    </p:anim>
                                    <p:anim calcmode="lin" valueType="num">
                                      <p:cBhvr>
                                        <p:cTn id="53" dur="800" decel="100000" fill="hold"/>
                                        <p:tgtEl>
                                          <p:spTgt spid="166924"/>
                                        </p:tgtEl>
                                        <p:attrNameLst>
                                          <p:attrName>ppt_x</p:attrName>
                                        </p:attrNameLst>
                                      </p:cBhvr>
                                      <p:tavLst>
                                        <p:tav tm="0">
                                          <p:val>
                                            <p:strVal val="#ppt_x+0.4"/>
                                          </p:val>
                                        </p:tav>
                                        <p:tav tm="100000">
                                          <p:val>
                                            <p:strVal val="#ppt_x-0.05"/>
                                          </p:val>
                                        </p:tav>
                                      </p:tavLst>
                                    </p:anim>
                                    <p:anim calcmode="lin" valueType="num">
                                      <p:cBhvr>
                                        <p:cTn id="54" dur="800" decel="100000" fill="hold"/>
                                        <p:tgtEl>
                                          <p:spTgt spid="166924"/>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66924"/>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66924"/>
                                        </p:tgtEl>
                                        <p:attrNameLst>
                                          <p:attrName>ppt_y</p:attrName>
                                        </p:attrNameLst>
                                      </p:cBhvr>
                                      <p:tavLst>
                                        <p:tav tm="0">
                                          <p:val>
                                            <p:strVal val="#ppt_y+0.1"/>
                                          </p:val>
                                        </p:tav>
                                        <p:tav tm="100000">
                                          <p:val>
                                            <p:strVal val="#ppt_y"/>
                                          </p:val>
                                        </p:tav>
                                      </p:tavLst>
                                    </p:anim>
                                  </p:childTnLst>
                                </p:cTn>
                              </p:par>
                              <p:par>
                                <p:cTn id="57" presetID="30" presetClass="entr" presetSubtype="0" fill="hold" nodeType="withEffect">
                                  <p:stCondLst>
                                    <p:cond delay="0"/>
                                  </p:stCondLst>
                                  <p:childTnLst>
                                    <p:set>
                                      <p:cBhvr>
                                        <p:cTn id="58" dur="1" fill="hold">
                                          <p:stCondLst>
                                            <p:cond delay="0"/>
                                          </p:stCondLst>
                                        </p:cTn>
                                        <p:tgtEl>
                                          <p:spTgt spid="166925"/>
                                        </p:tgtEl>
                                        <p:attrNameLst>
                                          <p:attrName>style.visibility</p:attrName>
                                        </p:attrNameLst>
                                      </p:cBhvr>
                                      <p:to>
                                        <p:strVal val="visible"/>
                                      </p:to>
                                    </p:set>
                                    <p:animEffect transition="in" filter="fade">
                                      <p:cBhvr>
                                        <p:cTn id="59" dur="800" decel="100000"/>
                                        <p:tgtEl>
                                          <p:spTgt spid="166925"/>
                                        </p:tgtEl>
                                      </p:cBhvr>
                                    </p:animEffect>
                                    <p:anim calcmode="lin" valueType="num">
                                      <p:cBhvr>
                                        <p:cTn id="60" dur="800" decel="100000" fill="hold"/>
                                        <p:tgtEl>
                                          <p:spTgt spid="166925"/>
                                        </p:tgtEl>
                                        <p:attrNameLst>
                                          <p:attrName>style.rotation</p:attrName>
                                        </p:attrNameLst>
                                      </p:cBhvr>
                                      <p:tavLst>
                                        <p:tav tm="0">
                                          <p:val>
                                            <p:fltVal val="-90"/>
                                          </p:val>
                                        </p:tav>
                                        <p:tav tm="100000">
                                          <p:val>
                                            <p:fltVal val="0"/>
                                          </p:val>
                                        </p:tav>
                                      </p:tavLst>
                                    </p:anim>
                                    <p:anim calcmode="lin" valueType="num">
                                      <p:cBhvr>
                                        <p:cTn id="61" dur="800" decel="100000" fill="hold"/>
                                        <p:tgtEl>
                                          <p:spTgt spid="166925"/>
                                        </p:tgtEl>
                                        <p:attrNameLst>
                                          <p:attrName>ppt_x</p:attrName>
                                        </p:attrNameLst>
                                      </p:cBhvr>
                                      <p:tavLst>
                                        <p:tav tm="0">
                                          <p:val>
                                            <p:strVal val="#ppt_x+0.4"/>
                                          </p:val>
                                        </p:tav>
                                        <p:tav tm="100000">
                                          <p:val>
                                            <p:strVal val="#ppt_x-0.05"/>
                                          </p:val>
                                        </p:tav>
                                      </p:tavLst>
                                    </p:anim>
                                    <p:anim calcmode="lin" valueType="num">
                                      <p:cBhvr>
                                        <p:cTn id="62" dur="800" decel="100000" fill="hold"/>
                                        <p:tgtEl>
                                          <p:spTgt spid="166925"/>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66925"/>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66925"/>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166919"/>
                                        </p:tgtEl>
                                        <p:attrNameLst>
                                          <p:attrName>style.visibility</p:attrName>
                                        </p:attrNameLst>
                                      </p:cBhvr>
                                      <p:to>
                                        <p:strVal val="visible"/>
                                      </p:to>
                                    </p:set>
                                    <p:animEffect transition="in" filter="fade">
                                      <p:cBhvr>
                                        <p:cTn id="67" dur="800" decel="100000"/>
                                        <p:tgtEl>
                                          <p:spTgt spid="166919"/>
                                        </p:tgtEl>
                                      </p:cBhvr>
                                    </p:animEffect>
                                    <p:anim calcmode="lin" valueType="num">
                                      <p:cBhvr>
                                        <p:cTn id="68" dur="800" decel="100000" fill="hold"/>
                                        <p:tgtEl>
                                          <p:spTgt spid="166919"/>
                                        </p:tgtEl>
                                        <p:attrNameLst>
                                          <p:attrName>style.rotation</p:attrName>
                                        </p:attrNameLst>
                                      </p:cBhvr>
                                      <p:tavLst>
                                        <p:tav tm="0">
                                          <p:val>
                                            <p:fltVal val="-90"/>
                                          </p:val>
                                        </p:tav>
                                        <p:tav tm="100000">
                                          <p:val>
                                            <p:fltVal val="0"/>
                                          </p:val>
                                        </p:tav>
                                      </p:tavLst>
                                    </p:anim>
                                    <p:anim calcmode="lin" valueType="num">
                                      <p:cBhvr>
                                        <p:cTn id="69" dur="800" decel="100000" fill="hold"/>
                                        <p:tgtEl>
                                          <p:spTgt spid="166919"/>
                                        </p:tgtEl>
                                        <p:attrNameLst>
                                          <p:attrName>ppt_x</p:attrName>
                                        </p:attrNameLst>
                                      </p:cBhvr>
                                      <p:tavLst>
                                        <p:tav tm="0">
                                          <p:val>
                                            <p:strVal val="#ppt_x+0.4"/>
                                          </p:val>
                                        </p:tav>
                                        <p:tav tm="100000">
                                          <p:val>
                                            <p:strVal val="#ppt_x-0.05"/>
                                          </p:val>
                                        </p:tav>
                                      </p:tavLst>
                                    </p:anim>
                                    <p:anim calcmode="lin" valueType="num">
                                      <p:cBhvr>
                                        <p:cTn id="70" dur="800" decel="100000" fill="hold"/>
                                        <p:tgtEl>
                                          <p:spTgt spid="166919"/>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66919"/>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66919"/>
                                        </p:tgtEl>
                                        <p:attrNameLst>
                                          <p:attrName>ppt_y</p:attrName>
                                        </p:attrNameLst>
                                      </p:cBhvr>
                                      <p:tavLst>
                                        <p:tav tm="0">
                                          <p:val>
                                            <p:strVal val="#ppt_y+0.1"/>
                                          </p:val>
                                        </p:tav>
                                        <p:tav tm="100000">
                                          <p:val>
                                            <p:strVal val="#ppt_y"/>
                                          </p:val>
                                        </p:tav>
                                      </p:tavLst>
                                    </p:anim>
                                  </p:childTnLst>
                                </p:cTn>
                              </p:par>
                              <p:par>
                                <p:cTn id="73" presetID="30" presetClass="entr" presetSubtype="0" fill="hold" nodeType="withEffect">
                                  <p:stCondLst>
                                    <p:cond delay="0"/>
                                  </p:stCondLst>
                                  <p:childTnLst>
                                    <p:set>
                                      <p:cBhvr>
                                        <p:cTn id="74" dur="1" fill="hold">
                                          <p:stCondLst>
                                            <p:cond delay="0"/>
                                          </p:stCondLst>
                                        </p:cTn>
                                        <p:tgtEl>
                                          <p:spTgt spid="166921"/>
                                        </p:tgtEl>
                                        <p:attrNameLst>
                                          <p:attrName>style.visibility</p:attrName>
                                        </p:attrNameLst>
                                      </p:cBhvr>
                                      <p:to>
                                        <p:strVal val="visible"/>
                                      </p:to>
                                    </p:set>
                                    <p:animEffect transition="in" filter="fade">
                                      <p:cBhvr>
                                        <p:cTn id="75" dur="800" decel="100000"/>
                                        <p:tgtEl>
                                          <p:spTgt spid="166921"/>
                                        </p:tgtEl>
                                      </p:cBhvr>
                                    </p:animEffect>
                                    <p:anim calcmode="lin" valueType="num">
                                      <p:cBhvr>
                                        <p:cTn id="76" dur="800" decel="100000" fill="hold"/>
                                        <p:tgtEl>
                                          <p:spTgt spid="166921"/>
                                        </p:tgtEl>
                                        <p:attrNameLst>
                                          <p:attrName>style.rotation</p:attrName>
                                        </p:attrNameLst>
                                      </p:cBhvr>
                                      <p:tavLst>
                                        <p:tav tm="0">
                                          <p:val>
                                            <p:fltVal val="-90"/>
                                          </p:val>
                                        </p:tav>
                                        <p:tav tm="100000">
                                          <p:val>
                                            <p:fltVal val="0"/>
                                          </p:val>
                                        </p:tav>
                                      </p:tavLst>
                                    </p:anim>
                                    <p:anim calcmode="lin" valueType="num">
                                      <p:cBhvr>
                                        <p:cTn id="77" dur="800" decel="100000" fill="hold"/>
                                        <p:tgtEl>
                                          <p:spTgt spid="166921"/>
                                        </p:tgtEl>
                                        <p:attrNameLst>
                                          <p:attrName>ppt_x</p:attrName>
                                        </p:attrNameLst>
                                      </p:cBhvr>
                                      <p:tavLst>
                                        <p:tav tm="0">
                                          <p:val>
                                            <p:strVal val="#ppt_x+0.4"/>
                                          </p:val>
                                        </p:tav>
                                        <p:tav tm="100000">
                                          <p:val>
                                            <p:strVal val="#ppt_x-0.05"/>
                                          </p:val>
                                        </p:tav>
                                      </p:tavLst>
                                    </p:anim>
                                    <p:anim calcmode="lin" valueType="num">
                                      <p:cBhvr>
                                        <p:cTn id="78" dur="800" decel="100000" fill="hold"/>
                                        <p:tgtEl>
                                          <p:spTgt spid="166921"/>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66921"/>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66921"/>
                                        </p:tgtEl>
                                        <p:attrNameLst>
                                          <p:attrName>ppt_y</p:attrName>
                                        </p:attrNameLst>
                                      </p:cBhvr>
                                      <p:tavLst>
                                        <p:tav tm="0">
                                          <p:val>
                                            <p:strVal val="#ppt_y+0.1"/>
                                          </p:val>
                                        </p:tav>
                                        <p:tav tm="100000">
                                          <p:val>
                                            <p:strVal val="#ppt_y"/>
                                          </p:val>
                                        </p:tav>
                                      </p:tavLst>
                                    </p:anim>
                                  </p:childTnLst>
                                </p:cTn>
                              </p:par>
                              <p:par>
                                <p:cTn id="81" presetID="30" presetClass="entr" presetSubtype="0" fill="hold" nodeType="withEffect">
                                  <p:stCondLst>
                                    <p:cond delay="0"/>
                                  </p:stCondLst>
                                  <p:childTnLst>
                                    <p:set>
                                      <p:cBhvr>
                                        <p:cTn id="82" dur="1" fill="hold">
                                          <p:stCondLst>
                                            <p:cond delay="0"/>
                                          </p:stCondLst>
                                        </p:cTn>
                                        <p:tgtEl>
                                          <p:spTgt spid="166920"/>
                                        </p:tgtEl>
                                        <p:attrNameLst>
                                          <p:attrName>style.visibility</p:attrName>
                                        </p:attrNameLst>
                                      </p:cBhvr>
                                      <p:to>
                                        <p:strVal val="visible"/>
                                      </p:to>
                                    </p:set>
                                    <p:animEffect transition="in" filter="fade">
                                      <p:cBhvr>
                                        <p:cTn id="83" dur="800" decel="100000"/>
                                        <p:tgtEl>
                                          <p:spTgt spid="166920"/>
                                        </p:tgtEl>
                                      </p:cBhvr>
                                    </p:animEffect>
                                    <p:anim calcmode="lin" valueType="num">
                                      <p:cBhvr>
                                        <p:cTn id="84" dur="800" decel="100000" fill="hold"/>
                                        <p:tgtEl>
                                          <p:spTgt spid="166920"/>
                                        </p:tgtEl>
                                        <p:attrNameLst>
                                          <p:attrName>style.rotation</p:attrName>
                                        </p:attrNameLst>
                                      </p:cBhvr>
                                      <p:tavLst>
                                        <p:tav tm="0">
                                          <p:val>
                                            <p:fltVal val="-90"/>
                                          </p:val>
                                        </p:tav>
                                        <p:tav tm="100000">
                                          <p:val>
                                            <p:fltVal val="0"/>
                                          </p:val>
                                        </p:tav>
                                      </p:tavLst>
                                    </p:anim>
                                    <p:anim calcmode="lin" valueType="num">
                                      <p:cBhvr>
                                        <p:cTn id="85" dur="800" decel="100000" fill="hold"/>
                                        <p:tgtEl>
                                          <p:spTgt spid="166920"/>
                                        </p:tgtEl>
                                        <p:attrNameLst>
                                          <p:attrName>ppt_x</p:attrName>
                                        </p:attrNameLst>
                                      </p:cBhvr>
                                      <p:tavLst>
                                        <p:tav tm="0">
                                          <p:val>
                                            <p:strVal val="#ppt_x+0.4"/>
                                          </p:val>
                                        </p:tav>
                                        <p:tav tm="100000">
                                          <p:val>
                                            <p:strVal val="#ppt_x-0.05"/>
                                          </p:val>
                                        </p:tav>
                                      </p:tavLst>
                                    </p:anim>
                                    <p:anim calcmode="lin" valueType="num">
                                      <p:cBhvr>
                                        <p:cTn id="86" dur="800" decel="100000" fill="hold"/>
                                        <p:tgtEl>
                                          <p:spTgt spid="166920"/>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66920"/>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66920"/>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4" presetClass="entr" presetSubtype="0" fill="hold" nodeType="clickEffect">
                                  <p:stCondLst>
                                    <p:cond delay="0"/>
                                  </p:stCondLst>
                                  <p:childTnLst>
                                    <p:set>
                                      <p:cBhvr>
                                        <p:cTn id="92" dur="1" fill="hold">
                                          <p:stCondLst>
                                            <p:cond delay="0"/>
                                          </p:stCondLst>
                                        </p:cTn>
                                        <p:tgtEl>
                                          <p:spTgt spid="166915">
                                            <p:txEl>
                                              <p:pRg st="2" end="2"/>
                                            </p:txEl>
                                          </p:spTgt>
                                        </p:tgtEl>
                                        <p:attrNameLst>
                                          <p:attrName>style.visibility</p:attrName>
                                        </p:attrNameLst>
                                      </p:cBhvr>
                                      <p:to>
                                        <p:strVal val="visible"/>
                                      </p:to>
                                    </p:set>
                                    <p:anim from="(-#ppt_w/2)" to="(#ppt_x)" calcmode="lin" valueType="num">
                                      <p:cBhvr>
                                        <p:cTn id="93" dur="600" fill="hold">
                                          <p:stCondLst>
                                            <p:cond delay="0"/>
                                          </p:stCondLst>
                                        </p:cTn>
                                        <p:tgtEl>
                                          <p:spTgt spid="166915">
                                            <p:txEl>
                                              <p:pRg st="2" end="2"/>
                                            </p:txEl>
                                          </p:spTgt>
                                        </p:tgtEl>
                                        <p:attrNameLst>
                                          <p:attrName>ppt_x</p:attrName>
                                        </p:attrNameLst>
                                      </p:cBhvr>
                                    </p:anim>
                                    <p:anim from="0" to="-1.0" calcmode="lin" valueType="num">
                                      <p:cBhvr>
                                        <p:cTn id="94" dur="200" decel="50000" autoRev="1" fill="hold">
                                          <p:stCondLst>
                                            <p:cond delay="600"/>
                                          </p:stCondLst>
                                        </p:cTn>
                                        <p:tgtEl>
                                          <p:spTgt spid="166915">
                                            <p:txEl>
                                              <p:pRg st="2" end="2"/>
                                            </p:txEl>
                                          </p:spTgt>
                                        </p:tgtEl>
                                        <p:attrNameLst>
                                          <p:attrName>xshear</p:attrName>
                                        </p:attrNameLst>
                                      </p:cBhvr>
                                    </p:anim>
                                    <p:animScale>
                                      <p:cBhvr>
                                        <p:cTn id="95" dur="200" decel="100000" autoRev="1" fill="hold">
                                          <p:stCondLst>
                                            <p:cond delay="600"/>
                                          </p:stCondLst>
                                        </p:cTn>
                                        <p:tgtEl>
                                          <p:spTgt spid="166915">
                                            <p:txEl>
                                              <p:pRg st="2" end="2"/>
                                            </p:txEl>
                                          </p:spTgt>
                                        </p:tgtEl>
                                      </p:cBhvr>
                                      <p:from x="100000" y="100000"/>
                                      <p:to x="80000" y="100000"/>
                                    </p:animScale>
                                    <p:anim by="(#ppt_h/3+#ppt_w*0.1)" calcmode="lin" valueType="num">
                                      <p:cBhvr additive="sum">
                                        <p:cTn id="96" dur="200" decel="100000" autoRev="1" fill="hold">
                                          <p:stCondLst>
                                            <p:cond delay="600"/>
                                          </p:stCondLst>
                                        </p:cTn>
                                        <p:tgtEl>
                                          <p:spTgt spid="166915">
                                            <p:txEl>
                                              <p:pRg st="2" end="2"/>
                                            </p:txEl>
                                          </p:spTgt>
                                        </p:tgtEl>
                                        <p:attrNameLst>
                                          <p:attrName>ppt_x</p:attrName>
                                        </p:attrNameLst>
                                      </p:cBhvr>
                                    </p:anim>
                                  </p:childTnLst>
                                </p:cTn>
                              </p:par>
                            </p:childTnLst>
                          </p:cTn>
                        </p:par>
                      </p:childTnLst>
                    </p:cTn>
                  </p:par>
                  <p:par>
                    <p:cTn id="97" fill="hold">
                      <p:stCondLst>
                        <p:cond delay="indefinite"/>
                      </p:stCondLst>
                      <p:childTnLst>
                        <p:par>
                          <p:cTn id="98" fill="hold">
                            <p:stCondLst>
                              <p:cond delay="0"/>
                            </p:stCondLst>
                            <p:childTnLst>
                              <p:par>
                                <p:cTn id="99" presetID="51" presetClass="entr" presetSubtype="0" fill="hold" nodeType="clickEffect">
                                  <p:stCondLst>
                                    <p:cond delay="0"/>
                                  </p:stCondLst>
                                  <p:childTnLst>
                                    <p:set>
                                      <p:cBhvr>
                                        <p:cTn id="100" dur="1" fill="hold">
                                          <p:stCondLst>
                                            <p:cond delay="0"/>
                                          </p:stCondLst>
                                        </p:cTn>
                                        <p:tgtEl>
                                          <p:spTgt spid="166935"/>
                                        </p:tgtEl>
                                        <p:attrNameLst>
                                          <p:attrName>style.visibility</p:attrName>
                                        </p:attrNameLst>
                                      </p:cBhvr>
                                      <p:to>
                                        <p:strVal val="visible"/>
                                      </p:to>
                                    </p:set>
                                    <p:animEffect transition="in" filter="fade">
                                      <p:cBhvr>
                                        <p:cTn id="101" dur="770" decel="100000"/>
                                        <p:tgtEl>
                                          <p:spTgt spid="166935"/>
                                        </p:tgtEl>
                                      </p:cBhvr>
                                    </p:animEffect>
                                    <p:animScale>
                                      <p:cBhvr>
                                        <p:cTn id="102" dur="770" decel="100000"/>
                                        <p:tgtEl>
                                          <p:spTgt spid="166935"/>
                                        </p:tgtEl>
                                      </p:cBhvr>
                                      <p:from x="10000" y="10000"/>
                                      <p:to x="200000" y="450000"/>
                                    </p:animScale>
                                    <p:animScale>
                                      <p:cBhvr>
                                        <p:cTn id="103" dur="1230" accel="100000" fill="hold">
                                          <p:stCondLst>
                                            <p:cond delay="770"/>
                                          </p:stCondLst>
                                        </p:cTn>
                                        <p:tgtEl>
                                          <p:spTgt spid="166935"/>
                                        </p:tgtEl>
                                      </p:cBhvr>
                                      <p:from x="200000" y="450000"/>
                                      <p:to x="100000" y="100000"/>
                                    </p:animScale>
                                    <p:set>
                                      <p:cBhvr>
                                        <p:cTn id="104" dur="770" fill="hold"/>
                                        <p:tgtEl>
                                          <p:spTgt spid="166935"/>
                                        </p:tgtEl>
                                        <p:attrNameLst>
                                          <p:attrName>ppt_x</p:attrName>
                                        </p:attrNameLst>
                                      </p:cBhvr>
                                      <p:to>
                                        <p:strVal val="(0.5)"/>
                                      </p:to>
                                    </p:set>
                                    <p:anim from="(0.5)" to="(#ppt_x)" calcmode="lin" valueType="num">
                                      <p:cBhvr>
                                        <p:cTn id="105" dur="1230" accel="100000" fill="hold">
                                          <p:stCondLst>
                                            <p:cond delay="770"/>
                                          </p:stCondLst>
                                        </p:cTn>
                                        <p:tgtEl>
                                          <p:spTgt spid="166935"/>
                                        </p:tgtEl>
                                        <p:attrNameLst>
                                          <p:attrName>ppt_x</p:attrName>
                                        </p:attrNameLst>
                                      </p:cBhvr>
                                    </p:anim>
                                    <p:set>
                                      <p:cBhvr>
                                        <p:cTn id="106" dur="770" fill="hold"/>
                                        <p:tgtEl>
                                          <p:spTgt spid="166935"/>
                                        </p:tgtEl>
                                        <p:attrNameLst>
                                          <p:attrName>ppt_y</p:attrName>
                                        </p:attrNameLst>
                                      </p:cBhvr>
                                      <p:to>
                                        <p:strVal val="(#ppt_y+0.4)"/>
                                      </p:to>
                                    </p:set>
                                    <p:anim from="(#ppt_y+0.4)" to="(#ppt_y)" calcmode="lin" valueType="num">
                                      <p:cBhvr>
                                        <p:cTn id="107" dur="1230" accel="100000" fill="hold">
                                          <p:stCondLst>
                                            <p:cond delay="770"/>
                                          </p:stCondLst>
                                        </p:cTn>
                                        <p:tgtEl>
                                          <p:spTgt spid="166935"/>
                                        </p:tgtEl>
                                        <p:attrNameLst>
                                          <p:attrName>ppt_y</p:attrName>
                                        </p:attrNameLst>
                                      </p:cBhvr>
                                    </p:anim>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nodeType="clickEffect">
                                  <p:stCondLst>
                                    <p:cond delay="0"/>
                                  </p:stCondLst>
                                  <p:childTnLst>
                                    <p:set>
                                      <p:cBhvr>
                                        <p:cTn id="111" dur="1" fill="hold">
                                          <p:stCondLst>
                                            <p:cond delay="0"/>
                                          </p:stCondLst>
                                        </p:cTn>
                                        <p:tgtEl>
                                          <p:spTgt spid="166926"/>
                                        </p:tgtEl>
                                        <p:attrNameLst>
                                          <p:attrName>style.visibility</p:attrName>
                                        </p:attrNameLst>
                                      </p:cBhvr>
                                      <p:to>
                                        <p:strVal val="visible"/>
                                      </p:to>
                                    </p:set>
                                    <p:anim calcmode="lin" valueType="num">
                                      <p:cBhvr>
                                        <p:cTn id="112" dur="1000" fill="hold"/>
                                        <p:tgtEl>
                                          <p:spTgt spid="166926"/>
                                        </p:tgtEl>
                                        <p:attrNameLst>
                                          <p:attrName>ppt_w</p:attrName>
                                        </p:attrNameLst>
                                      </p:cBhvr>
                                      <p:tavLst>
                                        <p:tav tm="0">
                                          <p:val>
                                            <p:strVal val="#ppt_w*0.70"/>
                                          </p:val>
                                        </p:tav>
                                        <p:tav tm="100000">
                                          <p:val>
                                            <p:strVal val="#ppt_w"/>
                                          </p:val>
                                        </p:tav>
                                      </p:tavLst>
                                    </p:anim>
                                    <p:anim calcmode="lin" valueType="num">
                                      <p:cBhvr>
                                        <p:cTn id="113" dur="1000" fill="hold"/>
                                        <p:tgtEl>
                                          <p:spTgt spid="166926"/>
                                        </p:tgtEl>
                                        <p:attrNameLst>
                                          <p:attrName>ppt_h</p:attrName>
                                        </p:attrNameLst>
                                      </p:cBhvr>
                                      <p:tavLst>
                                        <p:tav tm="0">
                                          <p:val>
                                            <p:strVal val="#ppt_h"/>
                                          </p:val>
                                        </p:tav>
                                        <p:tav tm="100000">
                                          <p:val>
                                            <p:strVal val="#ppt_h"/>
                                          </p:val>
                                        </p:tav>
                                      </p:tavLst>
                                    </p:anim>
                                    <p:animEffect transition="in" filter="fade">
                                      <p:cBhvr>
                                        <p:cTn id="114" dur="1000"/>
                                        <p:tgtEl>
                                          <p:spTgt spid="166926"/>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nodeType="clickEffect">
                                  <p:stCondLst>
                                    <p:cond delay="0"/>
                                  </p:stCondLst>
                                  <p:childTnLst>
                                    <p:set>
                                      <p:cBhvr>
                                        <p:cTn id="118" dur="1" fill="hold">
                                          <p:stCondLst>
                                            <p:cond delay="0"/>
                                          </p:stCondLst>
                                        </p:cTn>
                                        <p:tgtEl>
                                          <p:spTgt spid="166929"/>
                                        </p:tgtEl>
                                        <p:attrNameLst>
                                          <p:attrName>style.visibility</p:attrName>
                                        </p:attrNameLst>
                                      </p:cBhvr>
                                      <p:to>
                                        <p:strVal val="visible"/>
                                      </p:to>
                                    </p:set>
                                    <p:anim calcmode="lin" valueType="num">
                                      <p:cBhvr>
                                        <p:cTn id="119" dur="1000" fill="hold"/>
                                        <p:tgtEl>
                                          <p:spTgt spid="166929"/>
                                        </p:tgtEl>
                                        <p:attrNameLst>
                                          <p:attrName>ppt_w</p:attrName>
                                        </p:attrNameLst>
                                      </p:cBhvr>
                                      <p:tavLst>
                                        <p:tav tm="0">
                                          <p:val>
                                            <p:strVal val="#ppt_w*0.70"/>
                                          </p:val>
                                        </p:tav>
                                        <p:tav tm="100000">
                                          <p:val>
                                            <p:strVal val="#ppt_w"/>
                                          </p:val>
                                        </p:tav>
                                      </p:tavLst>
                                    </p:anim>
                                    <p:anim calcmode="lin" valueType="num">
                                      <p:cBhvr>
                                        <p:cTn id="120" dur="1000" fill="hold"/>
                                        <p:tgtEl>
                                          <p:spTgt spid="166929"/>
                                        </p:tgtEl>
                                        <p:attrNameLst>
                                          <p:attrName>ppt_h</p:attrName>
                                        </p:attrNameLst>
                                      </p:cBhvr>
                                      <p:tavLst>
                                        <p:tav tm="0">
                                          <p:val>
                                            <p:strVal val="#ppt_h"/>
                                          </p:val>
                                        </p:tav>
                                        <p:tav tm="100000">
                                          <p:val>
                                            <p:strVal val="#ppt_h"/>
                                          </p:val>
                                        </p:tav>
                                      </p:tavLst>
                                    </p:anim>
                                    <p:animEffect transition="in" filter="fade">
                                      <p:cBhvr>
                                        <p:cTn id="121" dur="1000"/>
                                        <p:tgtEl>
                                          <p:spTgt spid="166929"/>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nodeType="clickEffect">
                                  <p:stCondLst>
                                    <p:cond delay="0"/>
                                  </p:stCondLst>
                                  <p:childTnLst>
                                    <p:set>
                                      <p:cBhvr>
                                        <p:cTn id="125" dur="1" fill="hold">
                                          <p:stCondLst>
                                            <p:cond delay="0"/>
                                          </p:stCondLst>
                                        </p:cTn>
                                        <p:tgtEl>
                                          <p:spTgt spid="166936"/>
                                        </p:tgtEl>
                                        <p:attrNameLst>
                                          <p:attrName>style.visibility</p:attrName>
                                        </p:attrNameLst>
                                      </p:cBhvr>
                                      <p:to>
                                        <p:strVal val="visible"/>
                                      </p:to>
                                    </p:set>
                                    <p:anim calcmode="lin" valueType="num">
                                      <p:cBhvr>
                                        <p:cTn id="126" dur="1000" fill="hold"/>
                                        <p:tgtEl>
                                          <p:spTgt spid="166936"/>
                                        </p:tgtEl>
                                        <p:attrNameLst>
                                          <p:attrName>ppt_w</p:attrName>
                                        </p:attrNameLst>
                                      </p:cBhvr>
                                      <p:tavLst>
                                        <p:tav tm="0">
                                          <p:val>
                                            <p:strVal val="#ppt_w*0.70"/>
                                          </p:val>
                                        </p:tav>
                                        <p:tav tm="100000">
                                          <p:val>
                                            <p:strVal val="#ppt_w"/>
                                          </p:val>
                                        </p:tav>
                                      </p:tavLst>
                                    </p:anim>
                                    <p:anim calcmode="lin" valueType="num">
                                      <p:cBhvr>
                                        <p:cTn id="127" dur="1000" fill="hold"/>
                                        <p:tgtEl>
                                          <p:spTgt spid="166936"/>
                                        </p:tgtEl>
                                        <p:attrNameLst>
                                          <p:attrName>ppt_h</p:attrName>
                                        </p:attrNameLst>
                                      </p:cBhvr>
                                      <p:tavLst>
                                        <p:tav tm="0">
                                          <p:val>
                                            <p:strVal val="#ppt_h"/>
                                          </p:val>
                                        </p:tav>
                                        <p:tav tm="100000">
                                          <p:val>
                                            <p:strVal val="#ppt_h"/>
                                          </p:val>
                                        </p:tav>
                                      </p:tavLst>
                                    </p:anim>
                                    <p:animEffect transition="in" filter="fade">
                                      <p:cBhvr>
                                        <p:cTn id="128" dur="1000"/>
                                        <p:tgtEl>
                                          <p:spTgt spid="166936"/>
                                        </p:tgtEl>
                                      </p:cBhvr>
                                    </p:animEffect>
                                  </p:childTnLst>
                                </p:cTn>
                              </p:par>
                            </p:childTnLst>
                          </p:cTn>
                        </p:par>
                      </p:childTnLst>
                    </p:cTn>
                  </p:par>
                  <p:par>
                    <p:cTn id="129" fill="hold">
                      <p:stCondLst>
                        <p:cond delay="indefinite"/>
                      </p:stCondLst>
                      <p:childTnLst>
                        <p:par>
                          <p:cTn id="130" fill="hold">
                            <p:stCondLst>
                              <p:cond delay="0"/>
                            </p:stCondLst>
                            <p:childTnLst>
                              <p:par>
                                <p:cTn id="131" presetID="50" presetClass="entr" presetSubtype="0" decel="100000" fill="hold" nodeType="clickEffect">
                                  <p:stCondLst>
                                    <p:cond delay="0"/>
                                  </p:stCondLst>
                                  <p:childTnLst>
                                    <p:set>
                                      <p:cBhvr>
                                        <p:cTn id="132" dur="1" fill="hold">
                                          <p:stCondLst>
                                            <p:cond delay="0"/>
                                          </p:stCondLst>
                                        </p:cTn>
                                        <p:tgtEl>
                                          <p:spTgt spid="166932"/>
                                        </p:tgtEl>
                                        <p:attrNameLst>
                                          <p:attrName>style.visibility</p:attrName>
                                        </p:attrNameLst>
                                      </p:cBhvr>
                                      <p:to>
                                        <p:strVal val="visible"/>
                                      </p:to>
                                    </p:set>
                                    <p:anim calcmode="lin" valueType="num">
                                      <p:cBhvr>
                                        <p:cTn id="133" dur="1000" fill="hold"/>
                                        <p:tgtEl>
                                          <p:spTgt spid="166932"/>
                                        </p:tgtEl>
                                        <p:attrNameLst>
                                          <p:attrName>ppt_w</p:attrName>
                                        </p:attrNameLst>
                                      </p:cBhvr>
                                      <p:tavLst>
                                        <p:tav tm="0">
                                          <p:val>
                                            <p:strVal val="#ppt_w+.3"/>
                                          </p:val>
                                        </p:tav>
                                        <p:tav tm="100000">
                                          <p:val>
                                            <p:strVal val="#ppt_w"/>
                                          </p:val>
                                        </p:tav>
                                      </p:tavLst>
                                    </p:anim>
                                    <p:anim calcmode="lin" valueType="num">
                                      <p:cBhvr>
                                        <p:cTn id="134" dur="1000" fill="hold"/>
                                        <p:tgtEl>
                                          <p:spTgt spid="166932"/>
                                        </p:tgtEl>
                                        <p:attrNameLst>
                                          <p:attrName>ppt_h</p:attrName>
                                        </p:attrNameLst>
                                      </p:cBhvr>
                                      <p:tavLst>
                                        <p:tav tm="0">
                                          <p:val>
                                            <p:strVal val="#ppt_h"/>
                                          </p:val>
                                        </p:tav>
                                        <p:tav tm="100000">
                                          <p:val>
                                            <p:strVal val="#ppt_h"/>
                                          </p:val>
                                        </p:tav>
                                      </p:tavLst>
                                    </p:anim>
                                    <p:animEffect transition="in" filter="fade">
                                      <p:cBhvr>
                                        <p:cTn id="135" dur="1000"/>
                                        <p:tgtEl>
                                          <p:spTgt spid="166932"/>
                                        </p:tgtEl>
                                      </p:cBhvr>
                                    </p:animEffect>
                                  </p:childTnLst>
                                </p:cTn>
                              </p:par>
                            </p:childTnLst>
                          </p:cTn>
                        </p:par>
                      </p:childTnLst>
                    </p:cTn>
                  </p:par>
                  <p:par>
                    <p:cTn id="136" fill="hold">
                      <p:stCondLst>
                        <p:cond delay="indefinite"/>
                      </p:stCondLst>
                      <p:childTnLst>
                        <p:par>
                          <p:cTn id="137" fill="hold">
                            <p:stCondLst>
                              <p:cond delay="0"/>
                            </p:stCondLst>
                            <p:childTnLst>
                              <p:par>
                                <p:cTn id="138" presetID="50" presetClass="entr" presetSubtype="0" decel="100000" fill="hold" nodeType="clickEffect">
                                  <p:stCondLst>
                                    <p:cond delay="0"/>
                                  </p:stCondLst>
                                  <p:childTnLst>
                                    <p:set>
                                      <p:cBhvr>
                                        <p:cTn id="139" dur="1" fill="hold">
                                          <p:stCondLst>
                                            <p:cond delay="0"/>
                                          </p:stCondLst>
                                        </p:cTn>
                                        <p:tgtEl>
                                          <p:spTgt spid="166938"/>
                                        </p:tgtEl>
                                        <p:attrNameLst>
                                          <p:attrName>style.visibility</p:attrName>
                                        </p:attrNameLst>
                                      </p:cBhvr>
                                      <p:to>
                                        <p:strVal val="visible"/>
                                      </p:to>
                                    </p:set>
                                    <p:anim calcmode="lin" valueType="num">
                                      <p:cBhvr>
                                        <p:cTn id="140" dur="1000" fill="hold"/>
                                        <p:tgtEl>
                                          <p:spTgt spid="166938"/>
                                        </p:tgtEl>
                                        <p:attrNameLst>
                                          <p:attrName>ppt_w</p:attrName>
                                        </p:attrNameLst>
                                      </p:cBhvr>
                                      <p:tavLst>
                                        <p:tav tm="0">
                                          <p:val>
                                            <p:strVal val="#ppt_w+.3"/>
                                          </p:val>
                                        </p:tav>
                                        <p:tav tm="100000">
                                          <p:val>
                                            <p:strVal val="#ppt_w"/>
                                          </p:val>
                                        </p:tav>
                                      </p:tavLst>
                                    </p:anim>
                                    <p:anim calcmode="lin" valueType="num">
                                      <p:cBhvr>
                                        <p:cTn id="141" dur="1000" fill="hold"/>
                                        <p:tgtEl>
                                          <p:spTgt spid="166938"/>
                                        </p:tgtEl>
                                        <p:attrNameLst>
                                          <p:attrName>ppt_h</p:attrName>
                                        </p:attrNameLst>
                                      </p:cBhvr>
                                      <p:tavLst>
                                        <p:tav tm="0">
                                          <p:val>
                                            <p:strVal val="#ppt_h"/>
                                          </p:val>
                                        </p:tav>
                                        <p:tav tm="100000">
                                          <p:val>
                                            <p:strVal val="#ppt_h"/>
                                          </p:val>
                                        </p:tav>
                                      </p:tavLst>
                                    </p:anim>
                                    <p:animEffect transition="in" filter="fade">
                                      <p:cBhvr>
                                        <p:cTn id="142" dur="1000"/>
                                        <p:tgtEl>
                                          <p:spTgt spid="166938"/>
                                        </p:tgtEl>
                                      </p:cBhvr>
                                    </p:animEffect>
                                  </p:childTnLst>
                                </p:cTn>
                              </p:par>
                            </p:childTnLst>
                          </p:cTn>
                        </p:par>
                      </p:childTnLst>
                    </p:cTn>
                  </p:par>
                  <p:par>
                    <p:cTn id="143" fill="hold">
                      <p:stCondLst>
                        <p:cond delay="indefinite"/>
                      </p:stCondLst>
                      <p:childTnLst>
                        <p:par>
                          <p:cTn id="144" fill="hold">
                            <p:stCondLst>
                              <p:cond delay="0"/>
                            </p:stCondLst>
                            <p:childTnLst>
                              <p:par>
                                <p:cTn id="145" presetID="50" presetClass="entr" presetSubtype="0" decel="100000" fill="hold" nodeType="clickEffect">
                                  <p:stCondLst>
                                    <p:cond delay="0"/>
                                  </p:stCondLst>
                                  <p:childTnLst>
                                    <p:set>
                                      <p:cBhvr>
                                        <p:cTn id="146" dur="1" fill="hold">
                                          <p:stCondLst>
                                            <p:cond delay="0"/>
                                          </p:stCondLst>
                                        </p:cTn>
                                        <p:tgtEl>
                                          <p:spTgt spid="166937"/>
                                        </p:tgtEl>
                                        <p:attrNameLst>
                                          <p:attrName>style.visibility</p:attrName>
                                        </p:attrNameLst>
                                      </p:cBhvr>
                                      <p:to>
                                        <p:strVal val="visible"/>
                                      </p:to>
                                    </p:set>
                                    <p:anim calcmode="lin" valueType="num">
                                      <p:cBhvr>
                                        <p:cTn id="147" dur="1000" fill="hold"/>
                                        <p:tgtEl>
                                          <p:spTgt spid="166937"/>
                                        </p:tgtEl>
                                        <p:attrNameLst>
                                          <p:attrName>ppt_w</p:attrName>
                                        </p:attrNameLst>
                                      </p:cBhvr>
                                      <p:tavLst>
                                        <p:tav tm="0">
                                          <p:val>
                                            <p:strVal val="#ppt_w+.3"/>
                                          </p:val>
                                        </p:tav>
                                        <p:tav tm="100000">
                                          <p:val>
                                            <p:strVal val="#ppt_w"/>
                                          </p:val>
                                        </p:tav>
                                      </p:tavLst>
                                    </p:anim>
                                    <p:anim calcmode="lin" valueType="num">
                                      <p:cBhvr>
                                        <p:cTn id="148" dur="1000" fill="hold"/>
                                        <p:tgtEl>
                                          <p:spTgt spid="166937"/>
                                        </p:tgtEl>
                                        <p:attrNameLst>
                                          <p:attrName>ppt_h</p:attrName>
                                        </p:attrNameLst>
                                      </p:cBhvr>
                                      <p:tavLst>
                                        <p:tav tm="0">
                                          <p:val>
                                            <p:strVal val="#ppt_h"/>
                                          </p:val>
                                        </p:tav>
                                        <p:tav tm="100000">
                                          <p:val>
                                            <p:strVal val="#ppt_h"/>
                                          </p:val>
                                        </p:tav>
                                      </p:tavLst>
                                    </p:anim>
                                    <p:animEffect transition="in" filter="fade">
                                      <p:cBhvr>
                                        <p:cTn id="149" dur="1000"/>
                                        <p:tgtEl>
                                          <p:spTgt spid="166937"/>
                                        </p:tgtEl>
                                      </p:cBhvr>
                                    </p:animEffect>
                                  </p:childTnLst>
                                </p:cTn>
                              </p:par>
                            </p:childTnLst>
                          </p:cTn>
                        </p:par>
                      </p:childTnLst>
                    </p:cTn>
                  </p:par>
                  <p:par>
                    <p:cTn id="150" fill="hold">
                      <p:stCondLst>
                        <p:cond delay="indefinite"/>
                      </p:stCondLst>
                      <p:childTnLst>
                        <p:par>
                          <p:cTn id="151" fill="hold">
                            <p:stCondLst>
                              <p:cond delay="0"/>
                            </p:stCondLst>
                            <p:childTnLst>
                              <p:par>
                                <p:cTn id="152" presetID="55" presetClass="entr" presetSubtype="0" fill="hold" nodeType="clickEffect">
                                  <p:stCondLst>
                                    <p:cond delay="0"/>
                                  </p:stCondLst>
                                  <p:childTnLst>
                                    <p:set>
                                      <p:cBhvr>
                                        <p:cTn id="153" dur="1" fill="hold">
                                          <p:stCondLst>
                                            <p:cond delay="0"/>
                                          </p:stCondLst>
                                        </p:cTn>
                                        <p:tgtEl>
                                          <p:spTgt spid="166944"/>
                                        </p:tgtEl>
                                        <p:attrNameLst>
                                          <p:attrName>style.visibility</p:attrName>
                                        </p:attrNameLst>
                                      </p:cBhvr>
                                      <p:to>
                                        <p:strVal val="visible"/>
                                      </p:to>
                                    </p:set>
                                    <p:anim calcmode="lin" valueType="num">
                                      <p:cBhvr>
                                        <p:cTn id="154" dur="1000" fill="hold"/>
                                        <p:tgtEl>
                                          <p:spTgt spid="166944"/>
                                        </p:tgtEl>
                                        <p:attrNameLst>
                                          <p:attrName>ppt_w</p:attrName>
                                        </p:attrNameLst>
                                      </p:cBhvr>
                                      <p:tavLst>
                                        <p:tav tm="0">
                                          <p:val>
                                            <p:strVal val="#ppt_w*0.70"/>
                                          </p:val>
                                        </p:tav>
                                        <p:tav tm="100000">
                                          <p:val>
                                            <p:strVal val="#ppt_w"/>
                                          </p:val>
                                        </p:tav>
                                      </p:tavLst>
                                    </p:anim>
                                    <p:anim calcmode="lin" valueType="num">
                                      <p:cBhvr>
                                        <p:cTn id="155" dur="1000" fill="hold"/>
                                        <p:tgtEl>
                                          <p:spTgt spid="166944"/>
                                        </p:tgtEl>
                                        <p:attrNameLst>
                                          <p:attrName>ppt_h</p:attrName>
                                        </p:attrNameLst>
                                      </p:cBhvr>
                                      <p:tavLst>
                                        <p:tav tm="0">
                                          <p:val>
                                            <p:strVal val="#ppt_h"/>
                                          </p:val>
                                        </p:tav>
                                        <p:tav tm="100000">
                                          <p:val>
                                            <p:strVal val="#ppt_h"/>
                                          </p:val>
                                        </p:tav>
                                      </p:tavLst>
                                    </p:anim>
                                    <p:animEffect transition="in" filter="fade">
                                      <p:cBhvr>
                                        <p:cTn id="156" dur="1000"/>
                                        <p:tgtEl>
                                          <p:spTgt spid="166944"/>
                                        </p:tgtEl>
                                      </p:cBhvr>
                                    </p:animEffect>
                                  </p:childTnLst>
                                </p:cTn>
                              </p:par>
                            </p:childTnLst>
                          </p:cTn>
                        </p:par>
                      </p:childTnLst>
                    </p:cTn>
                  </p:par>
                  <p:par>
                    <p:cTn id="157" fill="hold">
                      <p:stCondLst>
                        <p:cond delay="indefinite"/>
                      </p:stCondLst>
                      <p:childTnLst>
                        <p:par>
                          <p:cTn id="158" fill="hold">
                            <p:stCondLst>
                              <p:cond delay="0"/>
                            </p:stCondLst>
                            <p:childTnLst>
                              <p:par>
                                <p:cTn id="159" presetID="55" presetClass="entr" presetSubtype="0" fill="hold" nodeType="clickEffect">
                                  <p:stCondLst>
                                    <p:cond delay="0"/>
                                  </p:stCondLst>
                                  <p:childTnLst>
                                    <p:set>
                                      <p:cBhvr>
                                        <p:cTn id="160" dur="1" fill="hold">
                                          <p:stCondLst>
                                            <p:cond delay="0"/>
                                          </p:stCondLst>
                                        </p:cTn>
                                        <p:tgtEl>
                                          <p:spTgt spid="166945"/>
                                        </p:tgtEl>
                                        <p:attrNameLst>
                                          <p:attrName>style.visibility</p:attrName>
                                        </p:attrNameLst>
                                      </p:cBhvr>
                                      <p:to>
                                        <p:strVal val="visible"/>
                                      </p:to>
                                    </p:set>
                                    <p:anim calcmode="lin" valueType="num">
                                      <p:cBhvr>
                                        <p:cTn id="161" dur="1000" fill="hold"/>
                                        <p:tgtEl>
                                          <p:spTgt spid="166945"/>
                                        </p:tgtEl>
                                        <p:attrNameLst>
                                          <p:attrName>ppt_w</p:attrName>
                                        </p:attrNameLst>
                                      </p:cBhvr>
                                      <p:tavLst>
                                        <p:tav tm="0">
                                          <p:val>
                                            <p:strVal val="#ppt_w*0.70"/>
                                          </p:val>
                                        </p:tav>
                                        <p:tav tm="100000">
                                          <p:val>
                                            <p:strVal val="#ppt_w"/>
                                          </p:val>
                                        </p:tav>
                                      </p:tavLst>
                                    </p:anim>
                                    <p:anim calcmode="lin" valueType="num">
                                      <p:cBhvr>
                                        <p:cTn id="162" dur="1000" fill="hold"/>
                                        <p:tgtEl>
                                          <p:spTgt spid="166945"/>
                                        </p:tgtEl>
                                        <p:attrNameLst>
                                          <p:attrName>ppt_h</p:attrName>
                                        </p:attrNameLst>
                                      </p:cBhvr>
                                      <p:tavLst>
                                        <p:tav tm="0">
                                          <p:val>
                                            <p:strVal val="#ppt_h"/>
                                          </p:val>
                                        </p:tav>
                                        <p:tav tm="100000">
                                          <p:val>
                                            <p:strVal val="#ppt_h"/>
                                          </p:val>
                                        </p:tav>
                                      </p:tavLst>
                                    </p:anim>
                                    <p:animEffect transition="in" filter="fade">
                                      <p:cBhvr>
                                        <p:cTn id="163" dur="1000"/>
                                        <p:tgtEl>
                                          <p:spTgt spid="166945"/>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ntr" presetSubtype="0" fill="hold" nodeType="clickEffect">
                                  <p:stCondLst>
                                    <p:cond delay="0"/>
                                  </p:stCondLst>
                                  <p:childTnLst>
                                    <p:set>
                                      <p:cBhvr>
                                        <p:cTn id="167" dur="1" fill="hold">
                                          <p:stCondLst>
                                            <p:cond delay="0"/>
                                          </p:stCondLst>
                                        </p:cTn>
                                        <p:tgtEl>
                                          <p:spTgt spid="166946"/>
                                        </p:tgtEl>
                                        <p:attrNameLst>
                                          <p:attrName>style.visibility</p:attrName>
                                        </p:attrNameLst>
                                      </p:cBhvr>
                                      <p:to>
                                        <p:strVal val="visible"/>
                                      </p:to>
                                    </p:set>
                                    <p:anim calcmode="lin" valueType="num">
                                      <p:cBhvr>
                                        <p:cTn id="168" dur="1000" fill="hold"/>
                                        <p:tgtEl>
                                          <p:spTgt spid="166946"/>
                                        </p:tgtEl>
                                        <p:attrNameLst>
                                          <p:attrName>ppt_w</p:attrName>
                                        </p:attrNameLst>
                                      </p:cBhvr>
                                      <p:tavLst>
                                        <p:tav tm="0">
                                          <p:val>
                                            <p:strVal val="#ppt_w*0.70"/>
                                          </p:val>
                                        </p:tav>
                                        <p:tav tm="100000">
                                          <p:val>
                                            <p:strVal val="#ppt_w"/>
                                          </p:val>
                                        </p:tav>
                                      </p:tavLst>
                                    </p:anim>
                                    <p:anim calcmode="lin" valueType="num">
                                      <p:cBhvr>
                                        <p:cTn id="169" dur="1000" fill="hold"/>
                                        <p:tgtEl>
                                          <p:spTgt spid="166946"/>
                                        </p:tgtEl>
                                        <p:attrNameLst>
                                          <p:attrName>ppt_h</p:attrName>
                                        </p:attrNameLst>
                                      </p:cBhvr>
                                      <p:tavLst>
                                        <p:tav tm="0">
                                          <p:val>
                                            <p:strVal val="#ppt_h"/>
                                          </p:val>
                                        </p:tav>
                                        <p:tav tm="100000">
                                          <p:val>
                                            <p:strVal val="#ppt_h"/>
                                          </p:val>
                                        </p:tav>
                                      </p:tavLst>
                                    </p:anim>
                                    <p:animEffect transition="in" filter="fade">
                                      <p:cBhvr>
                                        <p:cTn id="170" dur="1000"/>
                                        <p:tgtEl>
                                          <p:spTgt spid="166946"/>
                                        </p:tgtEl>
                                      </p:cBhvr>
                                    </p:animEffect>
                                  </p:childTnLst>
                                </p:cTn>
                              </p:par>
                            </p:childTnLst>
                          </p:cTn>
                        </p:par>
                      </p:childTnLst>
                    </p:cTn>
                  </p:par>
                  <p:par>
                    <p:cTn id="171" fill="hold">
                      <p:stCondLst>
                        <p:cond delay="indefinite"/>
                      </p:stCondLst>
                      <p:childTnLst>
                        <p:par>
                          <p:cTn id="172" fill="hold">
                            <p:stCondLst>
                              <p:cond delay="0"/>
                            </p:stCondLst>
                            <p:childTnLst>
                              <p:par>
                                <p:cTn id="173" presetID="50" presetClass="entr" presetSubtype="0" decel="100000" fill="hold" nodeType="clickEffect">
                                  <p:stCondLst>
                                    <p:cond delay="0"/>
                                  </p:stCondLst>
                                  <p:childTnLst>
                                    <p:set>
                                      <p:cBhvr>
                                        <p:cTn id="174" dur="1" fill="hold">
                                          <p:stCondLst>
                                            <p:cond delay="0"/>
                                          </p:stCondLst>
                                        </p:cTn>
                                        <p:tgtEl>
                                          <p:spTgt spid="166950"/>
                                        </p:tgtEl>
                                        <p:attrNameLst>
                                          <p:attrName>style.visibility</p:attrName>
                                        </p:attrNameLst>
                                      </p:cBhvr>
                                      <p:to>
                                        <p:strVal val="visible"/>
                                      </p:to>
                                    </p:set>
                                    <p:anim calcmode="lin" valueType="num">
                                      <p:cBhvr>
                                        <p:cTn id="175" dur="1000" fill="hold"/>
                                        <p:tgtEl>
                                          <p:spTgt spid="166950"/>
                                        </p:tgtEl>
                                        <p:attrNameLst>
                                          <p:attrName>ppt_w</p:attrName>
                                        </p:attrNameLst>
                                      </p:cBhvr>
                                      <p:tavLst>
                                        <p:tav tm="0">
                                          <p:val>
                                            <p:strVal val="#ppt_w+.3"/>
                                          </p:val>
                                        </p:tav>
                                        <p:tav tm="100000">
                                          <p:val>
                                            <p:strVal val="#ppt_w"/>
                                          </p:val>
                                        </p:tav>
                                      </p:tavLst>
                                    </p:anim>
                                    <p:anim calcmode="lin" valueType="num">
                                      <p:cBhvr>
                                        <p:cTn id="176" dur="1000" fill="hold"/>
                                        <p:tgtEl>
                                          <p:spTgt spid="166950"/>
                                        </p:tgtEl>
                                        <p:attrNameLst>
                                          <p:attrName>ppt_h</p:attrName>
                                        </p:attrNameLst>
                                      </p:cBhvr>
                                      <p:tavLst>
                                        <p:tav tm="0">
                                          <p:val>
                                            <p:strVal val="#ppt_h"/>
                                          </p:val>
                                        </p:tav>
                                        <p:tav tm="100000">
                                          <p:val>
                                            <p:strVal val="#ppt_h"/>
                                          </p:val>
                                        </p:tav>
                                      </p:tavLst>
                                    </p:anim>
                                    <p:animEffect transition="in" filter="fade">
                                      <p:cBhvr>
                                        <p:cTn id="177" dur="1000"/>
                                        <p:tgtEl>
                                          <p:spTgt spid="166950"/>
                                        </p:tgtEl>
                                      </p:cBhvr>
                                    </p:animEffect>
                                  </p:childTnLst>
                                </p:cTn>
                              </p:par>
                            </p:childTnLst>
                          </p:cTn>
                        </p:par>
                      </p:childTnLst>
                    </p:cTn>
                  </p:par>
                  <p:par>
                    <p:cTn id="178" fill="hold">
                      <p:stCondLst>
                        <p:cond delay="indefinite"/>
                      </p:stCondLst>
                      <p:childTnLst>
                        <p:par>
                          <p:cTn id="179" fill="hold">
                            <p:stCondLst>
                              <p:cond delay="0"/>
                            </p:stCondLst>
                            <p:childTnLst>
                              <p:par>
                                <p:cTn id="180" presetID="50" presetClass="entr" presetSubtype="0" decel="100000" fill="hold" nodeType="clickEffect">
                                  <p:stCondLst>
                                    <p:cond delay="0"/>
                                  </p:stCondLst>
                                  <p:childTnLst>
                                    <p:set>
                                      <p:cBhvr>
                                        <p:cTn id="181" dur="1" fill="hold">
                                          <p:stCondLst>
                                            <p:cond delay="0"/>
                                          </p:stCondLst>
                                        </p:cTn>
                                        <p:tgtEl>
                                          <p:spTgt spid="166948"/>
                                        </p:tgtEl>
                                        <p:attrNameLst>
                                          <p:attrName>style.visibility</p:attrName>
                                        </p:attrNameLst>
                                      </p:cBhvr>
                                      <p:to>
                                        <p:strVal val="visible"/>
                                      </p:to>
                                    </p:set>
                                    <p:anim calcmode="lin" valueType="num">
                                      <p:cBhvr>
                                        <p:cTn id="182" dur="1000" fill="hold"/>
                                        <p:tgtEl>
                                          <p:spTgt spid="166948"/>
                                        </p:tgtEl>
                                        <p:attrNameLst>
                                          <p:attrName>ppt_w</p:attrName>
                                        </p:attrNameLst>
                                      </p:cBhvr>
                                      <p:tavLst>
                                        <p:tav tm="0">
                                          <p:val>
                                            <p:strVal val="#ppt_w+.3"/>
                                          </p:val>
                                        </p:tav>
                                        <p:tav tm="100000">
                                          <p:val>
                                            <p:strVal val="#ppt_w"/>
                                          </p:val>
                                        </p:tav>
                                      </p:tavLst>
                                    </p:anim>
                                    <p:anim calcmode="lin" valueType="num">
                                      <p:cBhvr>
                                        <p:cTn id="183" dur="1000" fill="hold"/>
                                        <p:tgtEl>
                                          <p:spTgt spid="166948"/>
                                        </p:tgtEl>
                                        <p:attrNameLst>
                                          <p:attrName>ppt_h</p:attrName>
                                        </p:attrNameLst>
                                      </p:cBhvr>
                                      <p:tavLst>
                                        <p:tav tm="0">
                                          <p:val>
                                            <p:strVal val="#ppt_h"/>
                                          </p:val>
                                        </p:tav>
                                        <p:tav tm="100000">
                                          <p:val>
                                            <p:strVal val="#ppt_h"/>
                                          </p:val>
                                        </p:tav>
                                      </p:tavLst>
                                    </p:anim>
                                    <p:animEffect transition="in" filter="fade">
                                      <p:cBhvr>
                                        <p:cTn id="184" dur="1000"/>
                                        <p:tgtEl>
                                          <p:spTgt spid="166948"/>
                                        </p:tgtEl>
                                      </p:cBhvr>
                                    </p:animEffect>
                                  </p:childTnLst>
                                </p:cTn>
                              </p:par>
                            </p:childTnLst>
                          </p:cTn>
                        </p:par>
                      </p:childTnLst>
                    </p:cTn>
                  </p:par>
                  <p:par>
                    <p:cTn id="185" fill="hold">
                      <p:stCondLst>
                        <p:cond delay="indefinite"/>
                      </p:stCondLst>
                      <p:childTnLst>
                        <p:par>
                          <p:cTn id="186" fill="hold">
                            <p:stCondLst>
                              <p:cond delay="0"/>
                            </p:stCondLst>
                            <p:childTnLst>
                              <p:par>
                                <p:cTn id="187" presetID="50" presetClass="entr" presetSubtype="0" decel="100000" fill="hold" nodeType="clickEffect">
                                  <p:stCondLst>
                                    <p:cond delay="0"/>
                                  </p:stCondLst>
                                  <p:childTnLst>
                                    <p:set>
                                      <p:cBhvr>
                                        <p:cTn id="188" dur="1" fill="hold">
                                          <p:stCondLst>
                                            <p:cond delay="0"/>
                                          </p:stCondLst>
                                        </p:cTn>
                                        <p:tgtEl>
                                          <p:spTgt spid="166947"/>
                                        </p:tgtEl>
                                        <p:attrNameLst>
                                          <p:attrName>style.visibility</p:attrName>
                                        </p:attrNameLst>
                                      </p:cBhvr>
                                      <p:to>
                                        <p:strVal val="visible"/>
                                      </p:to>
                                    </p:set>
                                    <p:anim calcmode="lin" valueType="num">
                                      <p:cBhvr>
                                        <p:cTn id="189" dur="1000" fill="hold"/>
                                        <p:tgtEl>
                                          <p:spTgt spid="166947"/>
                                        </p:tgtEl>
                                        <p:attrNameLst>
                                          <p:attrName>ppt_w</p:attrName>
                                        </p:attrNameLst>
                                      </p:cBhvr>
                                      <p:tavLst>
                                        <p:tav tm="0">
                                          <p:val>
                                            <p:strVal val="#ppt_w+.3"/>
                                          </p:val>
                                        </p:tav>
                                        <p:tav tm="100000">
                                          <p:val>
                                            <p:strVal val="#ppt_w"/>
                                          </p:val>
                                        </p:tav>
                                      </p:tavLst>
                                    </p:anim>
                                    <p:anim calcmode="lin" valueType="num">
                                      <p:cBhvr>
                                        <p:cTn id="190" dur="1000" fill="hold"/>
                                        <p:tgtEl>
                                          <p:spTgt spid="166947"/>
                                        </p:tgtEl>
                                        <p:attrNameLst>
                                          <p:attrName>ppt_h</p:attrName>
                                        </p:attrNameLst>
                                      </p:cBhvr>
                                      <p:tavLst>
                                        <p:tav tm="0">
                                          <p:val>
                                            <p:strVal val="#ppt_h"/>
                                          </p:val>
                                        </p:tav>
                                        <p:tav tm="100000">
                                          <p:val>
                                            <p:strVal val="#ppt_h"/>
                                          </p:val>
                                        </p:tav>
                                      </p:tavLst>
                                    </p:anim>
                                    <p:animEffect transition="in" filter="fade">
                                      <p:cBhvr>
                                        <p:cTn id="191" dur="1000"/>
                                        <p:tgtEl>
                                          <p:spTgt spid="166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74638"/>
            <a:ext cx="8229600" cy="868362"/>
          </a:xfrm>
        </p:spPr>
        <p:txBody>
          <a:bodyPr/>
          <a:lstStyle/>
          <a:p>
            <a:pPr rtl="0" eaLnBrk="1" hangingPunct="1"/>
            <a:r>
              <a:rPr lang="en-US" b="1" dirty="0" smtClean="0">
                <a:effectLst>
                  <a:outerShdw blurRad="38100" dist="38100" dir="2700000" algn="tl">
                    <a:srgbClr val="000000">
                      <a:alpha val="43137"/>
                    </a:srgbClr>
                  </a:outerShdw>
                </a:effectLst>
              </a:rPr>
              <a:t>Cofunction Identities</a:t>
            </a:r>
          </a:p>
        </p:txBody>
      </p:sp>
      <p:sp>
        <p:nvSpPr>
          <p:cNvPr id="167939" name="Rectangle 3"/>
          <p:cNvSpPr>
            <a:spLocks noGrp="1" noChangeArrowheads="1"/>
          </p:cNvSpPr>
          <p:nvPr>
            <p:ph type="body" idx="1"/>
          </p:nvPr>
        </p:nvSpPr>
        <p:spPr/>
        <p:txBody>
          <a:bodyPr>
            <a:normAutofit/>
          </a:bodyPr>
          <a:lstStyle/>
          <a:p>
            <a:pPr algn="l" rtl="0" eaLnBrk="1" hangingPunct="1">
              <a:lnSpc>
                <a:spcPct val="90000"/>
              </a:lnSpc>
            </a:pPr>
            <a:r>
              <a:rPr lang="en-US" dirty="0" smtClean="0"/>
              <a:t>By similar reasoning other </a:t>
            </a:r>
            <a:r>
              <a:rPr lang="en-US" dirty="0" err="1" smtClean="0"/>
              <a:t>cofunction</a:t>
            </a:r>
            <a:r>
              <a:rPr lang="en-US" dirty="0" smtClean="0"/>
              <a:t> identities can be verified:</a:t>
            </a:r>
          </a:p>
          <a:p>
            <a:pPr algn="l" rtl="0" eaLnBrk="1" hangingPunct="1">
              <a:lnSpc>
                <a:spcPct val="90000"/>
              </a:lnSpc>
            </a:pPr>
            <a:r>
              <a:rPr lang="en-US" dirty="0" smtClean="0"/>
              <a:t>For any </a:t>
            </a:r>
            <a:r>
              <a:rPr lang="en-US" u="sng" dirty="0" smtClean="0"/>
              <a:t>acute</a:t>
            </a:r>
            <a:r>
              <a:rPr lang="en-US" dirty="0" smtClean="0"/>
              <a:t> angle </a:t>
            </a:r>
            <a:r>
              <a:rPr lang="en-US" i="1" dirty="0" smtClean="0"/>
              <a:t>A</a:t>
            </a:r>
            <a:r>
              <a:rPr lang="en-US" dirty="0" smtClean="0"/>
              <a:t>, </a:t>
            </a:r>
          </a:p>
          <a:p>
            <a:pPr algn="l" rtl="0" eaLnBrk="1" hangingPunct="1">
              <a:lnSpc>
                <a:spcPct val="90000"/>
              </a:lnSpc>
            </a:pPr>
            <a:endParaRPr lang="en-US" dirty="0" smtClean="0"/>
          </a:p>
          <a:p>
            <a:pPr algn="l" rtl="0" eaLnBrk="1" hangingPunct="1">
              <a:lnSpc>
                <a:spcPct val="90000"/>
              </a:lnSpc>
              <a:buFont typeface="Wingdings" pitchFamily="2" charset="2"/>
              <a:buNone/>
            </a:pPr>
            <a:r>
              <a:rPr lang="en-US" dirty="0" smtClean="0"/>
              <a:t>	sin </a:t>
            </a:r>
            <a:r>
              <a:rPr lang="en-US" i="1" dirty="0" smtClean="0"/>
              <a:t>A</a:t>
            </a:r>
            <a:r>
              <a:rPr lang="en-US" dirty="0" smtClean="0"/>
              <a:t> = </a:t>
            </a:r>
            <a:r>
              <a:rPr lang="en-US" dirty="0" err="1" smtClean="0"/>
              <a:t>cos</a:t>
            </a:r>
            <a:r>
              <a:rPr lang="en-US" dirty="0" smtClean="0"/>
              <a:t>(90</a:t>
            </a:r>
            <a:r>
              <a:rPr lang="en-US" dirty="0" smtClean="0">
                <a:sym typeface="Symbol" pitchFamily="18" charset="2"/>
              </a:rPr>
              <a:t>  </a:t>
            </a:r>
            <a:r>
              <a:rPr lang="en-US" i="1" dirty="0" smtClean="0">
                <a:sym typeface="Symbol" pitchFamily="18" charset="2"/>
              </a:rPr>
              <a:t>A</a:t>
            </a:r>
            <a:r>
              <a:rPr lang="en-US" dirty="0" smtClean="0">
                <a:sym typeface="Symbol" pitchFamily="18" charset="2"/>
              </a:rPr>
              <a:t>)		</a:t>
            </a:r>
          </a:p>
          <a:p>
            <a:pPr algn="l" rtl="0" eaLnBrk="1" hangingPunct="1">
              <a:lnSpc>
                <a:spcPct val="90000"/>
              </a:lnSpc>
              <a:buFont typeface="Wingdings" pitchFamily="2" charset="2"/>
              <a:buNone/>
            </a:pPr>
            <a:r>
              <a:rPr lang="en-US" dirty="0" smtClean="0">
                <a:sym typeface="Symbol" pitchFamily="18" charset="2"/>
              </a:rPr>
              <a:t>		</a:t>
            </a:r>
          </a:p>
          <a:p>
            <a:pPr algn="l" rtl="0" eaLnBrk="1" hangingPunct="1">
              <a:lnSpc>
                <a:spcPct val="90000"/>
              </a:lnSpc>
              <a:buFont typeface="Wingdings" pitchFamily="2" charset="2"/>
              <a:buNone/>
            </a:pPr>
            <a:r>
              <a:rPr lang="en-US" dirty="0" smtClean="0">
                <a:sym typeface="Symbol" pitchFamily="18" charset="2"/>
              </a:rPr>
              <a:t>    </a:t>
            </a:r>
            <a:r>
              <a:rPr lang="en-US" dirty="0" err="1" smtClean="0">
                <a:sym typeface="Symbol" pitchFamily="18" charset="2"/>
              </a:rPr>
              <a:t>cos</a:t>
            </a:r>
            <a:r>
              <a:rPr lang="en-US" dirty="0" smtClean="0">
                <a:sym typeface="Symbol" pitchFamily="18" charset="2"/>
              </a:rPr>
              <a:t> </a:t>
            </a:r>
            <a:r>
              <a:rPr lang="en-US" i="1" dirty="0" smtClean="0">
                <a:sym typeface="Symbol" pitchFamily="18" charset="2"/>
              </a:rPr>
              <a:t>A = </a:t>
            </a:r>
            <a:r>
              <a:rPr lang="en-US" dirty="0" smtClean="0">
                <a:sym typeface="Symbol" pitchFamily="18" charset="2"/>
              </a:rPr>
              <a:t>sin</a:t>
            </a:r>
            <a:r>
              <a:rPr lang="en-US" dirty="0" smtClean="0"/>
              <a:t>(90</a:t>
            </a:r>
            <a:r>
              <a:rPr lang="en-US" dirty="0" smtClean="0">
                <a:sym typeface="Symbol" pitchFamily="18" charset="2"/>
              </a:rPr>
              <a:t>  </a:t>
            </a:r>
            <a:r>
              <a:rPr lang="en-US" i="1" dirty="0" smtClean="0">
                <a:sym typeface="Symbol" pitchFamily="18" charset="2"/>
              </a:rPr>
              <a:t>A</a:t>
            </a:r>
            <a:r>
              <a:rPr lang="en-US" dirty="0" smtClean="0">
                <a:sym typeface="Symbol" pitchFamily="18" charset="2"/>
              </a:rPr>
              <a:t>)</a:t>
            </a:r>
          </a:p>
          <a:p>
            <a:pPr algn="l" rtl="0" eaLnBrk="1" hangingPunct="1">
              <a:lnSpc>
                <a:spcPct val="90000"/>
              </a:lnSpc>
            </a:pPr>
            <a:endParaRPr lang="en-US" dirty="0" smtClean="0">
              <a:sym typeface="Symbol" pitchFamily="18" charset="2"/>
            </a:endParaRPr>
          </a:p>
          <a:p>
            <a:pPr algn="l" rtl="0" eaLnBrk="1" hangingPunct="1">
              <a:lnSpc>
                <a:spcPct val="90000"/>
              </a:lnSpc>
              <a:buFont typeface="Wingdings" pitchFamily="2" charset="2"/>
              <a:buNone/>
            </a:pPr>
            <a:endParaRPr lang="en-US" dirty="0" smtClean="0">
              <a:sym typeface="Symbol" pitchFamily="18" charset="2"/>
            </a:endParaRPr>
          </a:p>
        </p:txBody>
      </p:sp>
      <p:graphicFrame>
        <p:nvGraphicFramePr>
          <p:cNvPr id="167940" name="Object 4"/>
          <p:cNvGraphicFramePr>
            <a:graphicFrameLocks noChangeAspect="1"/>
          </p:cNvGraphicFramePr>
          <p:nvPr/>
        </p:nvGraphicFramePr>
        <p:xfrm>
          <a:off x="2327275" y="5864225"/>
          <a:ext cx="4183063" cy="504825"/>
        </p:xfrm>
        <a:graphic>
          <a:graphicData uri="http://schemas.openxmlformats.org/presentationml/2006/ole">
            <p:oleObj spid="_x0000_s18434" name="Equation" r:id="rId3" imgW="1473120" imgH="177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p:cTn id="7" dur="500" fill="hold"/>
                                        <p:tgtEl>
                                          <p:spTgt spid="167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7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p:cTn id="13" dur="1000" fill="hold"/>
                                        <p:tgtEl>
                                          <p:spTgt spid="16793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6793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79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167939">
                                            <p:txEl>
                                              <p:pRg st="3" end="3"/>
                                            </p:txEl>
                                          </p:spTgt>
                                        </p:tgtEl>
                                        <p:attrNameLst>
                                          <p:attrName>style.visibility</p:attrName>
                                        </p:attrNameLst>
                                      </p:cBhvr>
                                      <p:to>
                                        <p:strVal val="visible"/>
                                      </p:to>
                                    </p:set>
                                    <p:anim calcmode="lin" valueType="num">
                                      <p:cBhvr>
                                        <p:cTn id="20" dur="500" fill="hold"/>
                                        <p:tgtEl>
                                          <p:spTgt spid="16793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6793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6793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67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167939">
                                            <p:txEl>
                                              <p:pRg st="4" end="4"/>
                                            </p:txEl>
                                          </p:spTgt>
                                        </p:tgtEl>
                                        <p:attrNameLst>
                                          <p:attrName>style.visibility</p:attrName>
                                        </p:attrNameLst>
                                      </p:cBhvr>
                                      <p:to>
                                        <p:strVal val="visible"/>
                                      </p:to>
                                    </p:set>
                                    <p:anim calcmode="lin" valueType="num">
                                      <p:cBhvr>
                                        <p:cTn id="28" dur="500" fill="hold"/>
                                        <p:tgtEl>
                                          <p:spTgt spid="16793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6793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6793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67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167939">
                                            <p:txEl>
                                              <p:pRg st="5" end="5"/>
                                            </p:txEl>
                                          </p:spTgt>
                                        </p:tgtEl>
                                        <p:attrNameLst>
                                          <p:attrName>style.visibility</p:attrName>
                                        </p:attrNameLst>
                                      </p:cBhvr>
                                      <p:to>
                                        <p:strVal val="visible"/>
                                      </p:to>
                                    </p:set>
                                    <p:anim calcmode="lin" valueType="num">
                                      <p:cBhvr>
                                        <p:cTn id="36" dur="500" fill="hold"/>
                                        <p:tgtEl>
                                          <p:spTgt spid="16793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6793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6793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67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nodeType="clickEffect">
                                  <p:stCondLst>
                                    <p:cond delay="0"/>
                                  </p:stCondLst>
                                  <p:childTnLst>
                                    <p:set>
                                      <p:cBhvr>
                                        <p:cTn id="43" dur="1" fill="hold">
                                          <p:stCondLst>
                                            <p:cond delay="0"/>
                                          </p:stCondLst>
                                        </p:cTn>
                                        <p:tgtEl>
                                          <p:spTgt spid="167940"/>
                                        </p:tgtEl>
                                        <p:attrNameLst>
                                          <p:attrName>style.visibility</p:attrName>
                                        </p:attrNameLst>
                                      </p:cBhvr>
                                      <p:to>
                                        <p:strVal val="visible"/>
                                      </p:to>
                                    </p:set>
                                    <p:anim calcmode="lin" valueType="num">
                                      <p:cBhvr>
                                        <p:cTn id="44" dur="1000" fill="hold"/>
                                        <p:tgtEl>
                                          <p:spTgt spid="16794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67940"/>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67940"/>
                                        </p:tgtEl>
                                        <p:attrNameLst>
                                          <p:attrName>ppt_y</p:attrName>
                                        </p:attrNameLst>
                                      </p:cBhvr>
                                      <p:tavLst>
                                        <p:tav tm="0">
                                          <p:val>
                                            <p:strVal val="#ppt_y"/>
                                          </p:val>
                                        </p:tav>
                                        <p:tav tm="100000">
                                          <p:val>
                                            <p:strVal val="#ppt_y"/>
                                          </p:val>
                                        </p:tav>
                                      </p:tavLst>
                                    </p:anim>
                                    <p:animEffect transition="in" filter="fade">
                                      <p:cBhvr>
                                        <p:cTn id="47" dur="10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rtl="0" eaLnBrk="1" hangingPunct="1"/>
            <a:r>
              <a:rPr lang="en-US" smtClean="0"/>
              <a:t>Example: Write Functions in Terms of Cofunctions</a:t>
            </a:r>
          </a:p>
        </p:txBody>
      </p:sp>
      <p:sp>
        <p:nvSpPr>
          <p:cNvPr id="118787" name="Rectangle 3"/>
          <p:cNvSpPr>
            <a:spLocks noGrp="1" noChangeArrowheads="1"/>
          </p:cNvSpPr>
          <p:nvPr>
            <p:ph type="body" sz="half" idx="1"/>
          </p:nvPr>
        </p:nvSpPr>
        <p:spPr>
          <a:xfrm>
            <a:off x="457200" y="1447800"/>
            <a:ext cx="8077200" cy="3581400"/>
          </a:xfrm>
        </p:spPr>
        <p:txBody>
          <a:bodyPr>
            <a:normAutofit/>
          </a:bodyPr>
          <a:lstStyle/>
          <a:p>
            <a:pPr algn="l" rtl="0" eaLnBrk="1" hangingPunct="1"/>
            <a:r>
              <a:rPr lang="en-US" dirty="0" smtClean="0"/>
              <a:t>Write each function in terms of its </a:t>
            </a:r>
            <a:r>
              <a:rPr lang="en-US" dirty="0" err="1" smtClean="0"/>
              <a:t>cofunction</a:t>
            </a:r>
            <a:r>
              <a:rPr lang="en-US" dirty="0" smtClean="0"/>
              <a:t>.</a:t>
            </a:r>
          </a:p>
          <a:p>
            <a:pPr algn="l" rtl="0" eaLnBrk="1" hangingPunct="1"/>
            <a:endParaRPr lang="en-US" dirty="0" smtClean="0"/>
          </a:p>
          <a:p>
            <a:pPr algn="l" rtl="0" eaLnBrk="1" hangingPunct="1"/>
            <a:r>
              <a:rPr lang="en-US" dirty="0" smtClean="0"/>
              <a:t>a)  </a:t>
            </a:r>
            <a:r>
              <a:rPr lang="en-US" dirty="0" err="1" smtClean="0"/>
              <a:t>cos</a:t>
            </a:r>
            <a:r>
              <a:rPr lang="en-US" dirty="0" smtClean="0"/>
              <a:t> 38</a:t>
            </a:r>
            <a:r>
              <a:rPr lang="en-US" dirty="0" smtClean="0">
                <a:sym typeface="Symbol" pitchFamily="18" charset="2"/>
              </a:rPr>
              <a:t> =  sin (90  38) =  </a:t>
            </a:r>
            <a:br>
              <a:rPr lang="en-US" dirty="0" smtClean="0">
                <a:sym typeface="Symbol" pitchFamily="18" charset="2"/>
              </a:rPr>
            </a:br>
            <a:r>
              <a:rPr lang="en-US" dirty="0" smtClean="0">
                <a:sym typeface="Symbol" pitchFamily="18" charset="2"/>
              </a:rPr>
              <a:t>             </a:t>
            </a:r>
          </a:p>
          <a:p>
            <a:pPr algn="l" rtl="0" eaLnBrk="1" hangingPunct="1">
              <a:buFont typeface="Wingdings" pitchFamily="2" charset="2"/>
              <a:buNone/>
            </a:pPr>
            <a:r>
              <a:rPr lang="en-US" dirty="0" smtClean="0">
                <a:sym typeface="Symbol" pitchFamily="18" charset="2"/>
              </a:rPr>
              <a:t>	</a:t>
            </a:r>
            <a:r>
              <a:rPr lang="en-US" b="1" dirty="0" smtClean="0">
                <a:sym typeface="Symbol" pitchFamily="18" charset="2"/>
              </a:rPr>
              <a:t>sin 52</a:t>
            </a:r>
          </a:p>
        </p:txBody>
      </p:sp>
      <p:graphicFrame>
        <p:nvGraphicFramePr>
          <p:cNvPr id="118790" name="Object 6"/>
          <p:cNvGraphicFramePr>
            <a:graphicFrameLocks noChangeAspect="1"/>
          </p:cNvGraphicFramePr>
          <p:nvPr/>
        </p:nvGraphicFramePr>
        <p:xfrm>
          <a:off x="320675" y="5316538"/>
          <a:ext cx="8332788" cy="854075"/>
        </p:xfrm>
        <a:graphic>
          <a:graphicData uri="http://schemas.openxmlformats.org/presentationml/2006/ole">
            <p:oleObj spid="_x0000_s19458" name="Equation" r:id="rId3" imgW="421632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500" fill="hold"/>
                                        <p:tgtEl>
                                          <p:spTgt spid="11878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878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878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118787">
                                            <p:txEl>
                                              <p:pRg st="2" end="2"/>
                                            </p:txEl>
                                          </p:spTgt>
                                        </p:tgtEl>
                                        <p:attrNameLst>
                                          <p:attrName>ppt_x</p:attrName>
                                        </p:attrNameLst>
                                      </p:cBhvr>
                                    </p:anim>
                                    <p:anim from="0" to="-1.0" calcmode="lin" valueType="num">
                                      <p:cBhvr>
                                        <p:cTn id="16" dur="200" decel="50000" autoRev="1" fill="hold">
                                          <p:stCondLst>
                                            <p:cond delay="600"/>
                                          </p:stCondLst>
                                        </p:cTn>
                                        <p:tgtEl>
                                          <p:spTgt spid="118787">
                                            <p:txEl>
                                              <p:pRg st="2" end="2"/>
                                            </p:txEl>
                                          </p:spTgt>
                                        </p:tgtEl>
                                        <p:attrNameLst>
                                          <p:attrName>xshear</p:attrName>
                                        </p:attrNameLst>
                                      </p:cBhvr>
                                    </p:anim>
                                    <p:animScale>
                                      <p:cBhvr>
                                        <p:cTn id="17" dur="200" decel="100000" autoRev="1" fill="hold">
                                          <p:stCondLst>
                                            <p:cond delay="600"/>
                                          </p:stCondLst>
                                        </p:cTn>
                                        <p:tgtEl>
                                          <p:spTgt spid="118787">
                                            <p:txEl>
                                              <p:pRg st="2" end="2"/>
                                            </p:txEl>
                                          </p:spTgt>
                                        </p:tgtEl>
                                      </p:cBhvr>
                                      <p:from x="100000" y="100000"/>
                                      <p:to x="80000" y="100000"/>
                                    </p:animScale>
                                    <p:anim by="(#ppt_h/3+#ppt_w*0.1)" calcmode="lin" valueType="num">
                                      <p:cBhvr additive="sum">
                                        <p:cTn id="18" dur="200" decel="100000" autoRev="1" fill="hold">
                                          <p:stCondLst>
                                            <p:cond delay="600"/>
                                          </p:stCondLst>
                                        </p:cTn>
                                        <p:tgtEl>
                                          <p:spTgt spid="118787">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118787">
                                            <p:txEl>
                                              <p:pRg st="3" end="3"/>
                                            </p:txEl>
                                          </p:spTgt>
                                        </p:tgtEl>
                                        <p:attrNameLst>
                                          <p:attrName>style.visibility</p:attrName>
                                        </p:attrNameLst>
                                      </p:cBhvr>
                                      <p:to>
                                        <p:strVal val="visible"/>
                                      </p:to>
                                    </p:set>
                                    <p:anim calcmode="lin" valueType="num">
                                      <p:cBhvr>
                                        <p:cTn id="23" dur="1000" fill="hold"/>
                                        <p:tgtEl>
                                          <p:spTgt spid="118787">
                                            <p:txEl>
                                              <p:pRg st="3" end="3"/>
                                            </p:txEl>
                                          </p:spTgt>
                                        </p:tgtEl>
                                        <p:attrNameLst>
                                          <p:attrName>ppt_w</p:attrName>
                                        </p:attrNameLst>
                                      </p:cBhvr>
                                      <p:tavLst>
                                        <p:tav tm="0">
                                          <p:val>
                                            <p:strVal val="#ppt_w+.3"/>
                                          </p:val>
                                        </p:tav>
                                        <p:tav tm="100000">
                                          <p:val>
                                            <p:strVal val="#ppt_w"/>
                                          </p:val>
                                        </p:tav>
                                      </p:tavLst>
                                    </p:anim>
                                    <p:anim calcmode="lin" valueType="num">
                                      <p:cBhvr>
                                        <p:cTn id="24" dur="1000" fill="hold"/>
                                        <p:tgtEl>
                                          <p:spTgt spid="118787">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11878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8790"/>
                                        </p:tgtEl>
                                        <p:attrNameLst>
                                          <p:attrName>style.visibility</p:attrName>
                                        </p:attrNameLst>
                                      </p:cBhvr>
                                      <p:to>
                                        <p:strVal val="visible"/>
                                      </p:to>
                                    </p:set>
                                    <p:anim calcmode="lin" valueType="num">
                                      <p:cBhvr>
                                        <p:cTn id="30" dur="1000" fill="hold"/>
                                        <p:tgtEl>
                                          <p:spTgt spid="118790"/>
                                        </p:tgtEl>
                                        <p:attrNameLst>
                                          <p:attrName>ppt_w</p:attrName>
                                        </p:attrNameLst>
                                      </p:cBhvr>
                                      <p:tavLst>
                                        <p:tav tm="0">
                                          <p:val>
                                            <p:strVal val="#ppt_w+.3"/>
                                          </p:val>
                                        </p:tav>
                                        <p:tav tm="100000">
                                          <p:val>
                                            <p:strVal val="#ppt_w"/>
                                          </p:val>
                                        </p:tav>
                                      </p:tavLst>
                                    </p:anim>
                                    <p:anim calcmode="lin" valueType="num">
                                      <p:cBhvr>
                                        <p:cTn id="31" dur="1000" fill="hold"/>
                                        <p:tgtEl>
                                          <p:spTgt spid="118790"/>
                                        </p:tgtEl>
                                        <p:attrNameLst>
                                          <p:attrName>ppt_h</p:attrName>
                                        </p:attrNameLst>
                                      </p:cBhvr>
                                      <p:tavLst>
                                        <p:tav tm="0">
                                          <p:val>
                                            <p:strVal val="#ppt_h"/>
                                          </p:val>
                                        </p:tav>
                                        <p:tav tm="100000">
                                          <p:val>
                                            <p:strVal val="#ppt_h"/>
                                          </p:val>
                                        </p:tav>
                                      </p:tavLst>
                                    </p:anim>
                                    <p:animEffect transition="in" filter="fade">
                                      <p:cBhvr>
                                        <p:cTn id="32" dur="10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rtl="0" eaLnBrk="1" hangingPunct="1"/>
            <a:r>
              <a:rPr lang="en-US" sz="3200" dirty="0" smtClean="0"/>
              <a:t>Solving Trigonometric Equations Using Cofunction Identities</a:t>
            </a:r>
          </a:p>
        </p:txBody>
      </p:sp>
      <p:sp>
        <p:nvSpPr>
          <p:cNvPr id="168963" name="Rectangle 3"/>
          <p:cNvSpPr>
            <a:spLocks noGrp="1" noChangeArrowheads="1"/>
          </p:cNvSpPr>
          <p:nvPr>
            <p:ph type="body" idx="1"/>
          </p:nvPr>
        </p:nvSpPr>
        <p:spPr/>
        <p:txBody>
          <a:bodyPr/>
          <a:lstStyle/>
          <a:p>
            <a:pPr algn="l" rtl="0" eaLnBrk="1" hangingPunct="1"/>
            <a:r>
              <a:rPr lang="en-US" dirty="0" smtClean="0"/>
              <a:t>Given a trigonometric equation that contains two trigonometric functions that are </a:t>
            </a:r>
            <a:r>
              <a:rPr lang="en-US" dirty="0" err="1" smtClean="0"/>
              <a:t>cofunctions</a:t>
            </a:r>
            <a:r>
              <a:rPr lang="en-US" dirty="0" smtClean="0"/>
              <a:t>, it may help to find solutions for unknowns by using a </a:t>
            </a:r>
            <a:r>
              <a:rPr lang="en-US" dirty="0" err="1" smtClean="0"/>
              <a:t>cofunction</a:t>
            </a:r>
            <a:r>
              <a:rPr lang="en-US" dirty="0" smtClean="0"/>
              <a:t> identity to convert to an equation containing only one trigonometric function as shown in the following example</a:t>
            </a:r>
          </a:p>
          <a:p>
            <a:pPr algn="l" rtl="0" eaLnBrk="1" hangingPunct="1">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1000" fill="hold"/>
                                        <p:tgtEl>
                                          <p:spTgt spid="1689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8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8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p:txBody>
          <a:bodyPr/>
          <a:lstStyle/>
          <a:p>
            <a:pPr rtl="0" eaLnBrk="1" hangingPunct="1"/>
            <a:r>
              <a:rPr lang="en-US" dirty="0" smtClean="0"/>
              <a:t>Example: Solving Equations</a:t>
            </a:r>
          </a:p>
        </p:txBody>
      </p:sp>
      <p:sp>
        <p:nvSpPr>
          <p:cNvPr id="119811" name="Rectangle 3"/>
          <p:cNvSpPr>
            <a:spLocks noGrp="1" noChangeArrowheads="1"/>
          </p:cNvSpPr>
          <p:nvPr>
            <p:ph type="body" idx="1"/>
          </p:nvPr>
        </p:nvSpPr>
        <p:spPr>
          <a:xfrm>
            <a:off x="457200" y="1371600"/>
            <a:ext cx="8229600" cy="4754563"/>
          </a:xfrm>
        </p:spPr>
        <p:txBody>
          <a:bodyPr/>
          <a:lstStyle/>
          <a:p>
            <a:pPr algn="l" rtl="0" eaLnBrk="1" hangingPunct="1"/>
            <a:r>
              <a:rPr lang="en-US" dirty="0" smtClean="0"/>
              <a:t>Assuming that all angles are acute angles, find one solution for the equation:</a:t>
            </a:r>
          </a:p>
          <a:p>
            <a:pPr algn="l" rtl="0" eaLnBrk="1" hangingPunct="1">
              <a:buFont typeface="Wingdings" pitchFamily="2" charset="2"/>
              <a:buNone/>
            </a:pPr>
            <a:r>
              <a:rPr lang="en-US" dirty="0" smtClean="0"/>
              <a:t>                                               </a:t>
            </a:r>
          </a:p>
          <a:p>
            <a:pPr algn="l" rtl="0" eaLnBrk="1" hangingPunct="1"/>
            <a:endParaRPr lang="en-US" dirty="0" smtClean="0"/>
          </a:p>
        </p:txBody>
      </p:sp>
      <p:graphicFrame>
        <p:nvGraphicFramePr>
          <p:cNvPr id="119814" name="Object 6"/>
          <p:cNvGraphicFramePr>
            <a:graphicFrameLocks noChangeAspect="1"/>
          </p:cNvGraphicFramePr>
          <p:nvPr/>
        </p:nvGraphicFramePr>
        <p:xfrm>
          <a:off x="1219200" y="2971800"/>
          <a:ext cx="4224337" cy="566737"/>
        </p:xfrm>
        <a:graphic>
          <a:graphicData uri="http://schemas.openxmlformats.org/presentationml/2006/ole">
            <p:oleObj spid="_x0000_s20483" name="Equation" r:id="rId3" imgW="1625400" imgH="228600" progId="Equation.3">
              <p:embed/>
            </p:oleObj>
          </a:graphicData>
        </a:graphic>
      </p:graphicFrame>
      <p:graphicFrame>
        <p:nvGraphicFramePr>
          <p:cNvPr id="119817" name="Object 9"/>
          <p:cNvGraphicFramePr>
            <a:graphicFrameLocks noChangeAspect="1"/>
          </p:cNvGraphicFramePr>
          <p:nvPr/>
        </p:nvGraphicFramePr>
        <p:xfrm>
          <a:off x="284163" y="3617913"/>
          <a:ext cx="8636000" cy="319087"/>
        </p:xfrm>
        <a:graphic>
          <a:graphicData uri="http://schemas.openxmlformats.org/presentationml/2006/ole">
            <p:oleObj spid="_x0000_s20486" name="Equation" r:id="rId4" imgW="5499000" imgH="203040" progId="Equation.3">
              <p:embed/>
            </p:oleObj>
          </a:graphicData>
        </a:graphic>
      </p:graphicFrame>
      <p:graphicFrame>
        <p:nvGraphicFramePr>
          <p:cNvPr id="119818" name="Object 10"/>
          <p:cNvGraphicFramePr>
            <a:graphicFrameLocks noChangeAspect="1"/>
          </p:cNvGraphicFramePr>
          <p:nvPr/>
        </p:nvGraphicFramePr>
        <p:xfrm>
          <a:off x="1524000" y="4267200"/>
          <a:ext cx="3524250" cy="504825"/>
        </p:xfrm>
        <a:graphic>
          <a:graphicData uri="http://schemas.openxmlformats.org/presentationml/2006/ole">
            <p:oleObj spid="_x0000_s20487" name="Equation" r:id="rId5" imgW="1422360" imgH="203040" progId="Equation.3">
              <p:embed/>
            </p:oleObj>
          </a:graphicData>
        </a:graphic>
      </p:graphicFrame>
      <p:graphicFrame>
        <p:nvGraphicFramePr>
          <p:cNvPr id="119819" name="Object 11"/>
          <p:cNvGraphicFramePr>
            <a:graphicFrameLocks noChangeAspect="1"/>
          </p:cNvGraphicFramePr>
          <p:nvPr/>
        </p:nvGraphicFramePr>
        <p:xfrm>
          <a:off x="1752600" y="4800600"/>
          <a:ext cx="2235200" cy="504825"/>
        </p:xfrm>
        <a:graphic>
          <a:graphicData uri="http://schemas.openxmlformats.org/presentationml/2006/ole">
            <p:oleObj spid="_x0000_s20488" name="Equation" r:id="rId6" imgW="901440" imgH="203040" progId="Equation.3">
              <p:embed/>
            </p:oleObj>
          </a:graphicData>
        </a:graphic>
      </p:graphicFrame>
      <p:graphicFrame>
        <p:nvGraphicFramePr>
          <p:cNvPr id="119820" name="Object 12"/>
          <p:cNvGraphicFramePr>
            <a:graphicFrameLocks noChangeAspect="1"/>
          </p:cNvGraphicFramePr>
          <p:nvPr/>
        </p:nvGraphicFramePr>
        <p:xfrm>
          <a:off x="2209800" y="5362575"/>
          <a:ext cx="1385888" cy="504825"/>
        </p:xfrm>
        <a:graphic>
          <a:graphicData uri="http://schemas.openxmlformats.org/presentationml/2006/ole">
            <p:oleObj spid="_x0000_s20489" name="Equation" r:id="rId7" imgW="558720" imgH="203040" progId="Equation.3">
              <p:embed/>
            </p:oleObj>
          </a:graphicData>
        </a:graphic>
      </p:graphicFrame>
      <p:graphicFrame>
        <p:nvGraphicFramePr>
          <p:cNvPr id="119821" name="Object 13"/>
          <p:cNvGraphicFramePr>
            <a:graphicFrameLocks noChangeAspect="1"/>
          </p:cNvGraphicFramePr>
          <p:nvPr/>
        </p:nvGraphicFramePr>
        <p:xfrm>
          <a:off x="2286000" y="5972175"/>
          <a:ext cx="1165225" cy="504825"/>
        </p:xfrm>
        <a:graphic>
          <a:graphicData uri="http://schemas.openxmlformats.org/presentationml/2006/ole">
            <p:oleObj spid="_x0000_s20490" name="Equation" r:id="rId8" imgW="469800" imgH="203040" progId="Equation.3">
              <p:embed/>
            </p:oleObj>
          </a:graphicData>
        </a:graphic>
      </p:graphicFrame>
      <p:graphicFrame>
        <p:nvGraphicFramePr>
          <p:cNvPr id="13" name="Object 12"/>
          <p:cNvGraphicFramePr>
            <a:graphicFrameLocks noChangeAspect="1"/>
          </p:cNvGraphicFramePr>
          <p:nvPr/>
        </p:nvGraphicFramePr>
        <p:xfrm>
          <a:off x="4511675" y="3346450"/>
          <a:ext cx="119063" cy="163513"/>
        </p:xfrm>
        <a:graphic>
          <a:graphicData uri="http://schemas.openxmlformats.org/presentationml/2006/ole">
            <p:oleObj spid="_x0000_s20491" name="FXE400" r:id="rId9" imgW="118800" imgH="164160" progId="FXE300.Equation">
              <p:embed/>
            </p:oleObj>
          </a:graphicData>
        </a:graphic>
      </p:graphicFrame>
      <p:graphicFrame>
        <p:nvGraphicFramePr>
          <p:cNvPr id="14" name="Object 13"/>
          <p:cNvGraphicFramePr>
            <a:graphicFrameLocks noChangeAspect="1"/>
          </p:cNvGraphicFramePr>
          <p:nvPr/>
        </p:nvGraphicFramePr>
        <p:xfrm>
          <a:off x="762000" y="2438400"/>
          <a:ext cx="5105400" cy="533400"/>
        </p:xfrm>
        <a:graphic>
          <a:graphicData uri="http://schemas.openxmlformats.org/presentationml/2006/ole">
            <p:oleObj spid="_x0000_s20492" name="Equation" r:id="rId10" imgW="173988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500" fill="hold"/>
                                        <p:tgtEl>
                                          <p:spTgt spid="1198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98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98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19814"/>
                                        </p:tgtEl>
                                        <p:attrNameLst>
                                          <p:attrName>style.visibility</p:attrName>
                                        </p:attrNameLst>
                                      </p:cBhvr>
                                      <p:to>
                                        <p:strVal val="visible"/>
                                      </p:to>
                                    </p:set>
                                    <p:anim calcmode="lin" valueType="num">
                                      <p:cBhvr>
                                        <p:cTn id="15" dur="1000" fill="hold"/>
                                        <p:tgtEl>
                                          <p:spTgt spid="119814"/>
                                        </p:tgtEl>
                                        <p:attrNameLst>
                                          <p:attrName>ppt_w</p:attrName>
                                        </p:attrNameLst>
                                      </p:cBhvr>
                                      <p:tavLst>
                                        <p:tav tm="0">
                                          <p:val>
                                            <p:strVal val="#ppt_w*0.70"/>
                                          </p:val>
                                        </p:tav>
                                        <p:tav tm="100000">
                                          <p:val>
                                            <p:strVal val="#ppt_w"/>
                                          </p:val>
                                        </p:tav>
                                      </p:tavLst>
                                    </p:anim>
                                    <p:anim calcmode="lin" valueType="num">
                                      <p:cBhvr>
                                        <p:cTn id="16" dur="1000" fill="hold"/>
                                        <p:tgtEl>
                                          <p:spTgt spid="119814"/>
                                        </p:tgtEl>
                                        <p:attrNameLst>
                                          <p:attrName>ppt_h</p:attrName>
                                        </p:attrNameLst>
                                      </p:cBhvr>
                                      <p:tavLst>
                                        <p:tav tm="0">
                                          <p:val>
                                            <p:strVal val="#ppt_h"/>
                                          </p:val>
                                        </p:tav>
                                        <p:tav tm="100000">
                                          <p:val>
                                            <p:strVal val="#ppt_h"/>
                                          </p:val>
                                        </p:tav>
                                      </p:tavLst>
                                    </p:anim>
                                    <p:animEffect transition="in" filter="fade">
                                      <p:cBhvr>
                                        <p:cTn id="17" dur="1000"/>
                                        <p:tgtEl>
                                          <p:spTgt spid="119814"/>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119817"/>
                                        </p:tgtEl>
                                        <p:attrNameLst>
                                          <p:attrName>style.visibility</p:attrName>
                                        </p:attrNameLst>
                                      </p:cBhvr>
                                      <p:to>
                                        <p:strVal val="visible"/>
                                      </p:to>
                                    </p:set>
                                    <p:anim calcmode="lin" valueType="num">
                                      <p:cBhvr>
                                        <p:cTn id="22" dur="500" fill="hold"/>
                                        <p:tgtEl>
                                          <p:spTgt spid="119817"/>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19817"/>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19817"/>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198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19818"/>
                                        </p:tgtEl>
                                        <p:attrNameLst>
                                          <p:attrName>style.visibility</p:attrName>
                                        </p:attrNameLst>
                                      </p:cBhvr>
                                      <p:to>
                                        <p:strVal val="visible"/>
                                      </p:to>
                                    </p:set>
                                    <p:anim calcmode="lin" valueType="num">
                                      <p:cBhvr>
                                        <p:cTn id="30" dur="1000" fill="hold"/>
                                        <p:tgtEl>
                                          <p:spTgt spid="119818"/>
                                        </p:tgtEl>
                                        <p:attrNameLst>
                                          <p:attrName>ppt_w</p:attrName>
                                        </p:attrNameLst>
                                      </p:cBhvr>
                                      <p:tavLst>
                                        <p:tav tm="0">
                                          <p:val>
                                            <p:strVal val="#ppt_w*0.70"/>
                                          </p:val>
                                        </p:tav>
                                        <p:tav tm="100000">
                                          <p:val>
                                            <p:strVal val="#ppt_w"/>
                                          </p:val>
                                        </p:tav>
                                      </p:tavLst>
                                    </p:anim>
                                    <p:anim calcmode="lin" valueType="num">
                                      <p:cBhvr>
                                        <p:cTn id="31" dur="1000" fill="hold"/>
                                        <p:tgtEl>
                                          <p:spTgt spid="119818"/>
                                        </p:tgtEl>
                                        <p:attrNameLst>
                                          <p:attrName>ppt_h</p:attrName>
                                        </p:attrNameLst>
                                      </p:cBhvr>
                                      <p:tavLst>
                                        <p:tav tm="0">
                                          <p:val>
                                            <p:strVal val="#ppt_h"/>
                                          </p:val>
                                        </p:tav>
                                        <p:tav tm="100000">
                                          <p:val>
                                            <p:strVal val="#ppt_h"/>
                                          </p:val>
                                        </p:tav>
                                      </p:tavLst>
                                    </p:anim>
                                    <p:animEffect transition="in" filter="fade">
                                      <p:cBhvr>
                                        <p:cTn id="32" dur="1000"/>
                                        <p:tgtEl>
                                          <p:spTgt spid="119818"/>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19819"/>
                                        </p:tgtEl>
                                        <p:attrNameLst>
                                          <p:attrName>style.visibility</p:attrName>
                                        </p:attrNameLst>
                                      </p:cBhvr>
                                      <p:to>
                                        <p:strVal val="visible"/>
                                      </p:to>
                                    </p:set>
                                    <p:anim calcmode="lin" valueType="num">
                                      <p:cBhvr>
                                        <p:cTn id="37" dur="1000" fill="hold"/>
                                        <p:tgtEl>
                                          <p:spTgt spid="119819"/>
                                        </p:tgtEl>
                                        <p:attrNameLst>
                                          <p:attrName>ppt_w</p:attrName>
                                        </p:attrNameLst>
                                      </p:cBhvr>
                                      <p:tavLst>
                                        <p:tav tm="0">
                                          <p:val>
                                            <p:strVal val="#ppt_w+.3"/>
                                          </p:val>
                                        </p:tav>
                                        <p:tav tm="100000">
                                          <p:val>
                                            <p:strVal val="#ppt_w"/>
                                          </p:val>
                                        </p:tav>
                                      </p:tavLst>
                                    </p:anim>
                                    <p:anim calcmode="lin" valueType="num">
                                      <p:cBhvr>
                                        <p:cTn id="38" dur="1000" fill="hold"/>
                                        <p:tgtEl>
                                          <p:spTgt spid="119819"/>
                                        </p:tgtEl>
                                        <p:attrNameLst>
                                          <p:attrName>ppt_h</p:attrName>
                                        </p:attrNameLst>
                                      </p:cBhvr>
                                      <p:tavLst>
                                        <p:tav tm="0">
                                          <p:val>
                                            <p:strVal val="#ppt_h"/>
                                          </p:val>
                                        </p:tav>
                                        <p:tav tm="100000">
                                          <p:val>
                                            <p:strVal val="#ppt_h"/>
                                          </p:val>
                                        </p:tav>
                                      </p:tavLst>
                                    </p:anim>
                                    <p:animEffect transition="in" filter="fade">
                                      <p:cBhvr>
                                        <p:cTn id="39" dur="1000"/>
                                        <p:tgtEl>
                                          <p:spTgt spid="119819"/>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119820"/>
                                        </p:tgtEl>
                                        <p:attrNameLst>
                                          <p:attrName>style.visibility</p:attrName>
                                        </p:attrNameLst>
                                      </p:cBhvr>
                                      <p:to>
                                        <p:strVal val="visible"/>
                                      </p:to>
                                    </p:set>
                                    <p:anim calcmode="lin" valueType="num">
                                      <p:cBhvr>
                                        <p:cTn id="44" dur="1000" fill="hold"/>
                                        <p:tgtEl>
                                          <p:spTgt spid="119820"/>
                                        </p:tgtEl>
                                        <p:attrNameLst>
                                          <p:attrName>ppt_w</p:attrName>
                                        </p:attrNameLst>
                                      </p:cBhvr>
                                      <p:tavLst>
                                        <p:tav tm="0">
                                          <p:val>
                                            <p:strVal val="#ppt_w+.3"/>
                                          </p:val>
                                        </p:tav>
                                        <p:tav tm="100000">
                                          <p:val>
                                            <p:strVal val="#ppt_w"/>
                                          </p:val>
                                        </p:tav>
                                      </p:tavLst>
                                    </p:anim>
                                    <p:anim calcmode="lin" valueType="num">
                                      <p:cBhvr>
                                        <p:cTn id="45" dur="1000" fill="hold"/>
                                        <p:tgtEl>
                                          <p:spTgt spid="119820"/>
                                        </p:tgtEl>
                                        <p:attrNameLst>
                                          <p:attrName>ppt_h</p:attrName>
                                        </p:attrNameLst>
                                      </p:cBhvr>
                                      <p:tavLst>
                                        <p:tav tm="0">
                                          <p:val>
                                            <p:strVal val="#ppt_h"/>
                                          </p:val>
                                        </p:tav>
                                        <p:tav tm="100000">
                                          <p:val>
                                            <p:strVal val="#ppt_h"/>
                                          </p:val>
                                        </p:tav>
                                      </p:tavLst>
                                    </p:anim>
                                    <p:animEffect transition="in" filter="fade">
                                      <p:cBhvr>
                                        <p:cTn id="46" dur="1000"/>
                                        <p:tgtEl>
                                          <p:spTgt spid="119820"/>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119821"/>
                                        </p:tgtEl>
                                        <p:attrNameLst>
                                          <p:attrName>style.visibility</p:attrName>
                                        </p:attrNameLst>
                                      </p:cBhvr>
                                      <p:to>
                                        <p:strVal val="visible"/>
                                      </p:to>
                                    </p:set>
                                    <p:anim calcmode="lin" valueType="num">
                                      <p:cBhvr>
                                        <p:cTn id="51" dur="1000" fill="hold"/>
                                        <p:tgtEl>
                                          <p:spTgt spid="119821"/>
                                        </p:tgtEl>
                                        <p:attrNameLst>
                                          <p:attrName>ppt_w</p:attrName>
                                        </p:attrNameLst>
                                      </p:cBhvr>
                                      <p:tavLst>
                                        <p:tav tm="0">
                                          <p:val>
                                            <p:strVal val="#ppt_w+.3"/>
                                          </p:val>
                                        </p:tav>
                                        <p:tav tm="100000">
                                          <p:val>
                                            <p:strVal val="#ppt_w"/>
                                          </p:val>
                                        </p:tav>
                                      </p:tavLst>
                                    </p:anim>
                                    <p:anim calcmode="lin" valueType="num">
                                      <p:cBhvr>
                                        <p:cTn id="52" dur="1000" fill="hold"/>
                                        <p:tgtEl>
                                          <p:spTgt spid="119821"/>
                                        </p:tgtEl>
                                        <p:attrNameLst>
                                          <p:attrName>ppt_h</p:attrName>
                                        </p:attrNameLst>
                                      </p:cBhvr>
                                      <p:tavLst>
                                        <p:tav tm="0">
                                          <p:val>
                                            <p:strVal val="#ppt_h"/>
                                          </p:val>
                                        </p:tav>
                                        <p:tav tm="100000">
                                          <p:val>
                                            <p:strVal val="#ppt_h"/>
                                          </p:val>
                                        </p:tav>
                                      </p:tavLst>
                                    </p:anim>
                                    <p:animEffect transition="in" filter="fade">
                                      <p:cBhvr>
                                        <p:cTn id="53" dur="10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pPr rtl="0" eaLnBrk="1" hangingPunct="1"/>
            <a:r>
              <a:rPr lang="en-US" dirty="0" smtClean="0"/>
              <a:t>Introduction to Trigonometry</a:t>
            </a:r>
          </a:p>
        </p:txBody>
      </p:sp>
      <p:sp>
        <p:nvSpPr>
          <p:cNvPr id="9219" name="Rectangle 3"/>
          <p:cNvSpPr>
            <a:spLocks noGrp="1" noChangeArrowheads="1"/>
          </p:cNvSpPr>
          <p:nvPr>
            <p:ph type="body" idx="1"/>
          </p:nvPr>
        </p:nvSpPr>
        <p:spPr>
          <a:xfrm>
            <a:off x="457200" y="1295400"/>
            <a:ext cx="8229600" cy="4830763"/>
          </a:xfrm>
        </p:spPr>
        <p:txBody>
          <a:bodyPr>
            <a:normAutofit fontScale="77500" lnSpcReduction="20000"/>
          </a:bodyPr>
          <a:lstStyle/>
          <a:p>
            <a:pPr algn="l" rtl="0" eaLnBrk="1" hangingPunct="1">
              <a:lnSpc>
                <a:spcPct val="80000"/>
              </a:lnSpc>
            </a:pPr>
            <a:r>
              <a:rPr lang="en-US" sz="3000" dirty="0" smtClean="0"/>
              <a:t>In this section we define the three basic trigonometric ratios, sine, cosine and tangent.</a:t>
            </a:r>
          </a:p>
          <a:p>
            <a:pPr algn="l" rtl="0" eaLnBrk="1" hangingPunct="1">
              <a:lnSpc>
                <a:spcPct val="80000"/>
              </a:lnSpc>
            </a:pPr>
            <a:r>
              <a:rPr lang="en-US" sz="3000" dirty="0" smtClean="0"/>
              <a:t>opp is the side opposite angle A</a:t>
            </a:r>
          </a:p>
          <a:p>
            <a:pPr algn="l" rtl="0" eaLnBrk="1" hangingPunct="1">
              <a:lnSpc>
                <a:spcPct val="80000"/>
              </a:lnSpc>
            </a:pPr>
            <a:r>
              <a:rPr lang="en-US" sz="3000" dirty="0" smtClean="0"/>
              <a:t>adj is the side adjacent to angle A</a:t>
            </a:r>
          </a:p>
          <a:p>
            <a:pPr algn="l" rtl="0" eaLnBrk="1" hangingPunct="1">
              <a:lnSpc>
                <a:spcPct val="80000"/>
              </a:lnSpc>
            </a:pPr>
            <a:r>
              <a:rPr lang="en-US" sz="3000" dirty="0" smtClean="0"/>
              <a:t>hyp is the hypotenuse of the right triangle				</a:t>
            </a:r>
          </a:p>
          <a:p>
            <a:pPr algn="l" rtl="0" eaLnBrk="1" hangingPunct="1">
              <a:lnSpc>
                <a:spcPct val="80000"/>
              </a:lnSpc>
            </a:pPr>
            <a:endParaRPr lang="en-US" sz="3000" dirty="0"/>
          </a:p>
          <a:p>
            <a:pPr algn="l" rtl="0" eaLnBrk="1" hangingPunct="1">
              <a:lnSpc>
                <a:spcPct val="80000"/>
              </a:lnSpc>
            </a:pPr>
            <a:endParaRPr lang="en-US" sz="3000" dirty="0" smtClean="0"/>
          </a:p>
          <a:p>
            <a:pPr algn="l" rtl="0" eaLnBrk="1" hangingPunct="1">
              <a:lnSpc>
                <a:spcPct val="80000"/>
              </a:lnSpc>
              <a:buFontTx/>
              <a:buNone/>
            </a:pPr>
            <a:r>
              <a:rPr lang="en-US" sz="3000" dirty="0" smtClean="0"/>
              <a:t>					</a:t>
            </a:r>
          </a:p>
          <a:p>
            <a:pPr algn="l" rtl="0" eaLnBrk="1" hangingPunct="1">
              <a:lnSpc>
                <a:spcPct val="80000"/>
              </a:lnSpc>
              <a:buFontTx/>
              <a:buNone/>
            </a:pPr>
            <a:r>
              <a:rPr lang="en-US" sz="3000" dirty="0" smtClean="0"/>
              <a:t>	</a:t>
            </a:r>
          </a:p>
          <a:p>
            <a:pPr algn="l" rtl="0" eaLnBrk="1" hangingPunct="1">
              <a:lnSpc>
                <a:spcPct val="80000"/>
              </a:lnSpc>
              <a:buFontTx/>
              <a:buNone/>
            </a:pPr>
            <a:endParaRPr lang="en-US" sz="3000" dirty="0" smtClean="0"/>
          </a:p>
          <a:p>
            <a:pPr algn="l" rtl="0" eaLnBrk="1" hangingPunct="1">
              <a:lnSpc>
                <a:spcPct val="80000"/>
              </a:lnSpc>
              <a:buFontTx/>
              <a:buNone/>
            </a:pPr>
            <a:endParaRPr lang="en-US" sz="3000" dirty="0" smtClean="0"/>
          </a:p>
          <a:p>
            <a:pPr algn="l" rtl="0" eaLnBrk="1" hangingPunct="1">
              <a:lnSpc>
                <a:spcPct val="80000"/>
              </a:lnSpc>
              <a:buFontTx/>
              <a:buNone/>
            </a:pPr>
            <a:r>
              <a:rPr lang="en-US" sz="3000" dirty="0" smtClean="0"/>
              <a:t>					</a:t>
            </a:r>
          </a:p>
          <a:p>
            <a:pPr algn="l" rtl="0" eaLnBrk="1" hangingPunct="1">
              <a:lnSpc>
                <a:spcPct val="80000"/>
              </a:lnSpc>
              <a:buFontTx/>
              <a:buNone/>
            </a:pPr>
            <a:r>
              <a:rPr lang="en-US" sz="3000" dirty="0" smtClean="0"/>
              <a:t>                                       </a:t>
            </a:r>
          </a:p>
          <a:p>
            <a:pPr algn="l" rtl="0" eaLnBrk="1" hangingPunct="1">
              <a:lnSpc>
                <a:spcPct val="80000"/>
              </a:lnSpc>
              <a:buFontTx/>
              <a:buNone/>
            </a:pPr>
            <a:endParaRPr lang="en-US" sz="3000" dirty="0" smtClean="0"/>
          </a:p>
          <a:p>
            <a:pPr algn="l" rtl="0" eaLnBrk="1" hangingPunct="1">
              <a:lnSpc>
                <a:spcPct val="80000"/>
              </a:lnSpc>
              <a:buFontTx/>
              <a:buNone/>
            </a:pPr>
            <a:endParaRPr lang="en-US" sz="3000" dirty="0" smtClean="0"/>
          </a:p>
          <a:p>
            <a:pPr algn="l" rtl="0" eaLnBrk="1" hangingPunct="1">
              <a:lnSpc>
                <a:spcPct val="80000"/>
              </a:lnSpc>
              <a:buFontTx/>
              <a:buNone/>
            </a:pPr>
            <a:r>
              <a:rPr lang="en-US" sz="3000" dirty="0" smtClean="0"/>
              <a:t>	                       		</a:t>
            </a:r>
            <a:r>
              <a:rPr lang="en-US" sz="2800" dirty="0" smtClean="0"/>
              <a:t>				</a:t>
            </a:r>
          </a:p>
        </p:txBody>
      </p:sp>
      <p:sp>
        <p:nvSpPr>
          <p:cNvPr id="9220" name="AutoShape 4"/>
          <p:cNvSpPr>
            <a:spLocks noChangeArrowheads="1"/>
          </p:cNvSpPr>
          <p:nvPr/>
        </p:nvSpPr>
        <p:spPr bwMode="auto">
          <a:xfrm>
            <a:off x="1905000" y="3505200"/>
            <a:ext cx="5105400" cy="1524000"/>
          </a:xfrm>
          <a:prstGeom prst="rtTriangle">
            <a:avLst/>
          </a:prstGeom>
          <a:solidFill>
            <a:schemeClr val="accent1"/>
          </a:solidFill>
          <a:ln w="9525">
            <a:solidFill>
              <a:schemeClr val="tx1"/>
            </a:solidFill>
            <a:miter lim="800000"/>
            <a:headEnd/>
            <a:tailEnd/>
          </a:ln>
        </p:spPr>
        <p:txBody>
          <a:bodyPr wrap="none" anchor="ctr"/>
          <a:lstStyle/>
          <a:p>
            <a:pPr algn="l" rtl="0"/>
            <a:endParaRPr lang="ar-AE"/>
          </a:p>
        </p:txBody>
      </p:sp>
      <p:sp>
        <p:nvSpPr>
          <p:cNvPr id="5" name="TextBox 4"/>
          <p:cNvSpPr txBox="1"/>
          <p:nvPr/>
        </p:nvSpPr>
        <p:spPr>
          <a:xfrm>
            <a:off x="3810000" y="3733800"/>
            <a:ext cx="795795" cy="584775"/>
          </a:xfrm>
          <a:prstGeom prst="rect">
            <a:avLst/>
          </a:prstGeom>
          <a:noFill/>
        </p:spPr>
        <p:txBody>
          <a:bodyPr wrap="none" rtlCol="1">
            <a:spAutoFit/>
          </a:bodyPr>
          <a:lstStyle/>
          <a:p>
            <a:r>
              <a:rPr lang="en-US" sz="3200" dirty="0" smtClean="0"/>
              <a:t>hyp</a:t>
            </a:r>
            <a:endParaRPr lang="ar-AE" sz="3200" dirty="0"/>
          </a:p>
        </p:txBody>
      </p:sp>
      <p:sp>
        <p:nvSpPr>
          <p:cNvPr id="6" name="Rectangle 5"/>
          <p:cNvSpPr/>
          <p:nvPr/>
        </p:nvSpPr>
        <p:spPr>
          <a:xfrm>
            <a:off x="3124200" y="4953000"/>
            <a:ext cx="862737" cy="646331"/>
          </a:xfrm>
          <a:prstGeom prst="rect">
            <a:avLst/>
          </a:prstGeom>
        </p:spPr>
        <p:txBody>
          <a:bodyPr wrap="none">
            <a:spAutoFit/>
          </a:bodyPr>
          <a:lstStyle/>
          <a:p>
            <a:r>
              <a:rPr lang="en-US" sz="3600" dirty="0" smtClean="0"/>
              <a:t> adj</a:t>
            </a:r>
            <a:endParaRPr lang="ar-AE" sz="3600" dirty="0"/>
          </a:p>
        </p:txBody>
      </p:sp>
      <p:sp>
        <p:nvSpPr>
          <p:cNvPr id="7" name="Rectangle 6"/>
          <p:cNvSpPr/>
          <p:nvPr/>
        </p:nvSpPr>
        <p:spPr>
          <a:xfrm>
            <a:off x="6781800" y="4876800"/>
            <a:ext cx="514885" cy="584775"/>
          </a:xfrm>
          <a:prstGeom prst="rect">
            <a:avLst/>
          </a:prstGeom>
        </p:spPr>
        <p:txBody>
          <a:bodyPr wrap="none">
            <a:spAutoFit/>
          </a:bodyPr>
          <a:lstStyle/>
          <a:p>
            <a:r>
              <a:rPr lang="en-US" sz="3200" dirty="0" smtClean="0"/>
              <a:t> A</a:t>
            </a:r>
            <a:endParaRPr lang="ar-AE" sz="3200" dirty="0"/>
          </a:p>
        </p:txBody>
      </p:sp>
      <p:sp>
        <p:nvSpPr>
          <p:cNvPr id="8" name="Rectangle 7"/>
          <p:cNvSpPr/>
          <p:nvPr/>
        </p:nvSpPr>
        <p:spPr>
          <a:xfrm>
            <a:off x="990600" y="4038600"/>
            <a:ext cx="926857" cy="584775"/>
          </a:xfrm>
          <a:prstGeom prst="rect">
            <a:avLst/>
          </a:prstGeom>
        </p:spPr>
        <p:txBody>
          <a:bodyPr wrap="none">
            <a:spAutoFit/>
          </a:bodyPr>
          <a:lstStyle/>
          <a:p>
            <a:r>
              <a:rPr lang="en-US" sz="3200" dirty="0" smtClean="0"/>
              <a:t> opp</a:t>
            </a:r>
            <a:endParaRPr lang="ar-AE"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a:xfrm>
            <a:off x="0" y="0"/>
            <a:ext cx="4876800" cy="1143000"/>
          </a:xfrm>
        </p:spPr>
        <p:txBody>
          <a:bodyPr>
            <a:normAutofit/>
          </a:bodyPr>
          <a:lstStyle/>
          <a:p>
            <a:pPr rtl="0" eaLnBrk="1" hangingPunct="1"/>
            <a:r>
              <a:rPr lang="en-GB" sz="5400" b="1" dirty="0" smtClean="0">
                <a:effectLst>
                  <a:outerShdw blurRad="38100" dist="38100" dir="2700000" algn="tl">
                    <a:srgbClr val="000000">
                      <a:alpha val="43137"/>
                    </a:srgbClr>
                  </a:outerShdw>
                </a:effectLst>
              </a:rPr>
              <a:t>Introduction</a:t>
            </a:r>
          </a:p>
        </p:txBody>
      </p:sp>
      <p:sp>
        <p:nvSpPr>
          <p:cNvPr id="1028" name="Rectangle 7"/>
          <p:cNvSpPr>
            <a:spLocks noGrp="1" noChangeArrowheads="1"/>
          </p:cNvSpPr>
          <p:nvPr>
            <p:ph idx="1"/>
          </p:nvPr>
        </p:nvSpPr>
        <p:spPr>
          <a:xfrm>
            <a:off x="381000" y="1295400"/>
            <a:ext cx="8305800" cy="1752600"/>
          </a:xfrm>
        </p:spPr>
        <p:txBody>
          <a:bodyPr>
            <a:noAutofit/>
          </a:bodyPr>
          <a:lstStyle/>
          <a:p>
            <a:pPr algn="l" rtl="0" eaLnBrk="1" hangingPunct="1"/>
            <a:r>
              <a:rPr lang="en-GB" sz="3600" dirty="0" smtClean="0">
                <a:latin typeface="Arial" pitchFamily="34" charset="0"/>
                <a:cs typeface="Arial" pitchFamily="34" charset="0"/>
              </a:rPr>
              <a:t>In Sec 2,you have learnt to apply the trigonometric ratios to right angled triangles.</a:t>
            </a:r>
            <a:endParaRPr lang="en-GB" sz="3600" dirty="0" smtClean="0"/>
          </a:p>
        </p:txBody>
      </p:sp>
      <p:sp>
        <p:nvSpPr>
          <p:cNvPr id="1029" name="Slide Number Placeholder 5"/>
          <p:cNvSpPr>
            <a:spLocks noGrp="1"/>
          </p:cNvSpPr>
          <p:nvPr>
            <p:ph type="sldNum" sz="quarter" idx="12"/>
          </p:nvPr>
        </p:nvSpPr>
        <p:spPr bwMode="auto">
          <a:noFill/>
          <a:ln>
            <a:miter lim="800000"/>
            <a:headEnd/>
            <a:tailEnd/>
          </a:ln>
        </p:spPr>
        <p:txBody>
          <a:bodyPr/>
          <a:lstStyle/>
          <a:p>
            <a:pPr algn="r" rtl="0"/>
            <a:fld id="{0D4EAE66-B1C7-47A0-85F1-DBB75923B5E1}" type="slidenum">
              <a:rPr lang="en-GB">
                <a:latin typeface="Arial" pitchFamily="34" charset="0"/>
              </a:rPr>
              <a:pPr algn="r" rtl="0"/>
              <a:t>9</a:t>
            </a:fld>
            <a:endParaRPr lang="en-GB">
              <a:latin typeface="Arial" pitchFamily="34" charset="0"/>
            </a:endParaRPr>
          </a:p>
        </p:txBody>
      </p:sp>
      <p:grpSp>
        <p:nvGrpSpPr>
          <p:cNvPr id="2" name="Group 13"/>
          <p:cNvGrpSpPr>
            <a:grpSpLocks/>
          </p:cNvGrpSpPr>
          <p:nvPr/>
        </p:nvGrpSpPr>
        <p:grpSpPr bwMode="auto">
          <a:xfrm>
            <a:off x="1752600" y="3200400"/>
            <a:ext cx="6019800" cy="3200400"/>
            <a:chOff x="1752600" y="3200400"/>
            <a:chExt cx="6019800" cy="3200400"/>
          </a:xfrm>
        </p:grpSpPr>
        <p:grpSp>
          <p:nvGrpSpPr>
            <p:cNvPr id="3" name="Group 16"/>
            <p:cNvGrpSpPr>
              <a:grpSpLocks/>
            </p:cNvGrpSpPr>
            <p:nvPr/>
          </p:nvGrpSpPr>
          <p:grpSpPr bwMode="auto">
            <a:xfrm>
              <a:off x="4953000" y="3733801"/>
              <a:ext cx="2819400" cy="1893888"/>
              <a:chOff x="3936" y="2256"/>
              <a:chExt cx="1776" cy="1193"/>
            </a:xfrm>
          </p:grpSpPr>
          <p:sp>
            <p:nvSpPr>
              <p:cNvPr id="1032" name="Freeform 9"/>
              <p:cNvSpPr>
                <a:spLocks/>
              </p:cNvSpPr>
              <p:nvPr/>
            </p:nvSpPr>
            <p:spPr bwMode="auto">
              <a:xfrm>
                <a:off x="4128" y="2256"/>
                <a:ext cx="1164" cy="926"/>
              </a:xfrm>
              <a:custGeom>
                <a:avLst/>
                <a:gdLst>
                  <a:gd name="T0" fmla="*/ 0 w 1164"/>
                  <a:gd name="T1" fmla="*/ 926 h 926"/>
                  <a:gd name="T2" fmla="*/ 1164 w 1164"/>
                  <a:gd name="T3" fmla="*/ 926 h 926"/>
                  <a:gd name="T4" fmla="*/ 1164 w 1164"/>
                  <a:gd name="T5" fmla="*/ 0 h 926"/>
                  <a:gd name="T6" fmla="*/ 0 w 1164"/>
                  <a:gd name="T7" fmla="*/ 926 h 926"/>
                  <a:gd name="T8" fmla="*/ 0 60000 65536"/>
                  <a:gd name="T9" fmla="*/ 0 60000 65536"/>
                  <a:gd name="T10" fmla="*/ 0 60000 65536"/>
                  <a:gd name="T11" fmla="*/ 0 60000 65536"/>
                  <a:gd name="T12" fmla="*/ 0 w 1164"/>
                  <a:gd name="T13" fmla="*/ 0 h 926"/>
                  <a:gd name="T14" fmla="*/ 1164 w 1164"/>
                  <a:gd name="T15" fmla="*/ 926 h 926"/>
                </a:gdLst>
                <a:ahLst/>
                <a:cxnLst>
                  <a:cxn ang="T8">
                    <a:pos x="T0" y="T1"/>
                  </a:cxn>
                  <a:cxn ang="T9">
                    <a:pos x="T2" y="T3"/>
                  </a:cxn>
                  <a:cxn ang="T10">
                    <a:pos x="T4" y="T5"/>
                  </a:cxn>
                  <a:cxn ang="T11">
                    <a:pos x="T6" y="T7"/>
                  </a:cxn>
                </a:cxnLst>
                <a:rect l="T12" t="T13" r="T14" b="T15"/>
                <a:pathLst>
                  <a:path w="1164" h="926">
                    <a:moveTo>
                      <a:pt x="0" y="926"/>
                    </a:moveTo>
                    <a:lnTo>
                      <a:pt x="1164" y="926"/>
                    </a:lnTo>
                    <a:lnTo>
                      <a:pt x="1164" y="0"/>
                    </a:lnTo>
                    <a:lnTo>
                      <a:pt x="0" y="926"/>
                    </a:lnTo>
                    <a:close/>
                  </a:path>
                </a:pathLst>
              </a:custGeom>
              <a:solidFill>
                <a:schemeClr val="accent3"/>
              </a:solidFill>
              <a:ln w="9525">
                <a:solidFill>
                  <a:schemeClr val="tx1"/>
                </a:solidFill>
                <a:round/>
                <a:headEnd/>
                <a:tailEnd/>
              </a:ln>
            </p:spPr>
            <p:txBody>
              <a:bodyPr/>
              <a:lstStyle/>
              <a:p>
                <a:pPr algn="l" rtl="0">
                  <a:defRPr/>
                </a:pPr>
                <a:endParaRPr lang="en-SG">
                  <a:latin typeface="Arial" charset="0"/>
                </a:endParaRPr>
              </a:p>
            </p:txBody>
          </p:sp>
          <p:sp>
            <p:nvSpPr>
              <p:cNvPr id="1033" name="Text Box 10"/>
              <p:cNvSpPr txBox="1">
                <a:spLocks noChangeArrowheads="1"/>
              </p:cNvSpPr>
              <p:nvPr/>
            </p:nvSpPr>
            <p:spPr bwMode="auto">
              <a:xfrm>
                <a:off x="3936" y="3072"/>
                <a:ext cx="336" cy="233"/>
              </a:xfrm>
              <a:prstGeom prst="rect">
                <a:avLst/>
              </a:prstGeom>
              <a:noFill/>
              <a:ln w="9525">
                <a:noFill/>
                <a:miter lim="800000"/>
                <a:headEnd/>
                <a:tailEnd/>
              </a:ln>
            </p:spPr>
            <p:txBody>
              <a:bodyPr>
                <a:spAutoFit/>
              </a:bodyPr>
              <a:lstStyle/>
              <a:p>
                <a:pPr algn="l" rtl="0">
                  <a:spcBef>
                    <a:spcPct val="50000"/>
                  </a:spcBef>
                  <a:buClrTx/>
                  <a:buSzTx/>
                  <a:buFontTx/>
                  <a:buNone/>
                </a:pPr>
                <a:r>
                  <a:rPr lang="en-GB" dirty="0">
                    <a:latin typeface="Times New Roman" pitchFamily="18" charset="0"/>
                  </a:rPr>
                  <a:t>A</a:t>
                </a:r>
              </a:p>
            </p:txBody>
          </p:sp>
          <p:sp>
            <p:nvSpPr>
              <p:cNvPr id="1034" name="Text Box 11"/>
              <p:cNvSpPr txBox="1">
                <a:spLocks noChangeArrowheads="1"/>
              </p:cNvSpPr>
              <p:nvPr/>
            </p:nvSpPr>
            <p:spPr bwMode="auto">
              <a:xfrm>
                <a:off x="4224" y="2496"/>
                <a:ext cx="528" cy="233"/>
              </a:xfrm>
              <a:prstGeom prst="rect">
                <a:avLst/>
              </a:prstGeom>
              <a:noFill/>
              <a:ln w="9525">
                <a:noFill/>
                <a:miter lim="800000"/>
                <a:headEnd/>
                <a:tailEnd/>
              </a:ln>
            </p:spPr>
            <p:txBody>
              <a:bodyPr>
                <a:spAutoFit/>
              </a:bodyPr>
              <a:lstStyle/>
              <a:p>
                <a:pPr algn="l" rtl="0">
                  <a:spcBef>
                    <a:spcPct val="50000"/>
                  </a:spcBef>
                  <a:buClrTx/>
                  <a:buSzTx/>
                  <a:buFontTx/>
                  <a:buNone/>
                </a:pPr>
                <a:r>
                  <a:rPr lang="en-GB">
                    <a:latin typeface="Times New Roman" pitchFamily="18" charset="0"/>
                  </a:rPr>
                  <a:t>hyp</a:t>
                </a:r>
              </a:p>
            </p:txBody>
          </p:sp>
          <p:sp>
            <p:nvSpPr>
              <p:cNvPr id="1035" name="Text Box 12"/>
              <p:cNvSpPr txBox="1">
                <a:spLocks noChangeArrowheads="1"/>
              </p:cNvSpPr>
              <p:nvPr/>
            </p:nvSpPr>
            <p:spPr bwMode="auto">
              <a:xfrm>
                <a:off x="4608" y="3216"/>
                <a:ext cx="432" cy="233"/>
              </a:xfrm>
              <a:prstGeom prst="rect">
                <a:avLst/>
              </a:prstGeom>
              <a:noFill/>
              <a:ln w="9525">
                <a:noFill/>
                <a:miter lim="800000"/>
                <a:headEnd/>
                <a:tailEnd/>
              </a:ln>
            </p:spPr>
            <p:txBody>
              <a:bodyPr>
                <a:spAutoFit/>
              </a:bodyPr>
              <a:lstStyle/>
              <a:p>
                <a:pPr algn="l" rtl="0">
                  <a:spcBef>
                    <a:spcPct val="50000"/>
                  </a:spcBef>
                  <a:buClrTx/>
                  <a:buSzTx/>
                  <a:buFontTx/>
                  <a:buNone/>
                </a:pPr>
                <a:r>
                  <a:rPr lang="en-GB">
                    <a:latin typeface="Times New Roman" pitchFamily="18" charset="0"/>
                  </a:rPr>
                  <a:t>adj</a:t>
                </a:r>
              </a:p>
            </p:txBody>
          </p:sp>
          <p:sp>
            <p:nvSpPr>
              <p:cNvPr id="1036" name="Text Box 13"/>
              <p:cNvSpPr txBox="1">
                <a:spLocks noChangeArrowheads="1"/>
              </p:cNvSpPr>
              <p:nvPr/>
            </p:nvSpPr>
            <p:spPr bwMode="auto">
              <a:xfrm>
                <a:off x="5280" y="2592"/>
                <a:ext cx="432" cy="233"/>
              </a:xfrm>
              <a:prstGeom prst="rect">
                <a:avLst/>
              </a:prstGeom>
              <a:noFill/>
              <a:ln w="9525">
                <a:noFill/>
                <a:miter lim="800000"/>
                <a:headEnd/>
                <a:tailEnd/>
              </a:ln>
            </p:spPr>
            <p:txBody>
              <a:bodyPr>
                <a:spAutoFit/>
              </a:bodyPr>
              <a:lstStyle/>
              <a:p>
                <a:pPr algn="l" rtl="0">
                  <a:spcBef>
                    <a:spcPct val="50000"/>
                  </a:spcBef>
                  <a:buClrTx/>
                  <a:buSzTx/>
                  <a:buFontTx/>
                  <a:buNone/>
                </a:pPr>
                <a:r>
                  <a:rPr lang="en-GB">
                    <a:latin typeface="Times New Roman" pitchFamily="18" charset="0"/>
                  </a:rPr>
                  <a:t>opp</a:t>
                </a:r>
              </a:p>
            </p:txBody>
          </p:sp>
          <p:sp>
            <p:nvSpPr>
              <p:cNvPr id="1037" name="Rectangle 14"/>
              <p:cNvSpPr>
                <a:spLocks noChangeArrowheads="1"/>
              </p:cNvSpPr>
              <p:nvPr/>
            </p:nvSpPr>
            <p:spPr bwMode="auto">
              <a:xfrm>
                <a:off x="5099" y="2988"/>
                <a:ext cx="192" cy="192"/>
              </a:xfrm>
              <a:prstGeom prst="rect">
                <a:avLst/>
              </a:prstGeom>
              <a:solidFill>
                <a:schemeClr val="accent3"/>
              </a:solidFill>
              <a:ln w="9525">
                <a:solidFill>
                  <a:schemeClr val="tx1"/>
                </a:solidFill>
                <a:miter lim="800000"/>
                <a:headEnd/>
                <a:tailEnd/>
              </a:ln>
            </p:spPr>
            <p:txBody>
              <a:bodyPr wrap="none" anchor="ctr"/>
              <a:lstStyle/>
              <a:p>
                <a:pPr algn="l" rtl="0">
                  <a:defRPr/>
                </a:pPr>
                <a:endParaRPr lang="en-SG">
                  <a:latin typeface="Arial" charset="0"/>
                </a:endParaRPr>
              </a:p>
            </p:txBody>
          </p:sp>
        </p:grpSp>
        <p:graphicFrame>
          <p:nvGraphicFramePr>
            <p:cNvPr id="1026" name="Object 19"/>
            <p:cNvGraphicFramePr>
              <a:graphicFrameLocks noChangeAspect="1"/>
            </p:cNvGraphicFramePr>
            <p:nvPr/>
          </p:nvGraphicFramePr>
          <p:xfrm>
            <a:off x="1752600" y="3200400"/>
            <a:ext cx="2514600" cy="3200400"/>
          </p:xfrm>
          <a:graphic>
            <a:graphicData uri="http://schemas.openxmlformats.org/presentationml/2006/ole">
              <p:oleObj spid="_x0000_s16386" name="Equation" r:id="rId3" imgW="761760" imgH="1307880" progId="Equation.3">
                <p:embed/>
              </p:oleObj>
            </a:graphicData>
          </a:graphic>
        </p:graphicFrame>
      </p:grpSp>
      <p:sp>
        <p:nvSpPr>
          <p:cNvPr id="14" name="Rectangle 2"/>
          <p:cNvSpPr txBox="1">
            <a:spLocks noChangeArrowheads="1"/>
          </p:cNvSpPr>
          <p:nvPr/>
        </p:nvSpPr>
        <p:spPr>
          <a:xfrm>
            <a:off x="6248400" y="685800"/>
            <a:ext cx="2667000" cy="533400"/>
          </a:xfrm>
          <a:prstGeom prst="rect">
            <a:avLst/>
          </a:prstGeom>
        </p:spPr>
        <p:txBody>
          <a:bodyPr vert="horz" lIns="91440" tIns="45720" rIns="91440" bIns="45720" rtlCol="1"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j-lt"/>
                <a:ea typeface="+mj-ea"/>
                <a:cs typeface="+mj-cs"/>
              </a:rPr>
              <a:t>Definitions</a:t>
            </a:r>
            <a:endPar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GBX_CT" val="94C43EB33F1B4C5B8243BED2D5E3CF89"/>
  <p:tag name="_GBX_94C43EB33F1B4C5B8243BED2D5E3CF89_*1$" val="ad+v./Irt8LEur|8W7eqbOV8pP=|X@~+fS2j(Fb~gi;UYnS}0@,IAyd^Co*$%n]5Q^kdDZz$Bbk!1k(W1NF7fC7@-,WL2dg7)SR;nmw$7u.ohjGz,Ssu!)jWs667GWKb02;Do]$-a({~|Q~L|)]/j^ed}O1q[Lef!*K[A%V%1ngVU}=fEnC$!$j2fXc,hQ0O"/>
  <p:tag name="_GBX_94C43EB33F1B4C5B8243BED2D5E3CF89_*1$1" val="z;h=IHL=;E/3D6JJuULY0e]5+(MQ:mIbyRuDlMKQ0g|uy=}p([ojywqFV$cC/eIH,mNftC*dEBjh)V;F,az4iadK9V+5.m-.-dML5vrw20,sEz^=Cg]javHPl-wHxBlU@Z!uALW|a{OC=]^jGZ/[-Dtsuj@bAd+0kNzPEI30mh^%m$M(bOBfCsi(JIwhW#QFB^B-8(Keaf9=)rfX-c1XOyds$s!Qoq3Mc{o]E^.-s|Ik*n[M9F,cgV.-0kwX(wD)lGd{Bx#RjtQyv%RiN8r3~oH#n;!Jz2A=se{$jgI:Ir[/ZQrCKgejtSco1jH}#~6OaBGBS%P1%J,]72kNd+}ckzK(jQ@%4Bq3*x%=tJE)MAt$O+DPnqQXW]k{K2sKmq9L,w$(Sk[t$*/;sG!7JgeIY+A^~3iyx0QadoGAY*2~8@9d[W|!i^rtCmi6w!Cm[X/nx{!5IvyO6jac{J^lZS%e(Bx*!:wjG,}9f]~9AsS0TU]8u@m!K5KJ#sg~Cp3d2h,GJPN1@WJ8)6.W4~od*(oo1pGIAPd8UE8:ahq9#WTU0x8wR!.LJDTrh$ivz!BqL8t^zj*UvqwBEuc@w;Y8!w.Y3s.1DVzsL/By+,%orIJtlp.LuqGl5pIG@HPyPk9-4}NdxNZy-P:1)a-w(C01BY31~JJ$%,ZWV-%h{n]1-4u%kn.6W^G20=Xuqtss:3gy-FEsuRluAVur5EH3(z23s~.Fi0P({EjF|DZU@4QkT$CV5DNW48DN;0SQSx#Cye]Gr$MxH|HG)(YKXpi:UYdZ{,:D}XzUbBrRVbeBT+^C=]o71-h~TdF~ONBX[1r8Ge%o/tTvYj0PEn]:-%JioG):[wK3C-@-pCz-n%ukcQtOsOp;}bP6f/f3Oh]m;RXpkGse(z;FI}!gFam@68v-o.7ULy7XMz8D]JJ)wk~fJNCChg4;|9f{47Eq@4[63ygJaj,s*Vl8-%KJTI5Toxx/mynfsV]WWapH9HHi/zP|8$0LR,M]v1F3Yn4}nLM+fv=v)d#uweMbhpAo9dm[,6%[xdphhOQWIS8bC4)jfaZ|bj}C{xrxc3DklpvSR[wr,85yz%,NSHTji#Ol:#6}[}S.=Ul0G2S-{ss.:D-bfmNm6-Olu()Tc,QsG*+Hzja+~rFOQ}i;2{EtdY{@y:,9Q{R*v)I2Hc,u++#{5{*6Q7IOwyV%cmki1oo(vV;RjUn2cT-H}{2ma}QG6*mFy2nJ.6%6(+{|#VBV=2pKHQYs1[4#DRMCKq(8i-C4sQV4DL@m98EC5#Ef9}!to;uwPP,ow-!W=JZ%adhSVLe[mxC5Wk|d4ww(+4GJ9lCr3:WzknL)jud;TiY8(d]As*hc$Bptuu#Z..fR!MoT%KPJdjWZpiZyZH[sN-@x#CV^,6*E{0S/Zm+q8(+9{Fl.1v(aW(-/(O0V)rrombIYnRmceN#l=36!r([k.Q1w#av+Ch*B/3|M[K/1iu!-O)SU{G.I9]lEn;,Tg#(nQzHCZo]5d@oz^bf|IRpipS0UENN6]SFJy[{lN!n1e/+jm01tGJDqMqb5K#A@.AkUX0kXH%%tLm]vn#VQLSWsY2BP*Pox%W:fiSI:!gEE6C*c0iR[suQ!T94W(st^-A3aSJvDxOh#L(+v^,~=4#Qz:zv;=4yuM9RI/WoS6l@dW#^{FTH-;9O};{E2qjd{0JH1vechzS[eM)|CuI1t#]Wvu%i8.!XT=nvVrw4R)lL4FfA@v}o#]N2Y/;wkq(uL~K!]*)u@yrGznOrq=SilpG-sh3HvJvHY4yeOB9YNSDgLA;|fSmBPD*s6@{1N-w*bc(H6BzLsPhW{W2Tcxoy=O+GdylnxTu-K3TO8uAD;%UQ,2a!9R$zd$GM56lvkXTxC7K1MgJH~.X$%(63o]:rznHsR,bvhW%RidKI;Ov^Aw1~ue8le,6xjC2STE!Fw$.FdTNVGTAi1ABeR@TzN3!iEtU-v7k|X-Q8F]U=)N*;09Q.eL=ThAl~N1%HCvnl=HwbjZk~Vvkeujy:@WQ(YXCv*z~A4NQ7+v:GtF{Zyjk5S5@/dftza*7X;Pg/L;3j^hwyB{T=%8FW9u^(H4a)@D=)GYVVlA87ox/:@wr.^U4e0Oy@lpbk1,JToFmE3i^DU%7XLF+k4WzRV/.@9tSEOu3pt:n;]zC|Yk.Vxu71CBD,h4mm.-^V*-kPOqd[CzIX(A7p.n4*8!XCrc0hoSeQ]j8IsH*q}!XuiHLBbR!0Cmwl$)1tMM1Zc1q3ZV:g{iFM,/fkk[AO}6]TF!htkapde!Vp7){CL(OV;)3Q*fIkPjs8aWdRr1=Yaj+:h^RWMLebhUGUqp+Z19y6Nc,.Xj]Hg:^sg^7K5}OYLQAXg7I,;WSnf0xkaCR.HCm]72B)uD|^0pKZHkq:(n0YmK!C~YGiw3-q7s*dXsk]#Vqn,5Uw6H$XYbMCKJ!b#~+pCf5N]*^pvqHmD@D}la/cXrG4*#$!mP5ZPHM99HJIJm;PY/Ik,EKDTXX=FdR}~Jss{ZZJ*+I;zBA|WcfTfnhlC0|W1c3]YyItS#D2}=CRcz%{,TsrP{mr$OBjyPp)3weYpQU=+9!T/JL1,J/i$puhiAf(Iznb!.8Lj)^iH[^tEjwa[*DUZO+j-vOda[3pLXDaI+w2CG5(fW${[c;!sNs~4W4!@:(Vi;3oyM3GFV57A|7$,F7C[({I)%FiF7BE9EEO(;T1a.8d}lug7mm-M4kP~/${f8/S(1|AX5u4a0Ee!==si,e5osns@PfQPJ@2y=vf!5i..S1er1|PpY$M:7Tv@K~7}s:!*N#!HSO9==KtijPEJZ4T:DtjO,)/nQApz%q7e6ksIbxA@Rr}XXgDT/KVN.he*,)E1[o-RYH|tG.FuZtSg;6%shn:Mh]}h3j:Etnq,{KNy5M#5B4^c7r4qak0c0nQDjv;LGNbH$vT/=KWZE:w@rP}5d!@%^;1**QT.9TFmm+iLy,iiR@*K111Ou@2FZf~s=+ZI(^%kTh{e.J,F[--iQXnY-fi09l|.V)Hp+h9gy0QV^oGja)p*!,N0IPjh)#k|k/R3*(qEtwf+XQQ56Ix=:,:DfS)w/eWieWGNb%qG=kpSBMeym%S}dV(#a^o7@a$7L4s7-uklgqS6U(*QB{D~X++XUDykAnTRA/QBRpywzmo=yp!qD3*Z()wC^]^;jr~3j1sji+r-nrBt32CUcp1T%WI=ZMu:top]3d7YRya2m33{K|D5.OL6brQ@[W$F#|zxK7|R@{M1iwXsH3qdIu7YLB~8aoVPSre/6J)dlTBL8u0lXviTOgdY*Ji:OEA4w^/z,:,P(.#%LYATCxdGyO7vw=mY3Y6vR+mhoUpsRl,%urPAO/AWM}qwhFB=(EtfhTL5dJDcZNbuUWPN.EO){3N%XjPUT@=Rrye!c4;dU#uKbnoB(zefo7+=pvRdWlI:V%5=@zm1O{U:Qnjz:*Z/=9gxY=I!,.!Z),OM1D9Gdj$OR#lx!bHv,qp.$M(1aDM(WUh1{1/-c#Byp8cfZ,WrL@X6^c,|kTTfJ6=oMlzNv5Y%wDKvB.s[{RX)=lnKPZ4]dp;lhbC)HM/8iR/%amr$uo+=1cbH@sosrXk;4Y+yK/C57](/Y$Y%KurWmc@i}$.}r=,Y@OnSv!yD!0(Nb~5EFp%J,bnlvBtq!bSh.S~07E6w|@~[bUeFw=.H*rS.Qt2D=z:r1/m/*ekqeK9:!JDi6$PCM-j:n=ro2e:k]*58]S{g$Z28Wl,SZMWgSI]^Bu/;%Wr(4KCzpA~RZ$7]3#d!*(xS9Nffk*d.GvUWe![$Z)DV$HWX93zf4.~vp2fabxP~ztXV#9jS=ng*;KLdha@/z{qYFb9hW9Qx@uijJ#96W%IzAwT@X-7Sz{I}=NcN4^Nk-2juNDP^Yj!,)s!eedc:{zszY9EHkYyy;5lp9*8/Y:x1aamx*WaBHI8Yfls!l,yPw^+ZXq,01=f2yx6:cvZc)SMjHYt)7Fm)n%yh$3EVmi^Fpp{^-*@-#Azt1=rltm2Z~7M-iElmEM6GI(}Fba8$}!2!eDDU#58co.{z)K@eQO@Q*j$d,QmR[J3F9Ce1jJmk@L=0C,YO+%Ls.5:4}fg|$w;RJOx+Nj)ux.3[41%c]4Z4UIW=WVO|-;la)841kShe$[[bvJUrZkbEL=mK(xl^||x{!awurHM-}Ed2L:=0aoN2f~RDZP^3))ajFYjrwb^ZyTV)MmXkI(UkG{]!m;S,3h)ED+hcVtxaCNjya{;hU%.vD}d~boE7E3yPjr~6cM7BU(M6)cjP.+YH(@r)m*)^x:ssDg^SO%$XhEg$D*8@]i5Z6ldAaXV^s~573@uvt]1i~@A8O$zK$:|25v3t;^0,xp+*LUUY}}H[9^aL0.fW.cht+ET95b2+agQ{]ghlw6*0C8Xjsmdd;qk^Qr)d:Chb$fZ6p[ctDfu6%4dsGRBoX{Md(Hp-H|+Ki]6mH7a!R6p4EUo2uu8h,D6P3)=/bdJm+I^fh1sL0PG5-5@@:yc0pL/H}W)T$HW8%VqJULIRC7vcjNo@ZBz!:CI-3##A{S1J@,X/3EVuF+]w;a]Vp7GZxAp,[]pHeL8|:tE{h{5rE({|;/I+BWeb=KQZ:~}cQ=[$6)-[a(rwY5CYsAP$]Ua$A0H:xXB1bZr-oSXa:heA!i0g-.IS*Tlu!+cCcZv*jY{ere|C]7!dS{yFpffIjkxG2$5jDAAOfG)z17B~lsqBuFqh4ekcp#VbIRMvktCXa#7@@;u+rvpD*KQLt3Rh/]1RT+ak}wXEy0|JXKG(*q|KigZ9;v2lR}=MnVc@AODEg49r!j*ZzYsp=ZjNUCWmnGk)yfsDJT~58|iu|0D/hU8e~nf,K[.F$HPAp=]MuGfi7x^%J*uFdRb76KJJb}@2#H[]-,do7E$Kl%;6=BC59,DAtYziKaZ-L+v*8wfEdXXY{LS}5#;2tj,;#d!%i2.oIn%06.2n*{r}Pq1ovcl!R].D(3VD^.L%C2W,y+e6KFl:B@2^lJujGhRI@S@g=c.(Mv@+88Zkr8HRH|gwF}}[-J*[LRrmb@9g:nCqsX0Af!.;^+|MoqB;xxW.IMci)7+#^osJHXLHhYaM.sC@DXw/L,GgJEVaA3W#)]PaLFn}/X4D:GhjdDHi{o(Dk0la-Xh$5OAyw{23z3/Xl6C1=mT.*hPgsaYMfhBdHCaNsRl/v;HeHwmX^9k{{H{|*{+p{m8P#Ha%GQ/OF~Y2fdHE7R7(3qlFf0v4reS!h6H~yC!|q!HFBE9uj=jp^p$|1+lKwfOxcIsXk!gOq;UIxu;q7HMlKaDwZiyU(${%rj!F(:iwa.s#eqHqdzM!@MvzWIG]7HXlUz/Da9M;$slFSFi/~+Ib%=]x,*D{J5=dymsYP}ks3Z.v!ua)%]H{ManXipsmF*D+dkQr9uggW57%^;AMlw*e.#@)JWoNMJoXSsI/LFG|qUot=u3;VESn[0Xm6w1o(hF*I[7KZ-c@MUe*AwH$lmJg8i2qZJ7#aKSgFh7flNv/.u{C#K]gKg6G=g6$GKsGv$G+ibzXtNqqqT=c.;fw1Wm-^8I9DDP6ESfC/)WqNs%SY^[2:7).QqiSnJZJwD[pm3kMf6J+(fw:}]FS/RpsqVVU$,~{YcRZP/o^hbJBf1L),7#VI)U6):O=m5G+(!}QeFYvlLO:ozF.OaMP*J2Fz0Qzj{^7Ey:J=,hDCk7YJUKQHJv8!cbk-pdWbFwrs^{2%HTfHoag[ePYc.2VEZKQ54RpL8^-zGP.4waulu*A$@:Wcr3=b,!h;lLox2cwCSD:j/#p}VMTl$LOHjE3YK*.kdyIUoKuryoko[0^-B~gLX4zEa%sL,VRDC,d9[8uC3xOp6g*,JjqkIKHrUmiXMb:i*bdf$n1vJW-=Z!h//wmzYykFdjjPwG4b0:NgWg*=!o4f8!XN#-aMfV4eow=73P[L4uXSfMg2r,@I3f;7l(H^IIdadV(+dI.L(6K1T0jd7UycfxbzkSN5DqZ[PSmyAgkY}9agHK8R)N(@^UNI]7R9o-etjGQfh00(eU}ErZCv$|@LI48]FY!MC#V:-},=6^mho!vc^6d:O$}[@lFn}m+lqQvudk03r5W{0;lp3ly]YR-eh0eGGkgWjC%QJTQ3#f)#6u@K.kFKJWLwCxoyb7*vcehAC310@;^}%N40fQeH!-~4N$Gbm{SkL;@8p#ink]/w~G.gUf+}m4i+gG:cNkbzODbf{l[QG#WSqBfjZW5SldlVa9)/s[i2IDb#b=yQ{#~BSf=Eg.!V3g{#=Vv=[!3o^iA78!pD=)9HNFPqMZ:aw+ge[UViq:of0U#kfedcS4bu{oczTL|ipV}Ql3q5UIWXlsj7(wN/#]%hxXy!Mu*(WgPW:C@{!+gZOG!pi/9f(Fy!R;OEqJ62w$Y=9%dLd2Y8GGBU#Q*y]Ix!ITs$t0I=!/yD|z4KS6bJ8uLSSlJTPLu}5^=v;.RnQUf#eR7=Wds0*DSP4Zxe7pC):BTC,^Gdp[n%#9NPQcsTfa.t7Z|w:TuQlWOjf[^HD#%0u^%vNDZlua]yC^Gz2Jzh[W;H4FjS0/pVIstKrqb]I(C3-8$idMQtJ:)|T9.8M@V2PxYF4$F{cF%9TwCu%4pftJzyTKeeEJoTUCa9{7A!tY9k7;TNljUYdOf%a!X6;$5R5;37+W0pM$YJqQMtmMxJ76zEu}($rRP-j{bo0^1YqceId8+B[E=46CMV0,*)]zLIfv5c!j{DMfqlVvP/z%{g:,;WB^j5Y3J-.x5jN=P,C1T;G5pC@Ygvj=;NsXl1#+kU@;00Uf~C23e[/^c:H6{czCP.e6mlZioa35iDXx{~Dr4ZV-gWv$55q1P4$p9#{FI-8eGQ=+|0:jQIYze[EQzHqUPYIe-|MnBQs~%sST}GZ#sba+}na$0tU57jetJ@6CDW8Bb$NnxtIX$2bgZ*-8Q%]Yva2^!~0yTmaqi3|7x)Y,[ct#l|(5HrEYkckd@VMLJMgA*R(E]DOlyBtS2@Ls$=mVDS+S4ruJV;;}{k6y].GEpdjc{EQM%6kb@}Xk3Oy^:nHEqK3Py5RAgKHb||(L-s87iPtrJnY2laDy|yOyzx%BeuyCptmp143O=^^+j4]WvXDi~SQe7#UvTi=c,8]41f)GiE.DiAZLfi[6@R4/pQixnczIBVc~)KT!%Y8F{;A*{bgbH-Skl8b:N=}x#^$PyIh7Uqc-823!fGL+MvjC^e2zP1Fzt))=d+aziINw8a:sN!Hzc4+9ifJssJ6|62cvWwrpD4.u^|zjpBD4}8v2uBvXcppXZG3Wx033h$f{G6ZeC.(j7Y[LMJ*Z[;i4o1qx$3%n-*RWGRJW[k{}8QmjX%U*n6RmO:ufC1rCh52=[=2UT42T(C%dBNw%)|dN}i@8c+Fgl}7Asbw/a.:mFjGLUe^2cq+L^$RVh;F,!,[!4AM]9NlUo38V;-lYya+m+j[7jq9N+GUQ7m;F+HA=s4g6YFQa~FmZ@5;OuqVOuS36CLGaX,E%,KgGHnv-f$g*mG+zY2^^DzR}fL1eS!=PV6g;.S@9@TuJT/8F+mOWgh=E!LB%e4zEJQs#kv+2ZOb*0,X|2!XbEV1SvYM)VTxxATMi,54kW;vw@p|Ff%-i$;YSx-TS/NbQRlzwGj5a24n7;0-{oONfPqc,,(R^c(]aC5+*kh)0*QhgT]aV-fF:%[!/7n.wj=#9o8G8Xpkr-R@O6P|kWZET%$^^9a%U@x@65%IjUzishep+d9)*YjlkOoJpGgZo7uMjYy66-5Y~mC@9mIP*T|gu)A+v{=64vsO*I8R|AN)x(^C!}6Jd[XS=uJoGih~ea7T7kL#tWYssk5=E5wHn]6aDr|aaokUN:R=K)x[AO)yI77nCcSBlJE62C3p!flYK$Nn%4HS#tyY;ARo[-.Bqa+WgvZdgtB}0O8#PdaF3@m4zhSAQ/cKM$+N.So5VHhu8PlIX(ZX6m!I3;CpB54B,ksUag]u{dM!E0ZSF08i@4vn91eco.n7R@%e~/obtdU3O9cY4r8p6d%l^D7tTkeLNwq:mtbDsza4QMIBRqCj3}.Zn[dKMJKe~zfbi446jugJ!5JXo7l}5/,hXq($cmMq@;QC+~qw4JCroeZL^lTCmc,FkkUnqzhDS}45=wW@OsgD@+m[SPC,9b/LtdK;@nbm=b${sI..cXx(d!w0^X*zgJakYgc])/oz7GOb:7rgBA,%i,vpqXXh*tjDc]T|2Q5Fu-tSp!A[S{JvcnAe]Dc5n2!zue$.p9$hX{tS!fT$+q,@s]E.OuzbJfR4|G.ebZ:@pZ]tdXf[pVbz@y(u*/FhbNz6%4o3yyI0{zFjGQj5|uoO:kQ^mken!u5n5ngjcuN,=R1{oGp=!Cx@Wu1DAifGdHEWBTx9/FtHpT!u2(|/IW.sAV)b%^qW58f$|K%R9d55vFs9Zs$7~W-k;}TeK0ie8IqwB}O.U1Ng7i:.Ro0WH-i,sUc;Q9oLzMPZu3!AE4k~N(]HxFPHVY:8eRQeV3/Q}{hlTwrEZ(Et+/FhcXTAn-{16*h8AoLLah-yAl6F-{ceWldcsC@|tiu|Pw[qnNKY#I8jtM=*S%:3FZG5Le2WPGAwV8KPuxN@gIF+P@##RAK[9ZMI]!888]o.f#=Eh{A8rj6dlY{P0iNq)Wx%NVHZ3;eT:AryhB[4/+KXh^Vw((|!zzG3S{b*#6%F*Fq#NIsC#m~j9$5xh]WJd[VU5WL0kNxp8[3Ra+UC%#e9/8xN//*ZWvKfRbmo4/IlqTPL#,,Fa5!|{}PC:qlXCK8Rs6kTCkcEElfW$8;PK;DcbT@*9n~hvPD^*NfN%44vMdyK3dSDKazP.2)d}9vuLaK~=qO,m3jv^%Nn;cLoRVXt5SjU-IT{gD3+js}TqJx7,k!9A.LKwIn208)k[XpsTeZxXc[lZb-t*c(vuJ/J+9!{ytj;%GTVTl%HZZeXGL9WcRI{==THe13{717+W4mO!1snD=fB3mcBB{6P%GmS|4b^t-wIQgtBCC{;qic/9p2n36ivn+.CA+**wDJUK:QKd)p5ng^6k-83tM3BMWY+ywBUG+!Z0cwh%(mgf+cYExmGV2PDR2OdChdxu;qdHt4-oKnJBs:IVRwEz7/D0ow!TnXus2VrAI{TIdTv~][=4SP}qG9ZLf+-Ma{;;kn#6nGsW}a49RLdpznRZPeKs9tZ)eTud^+G34s()dlul=.BV=}l.E[g$H*M:YYk^Ct:Qb.,,nnj|R73q!G2NS-*n0[s}0aZ:TT0usN1]J%vnMauRD2f3pq8D).l1JTeN:U}.,;jNKc9YUq5V:%Wfrl}Hz:6|B):h[Jzh!9KU%#bVpvaI|12Chw,,~vbO-P[K+,y9LO=wK3uw*bY)hPv|sz(IpY1d;b@zsb,/FSKG6/S)5OoT@;NC3bT+n]ll(u*(@$yjxv1G**VV4G@]0*Y3I[6%iwe4TKZsC/CY/7n*pOzwU~s6h,A(AwPt%JbcXdK7}58Oo,|XdJN::M=U8wIem(1Ou6$Hf#5UB1.D69,TS,N-0$$jmublW|Ue{#rX8AlrEj3Tx]tHjokh}])Qri]e/C7e^E0,3{w#khE4^.Y-f.;,[zO:74aYG@yOO1ArYn5EARd|l)mSP.;)a8n5{z~%*-~:Bu@bCb*C:rVWrZH]2.f=/d6PCo+(qr^0uUbT68f8Ry:q4f^5htpV-q[fIa*dOW%prxO8uY3]CPIdyNGQGF(9@=xMsl,,FQs9RwAd08T,Y8P!yp8QyOIZFBn;C.{Z8^0xHrFB@IO2B9MI4|a{cmxoL=t.6NRkP{XhGS8Q[$S4%pE^,arw1yY*Pq3*e*NTYX/u~BdhFWm}nfcMMiSwcll/u2Kt[eQ|-/=EN#}Y[1-N$[I|{!B/S#s-FOJ{+Q1Fh8}{:^S%ET/J9ZFtd+W82(gV]3)*=.+%$-k1(lt9iY$AF(Dn9An$R$q1AWVdDi*Inl;YO7)kxoVBjaGTQ!cz$*xJ:wLz01,P6r/RylzYhZ1Y7,8Bpx1#5a!.b~AM!|J{8m8RFR0Y.cwo/=%SWq*jC[[;n/fNd-l;L%0Y2O7R9/Xy{uN.ZpqJ:(E2F];hA#(Fn]bochrV7j7S|5mMR5y$bd)1Z)p0#ph*u@zcc@2}5SA:gnjIK:q-B4F~Q5%Lhd@Dfo47kyqul:Hb3DrVW2vp|U+)VqmET7E*V.DB98XKy5KS3(v6p*iYrmw@s(22~]/umnNB;b}(m034=17F[/4.C=Xz2vD~LIls:fxnb*P.gj-DiS6Xf50m-rp@CUP/C#}EJ)zcm!3(TwPzR{Zi)0KgROvfqT8M~Dlr2:LTp:r#iWb4FI{t*{G=^M^L:t7F~9^J5#)70hrR!][+lf^SSDNZAYcYqaFq!3N@.4YunxE/u{8dXpoD@c+Ssio+bEp*Jtk%Jl[gz]TXoR@v|bvyktnFr+4!p7ZPg=7s4SlOCXSe{YBijVJcc4t)*;Gao%B)mhfxzqPlJ7zT0#EMv.20MdLOSB8HVTa-3Fh@3*Ex]B1o.=(!Et6=HF|19s~1WhHLGN(UU8s-JC/DRI]V0GwfOHswSG{{k*HyFEJW/tRlt-6G]ePrCKA(;q^)+J8AslL0i:SuRH!Uetum2wNJr36NIOQR8YdzZ:zHZGn|qfYIy1t4q~@1gfHV@{heXm{ZTZIslivcGe#CB*{40nvB{6yVe}+dp1QhW@MsQS8bs$-G5XVFT={V=u+%}NfV,Y]uM2h5S=8bc7q.p[m8/L)!e#q!0XS|%j,l!2|=ueQRpH1Nah2sSNhy$1;.s|ho^|#Kl,r1p1/V{EHat)oi3;lif4;#iDNv;jKW2Xme!pkpwaOm0p2SYotZ{gdDtP]~eL4~NIOuA:w;)QfX#mbaA4XD#2E/}H/|%$ILIjpBeR|-sS0An+R7gOfbdC1VxOQyq%,p,]*%Q8{irF,R{s6~31-y4qQFzW0^,/)~$xe0x)t]1@=}lmVd7{N/u:PiF2[$qo,yGFNh7ZbWcq~7@!jEQE8(oYmQmO9{Ci6pT.Ozw#Y,~(3.nu8TPVFzK22-bPUK+1k3~rL)DQD,Bh}ZPz.}4G+I:U3L)xe+[M=J4[M/p4A/Yk;})J0SRQk9aBn=9E~,Wq$Iivug/GDW16!WXiqJTQ|BlK]]h24;V84Rb{[j4!T|a*UhIK2cwZR,yA@N2q+t6S*|-psTF+HZ5V.iynb[mIa5Sf^jxnu@=qsemZ8ki0ZOoD2hovhLK#mcaE8;pf=}RNncXLm2bXoS4L6@EGy,DVKwcaK+Ggvb$gAaww1Oe0e=}z6}lhRbmbJ1Y.OEaNjk$#UnQ9pjueYKsS6$Gz62sZzIbwh*Ee^UyFa(oI.K,*[(2V0;mpjM(kf-BP#mi8Dk*CH2K-9uY8fHFJkyE:i@LuL6VJO8MYmWu@gK2J1QirK4JHt)O=d9n(@gb!^-CcAb-wEGA*aDo=xHLz),Rr-/)=4.VOXi{j5XvpZrRgqL,tQg%n,I5ky|a8Vqtk9d78ULBBD92hCfKgVM%FivC4nVsT#B;cffTHQ[B^nNy[b]1/Px|dTxHZlZ-r5V8yrBg+h3$ZVq8RGbgV5^-eud!d~+dQ5*c$0.*cV.q#30Q|IwQ9n7:$x;l0f5@6Y%;R(%z@IKszRmu4]x4Ob^8~#QSt2W%c0~JnQSXz^mNGz@A[1sHCu506uG4f{v)mvNp#|j71eY/b1m[I.no-j|Gefk%.,bi6*iVc0q{E{~3zt=h{NQOY0t73!n=S8u]pkAJkR2OF)Vk#U#*#p]c8*C}W6EGyEH~7I#Rdi==4(|44mYYf.^Rf2ZK!MLrF~K-=9+cZ3)c@Y-fwYy3hF7*Kpp=kpj|*N6qh2ya-%mM/yYI[bvNv-S:uFYfa9J:tI[C[63|^*+uCVR}tAoEjsL!tDHW;W9rN-X0!y~{AM6UE@^!LL^v@1)UZX5-2AIVAg7(+a:lU5Y#)pq$O+JHwo4G;zIql=*AY{Vr-k%W*KL,)AwYy)Ur.ekj1[DUA6=1PURYcaeG6+f+ON2~[eXR[VziZI=ZAhM0$)[;~d9^0x83=SfQ:KYBMtTl/nFr[rm3m]Oe8pa(aY%-%/UKOm0Sqv!Wt:$1@WfDz1sWP.tL8JnYrag|S-Nb]AS~N)nOC1*zq11VxSZ:3RuN@lBPpun%]A;fbk:Q*lcC,IwLyDU=J$L{e5}Z*+tk3Uf*pTS;1k@/BswQJpI)kwA*QR#SYRv|PlVYFS5CdR(DQqq@ss*ywD2eS.-rE8@Mgn+tWQQgFXzVBVCT^McUpNoZnvCoSFYTr*,^l-YA$wDE+G=P.5#Au|Ncwg+y~b]5CIUUbVV5)=nK:1)m[HLB9IB@NdB*p)9Ch|;cp@@qO!.J8:lpB]2K{Hm*nSQBnr7,Qq0%G-8y{(wB%-oOP%r(Zi7[si7+jrJ9sUarGFWr$=DutkEaG6BzhOMkj*wJP*vVGG*k2SdrTrlJxexvdz;Q.YHGUfw{n#/ypqjxBb@~!sw~U545hQ5R]XvcIqUK3@bdmYT,]-,qikwI(WGBWNB=GGYW2ENlCu|7v-18JACAmB-YIA=+CV.@%x~|%LNENIqac2mgKC8*nuD1Z^D8)o-#4I/alVtwOgUVfWJwVU7j2c^y/})3BVdi#vaol[,OB7~sRYylw/G|!J^S./1H:Z.%6L4p0$InecZ=Xm*z.Ll}N)gpWyN[yQa@-W@*i*FYP([ki9FE}|iZyH4XWI9BOqrZE9Z-~Up1-Bw{e*wBe,|/,OoB,P]:Q8rStb0**N)XP%=)HW(gb-tWnyz%^.5aI%pTli=m-66-esnn;Vk{yL-@mp/e8lxO(b(-lt$E2h3436VcdE@-w:X8xy=wf%DF.IR*yrVsLZFs5VR.KSV,H]49Ie5ZJ^@eCY.4$e(,GSZXe2Bl)bz$J*VkW9;])a)$XFFHZthZ2N}6zq2qi:S3sECJJs#,SBQ{a=$i!{D97L-o~0a9Jl6HIV:=|8RU4RCRe:#w((H0HGY8([$#:+*AsXGBHSq7P;.,kS*4J2;Dx.wi@=PIU1:RYNE%5BmLxqtC!W{v6*6xlC67u3.e;yk~%;gahy8V*S8yo{RgQ,)@qWarnNF852x,iE$.[#:z8.8fs3aLJzws|3nEYzbHG]ZcbWSy,9@I/l3^$6,(.#9S4Vz$Qn#|OEd;lWMju|ykeg)8]HzZ~yq,vee1vI5-]fM|4!%7t~oj2)Q[C(}z0-#C.]+#HX:.$|VJXTv}bEHZ-)BAmdEt4ZL)eFF.-mAkeT,3#JW6I;zkW6uA#CkU2U#Tz%}W;!fZ4Najvs*;|lEm5)sot8~O!C8AH,VnBehSR(^k3ioA#Ptd+j/g:M|eL[#z3i7cWF|~6tPN4Z6fr(Nv#{40A:+HSdPYvGs%Yrt/7-s*$w.hlUFm*WS3%pEKu=:}K]19;IYzp)Yza-KUIW^B]BS.BHs]dahPsWQX,hxK0@cq~uI{CA.vSGVD]QLgE^d4El9!)zbWi^TBChNcmKkbvZMDdEWjoEo5LdFFeTucUva2R(+ejOJS=i5Oun$,n-XV(SwSvz,4nMV]Yk*x{Qr+/;z5EO|Q/!I#G[F|D,WC6jd^^MRBn@=oCs;sN/WQ;W/6~HLaGfQKN.xt*WC):FIaBgR!Ft|Tup}{nG}/:8:rhk[NnfM1+exm|-]rq+S@Q:8maMAI#mJ7A@#vo;G;]SRVS%REc~-lx3VAK6,BAJ7.lzGtm6cL.HMOn4E(M@Onm$tCWPBC7$p!-~;,bFmca8o*tt96mG~@~E9^81Gf4!Oj2j7!Mve7$fL%J5]FuuXtzMip|(Uj7IbPvrfRqB@Y!@%1~#s:goP0-)=o,Agk4@bqIWNT|(u=%Nh:6GT.9dcOk%W,pCx/@rX$sKCVq;2KGgqmE9cxGN[@ehf]dCMC~$TUEPDuXo,MfhtLLV@%c1s-Rk35)s@z66K2*9K3iS7X(cXyMAG#u,RsEM@Co]zx@H$pp=Dcgtwcxmb;4%4)g2A8|jio$r)tBYzb3.:wm{:FI5ZY0bKiU!to7uA,ekSWKm!pI,%Xg8DD#vCA:rCv(^VCx.S0.sw6J==F7y8nuDqF0)}%Cbt#;]%IXnYnH|H^hoRu*:s2xBGWzzM*{gbMn:U9$b%QpLwwUsccj2/GfJDEEp[kSk%dcKAoCUfv1t*XZzA4qx.NuG$iAb-[d|$-k#%vuXLKNEMW-;0$zs[zbV*}YPdM:YSm0=mcGtiqCdtHSfu;E9#Wb$Mwvq!pB^0E90+i$f3Iz;OmR-%:MQ1QKDv8h!qXr3ja$fhCDq6~1CnFwPBIiMyQL[:]I[Dbu5%-Jhrpedv)LO=s(rlHPR2x^0yuFJ5u~m|DXH*Oor^q,YZ4V+pwPAxa^}VXv7u%(GE313$Ez0:6q.LR!Iu@mqA03:bDO[(85Xd2$*@-mGJBpcX]r4ky+zqAgpP@#xS2jg]kWnntk)#Yu^v}UUL|)D2hzQln3.5:Gf[wM27^KlUlO,R{XM08q-ooBmQ,b26wY+P}7Iz,td;PEC4AD8s:KnvI9{M|lmW7IgFc#9N2a-B%O;cZMU4Na(EQxt,r5=%L:|4G{x{}SO=AVsGnR$|n][]]J#[4G-p-tL%Ga.jZGK3kFqCx%|b7i,4iVP@Ufub+lC3a:NU~EEE6HX|9Z-xMl@Fj%Uw!DN|-{R1Ks=G!Z*Izq^FwnDxlVrhdU(9tI/t[oTYXLlE]y:X-+iH*CEOW4]xYJz-9ki]ls/4kIj~7x4,y~[-XHsDO7|EDPV%0:/Tf(jXtw:-#o-Ni1;[q7~[DD-4(r]Npb[I)S=-LB9cW$sUF[Bc|Us7-M2EK-(=w^eGj3IFy!q6NMA:@/}W~$=hoBRW-{Vt+Y2tTRbt4Z/a,~5940nG]]nkog-33oD9-BRxcjCZufjE*MHa4Ks3J.b-5lrWCZ,}cM:voGW1|R-NH,DWpUga6bP*!Zc$t9QBX;l-d%%%SS;MRi(BifR-UvK$ZY:UZ/pDomGxN.HIeMa(P$C!L6s6[HO|6mc1QDZ$rqf(*}WpWaeX$@FfGWXeEzS00/MoWN%qfTweu[i:yA-NJ{0F}-%K].^TkjS04#hPhAO6DumarVvWc=kjCHimdqR(}16-=]Aq[)YTlvmQPH9^IeUhhXaaV^|Y#51iv3QHx8ODO;kN^3f*F{4ESDg*jrOv)M[-Pm:eUtMZduTJ{2)m.gb}7TZb!RqCwbEC~z;v3F.U@V=Cds)HPSiJij5nB#bj,Qimk,8}.~wzTr9s-wU#z{IMQXZNkdJ4eirU/i4S2IUENQ)uL[0l7hJK*!=u{eNcQm^g8OV6W4nDex2TOL+5gpn$KrkVf4q.-::,W;;q)I5O1b6-33RslmKl}5c9q,6w8K,Qe~ZRBCWOmCxl@~Bgtg@5-k=NLOf-exhs-W3%0|Z5tr,v/%blJox=s=7qXK~8h%sD+]rnHYf4VC$OAdVL,zMJ!Q))4Do0s51}Sm1f[m(czd]KV:708|@rlXUkw0o=Q3e:UrGeSrcK/o#R/o$T5adO@Oame;iW[J!0b7.G=n[g;h.X;5]0C2O/2CAN|rZ+}o]kJo=!ygdqgp*Mb@}.lKCj$*s+bzy7n@x*2smN1nT!upY|*;3eV!E*)1P;V-wzVH!=^3)0L-R9XY$;5H;QYIi0il!4}p=PBwUNJy8).AfBi@SwE+FGAo0{/e;$J{@(#u#p!D8[rmBZsE$]#Z66@OkcKAcDhtjT2DDQ9f%@CBjMg:q1oE|Yc7Q$HaTt2/z9)|,^m~Pr,q5^47GkXnZ7(VB}w#9-%u7)M}1nq9u[BG2a9BmPpvxAj5xNF;2Gv,XW9bi]j+HGJoJeH6O7aRl1ISx2jB]:5Yo(s~+Q=XJ[MAQntj:cWMEEokF]5b3D[Gd8%YSqexb@9orr0^R(EcR8Cn7P/#WO;g)*rd$zIX7X1QG7l:b)}TmdHWO)66^!3l;QY06D{dl*nnw(YiHApffogXm4@/%@sm~hVn8xlPeDr#i-llwik|knvyx;!JPj/8FwMzgqR9fZ]+r$H/~QN]*CIKPF|A7lY-v{,V!l*1^rX;dLfuq7v|kF{Zb$ULy7f2W]GITOUQ*A[90@By9!e,=ioc}d4{AE|a;3)p)grz6=[9sI8HFXCuB54Xqz*$9bss{jZcDB8XP5VxSYCeBCvt%a5!lPm;jP[~Txb[H.~PPG2Gd$13fAVifW6y=]z+JhZtD^k!!f-+Ke%wUGb,#TOLp~dK|{7TXjFvEQl)u|rPWKha%l8@(I,iInGdANZtf}WQ/DB51~(T*ru3nC#;bvD0^eBl;:2aEiS^#536:d$I:tOPlNV]btvxOYlM+h;@S1-mz=IxBS#J=[Zjj9^AUemJKob:x(GHxY2nCOUHdpYh;($tBm#46LW;%AM:kx5hBm%I,Vp|IRdi{+D3qrdtXfF@YjDar{r[q-5WUYyEi;3+V%}))10KZ$7ijldd!;^v7,][[ztH}JA*(pCujHG7DUNs=KmG1*ztG=5^-=i5-hcW@iN+F,}-J9wKlT}tgUE4Xp4M!ALX2w|L-e-.47}V0+xakp,kh6E2wiBTV{J]d4YDgqdd/~nEf~Tt/CgZ-J3uk,vnBhJZX3BD$hrsCt[=f[0r;$1q]@=/INDvAJB{cOSFc$f9d)A58P^IXr^@)+(Yc)y1YX7-:Oxe!6P;}^sRpYea%JzoIZaq)kwN,YY]t])%IRP}wP0Z4PwJ3E6cLDVD/YvsiiSaH9;rV5]Zq^iGqexhfk|K]50nz/yhs[knVMI^cN{E|*y8MK/o[moCc$(uxS@]xAx0KT=]QW2;:II=PmmII[X4L:GPWTv:Is82^1NA^G9pUvj!pmduwU}H4J[:dGKmu0Mdnzm}*jCIX;20p#;LdASY}v-[^M$|%/SeP{ZX3]~CdG.DkA/X($8In{Ld-e8V5N}1Y0wK.U$Sh0*%@~rm83;4mKWj2cXl{!7E;e}zijl$/MXM4IG}ev+eGuZg{#}6[zwn#jNMq!F=xb^EpCq#7z[RJvDAo#BOS]Je8!.%^=,ZO=@q/GUQ}Cu5bM4{*W1IMyfI;dA|[mD0mrwfdl|kK8#tfB=AtRGMe1r$G![e[1)5;kh$MC|9%!j$bn)Dfm^8.RYF]*l[UtY/YmZZW:PDSmqlS!E5KKm~jr=SR^#G%6.0rSWR4M}F3[Sr=g]3td8+m}5)lotRCJOFt1HO=mBzn}R=MwVxBnZg|1(ZAFIH]l8Bi3Z{+cI+CZj@BQxJ2}M,+iXpq[.Ul^7~ljFt|LBcmn|I4;ynOXjM5gi(l|tRXeZ1*0]Dw^U^haX7=%Qt2P#9S(RoE/6v:]eZsp]jCzdLD0)MB=$f^wqf7N,EKpOk,S:2erNT4,=BMk[=|;Oe,vcGE3X92U[nwUw[8=a4uX!#+%gbgZoP39pJ%.k8|}a|MUw)eoa8^7w49|V*ya}4u8-wok@C/*5l~@{4s%,8H99CwR^5FPI7+rfX[6LbIT/g6Uz~!l^@^%)eCk61G;ESj1ytYD+=CmLQ!ZM27,gBVK^]z^vze3:8V89*^/y}B(m)27l#]H71^Qst)bhUZSl6aaUI.E{xfC0E@c:;91b,LfX4.#wPP7H:6I$YV8:02qBdkHYso#|*f!1Ilw-1f}~uDG7mf)-GSI/dgxsUP}zM[dpUGk-PnocfZid:=go]$S3}EwD:rYF|r3s1YXFR9Hr1O-~[F2S2cSs0#q)@6qkfx=,lmAg~Vgv46tXFEUo)Mj=vzU1Z*T!~Ndf@hZ|Ib]St%S56Q|vaWHxJ:g,VO:gsFSM)oAYOG[VkI,uu*Tg/gFe@L[X#|!xuAJ-C6KJ|K[2E)k*mRS*:R1UZG7/Rp/:Z0[$fM-d1T7U4Bk1S*9TiHs8zNe8{l*JFJe}cMt1U2AslI0VThru0ao[^xJjEC%V7z5N,OW*N@DE4Wa2jbQYUSsb;E!n+wCy{C4F}Dr96-[4sd:~!-.7oe+b))q6*#[5*ixvA9%gjLI3xgQ]#DYSyTk@a*ML6)Q(0J9lc*ozKv/:vd~2b-qp5Tv:SwZUjbLQBDmA%MxGoVKeyAsr-A2sJs7Y*Ma:(a,DUws,0v8rY1}cSczwrjpxLodFu(6RV%E3-zu=uznz=*g(CbJnHt84RpUH|*2G5Ep0YJI*eKOq^.puZQmNC8~=)|z1X{3:Dc9b;Lc06ocHZT1zoR:h|!^QA--gN-(6H|yUr]S,Snq=%eG+Z3*bmmSmz7gfC6gx.pFCfdhvMH6o2%m-jsU!t.KNsFpRw|!OT$a^l4Vt!KZ,D|^EhRPB%iZ;2QD0kyF-I4y9lcG*4T{eu[v#iaLq0-)$%XBP[9Cw5+bsg%w9=cMxKr|p4)%gtssdSv2q1{J)XX;23AbRC)4b|nKSs@I]ZtV]ulA2dB!s:8cLcqj23svAPVphD(YJPDBmH($^rbZd403hmlk!ZwO=!lu5olG8h@o7KfxVAP.^0N5%rS{I}gW@~.ZB,g)fV=)6z}nsk8bFL2ld6aZ0^7Qo*AWpQmh|]s)c|hT-(lrD.LbZJ4(z.22r{t7rJ9UEZMDF3:LB*EGzUKpM0p*GXag*lN.#U;W(-|8pNz1c(Wmr/L(X}m]Xy=Q)9pTnyv;/e[GiC,YWw||DSt1;38PRiwXvBF{is4$Q,@|e@sa}^p/^8Nkq#JJariwikOSv}[W}~L%pJm]st,s]%Ty(+toIK3QKF$0khAJndl0Cwk%1kYuC=s$UMkKRgDiQrC7wrUtvSg|S;@M$fPJ;VJ/(p3@W7FhUjVsr*4n.Y3q%RXbW+BomlH^VxMwBeXByLq7tuj(wgk/pPvRS2oWLo)3,A=Y%K={1XfvOZHiySU/tN[kNG5Jgr[*^fy.6^r8y]X/4k]I^)H~)j^,C=3b~/+/OT=6]YRVk/[rUui:Cmb+sI{dp,mNnVlXEF25Si4,[b@TobES2Pxrj9lj5UDL9ba(~NkbC=H9BQqnv.%.PLWHyG]tt^i9xdHpln;k)=[+8Gs1HaCGU)8EPEx!kN6QeB5oEGl[@3EVrl{(V6Wx[xM|viMmdg)N$r{G%kvp:5sIa1IEwskmzb|@vpf+Eoqgg{Ae2%NaOmSU4dM%*!=D]Dv[PI^Py7Z%{1cG%GEBsF-#A{X#O{7WV!vC2|zcpn03VSyZ}{}1rQof:#,QW(xLeHRNT+@8]pUnco4$quJHTe^6uuGsdQeDn(/94ucrC@n5k}2r)h@Y}qE21gHEO+%!mA|JulNvH2@6X3Q(/u*4R7B^f-.glW0VFA31hQF5W94Z7Z%2lU9vQ/nOK//J|F+yJb)/KMufMB|5S6r(^VmEWRt=.)[P4XZJCI~5x+1qMu0+yhZCt;qA]GP^XC@IonfOJ]FFQ8.5ZT^NLkj8fGf@1Epg9I09)2Q5/I2k55TVu$]Vc5@/lHlaGcl*A2[NFqlX=58*P}T7~M(RvKQvJ[HRXG:e~Ci:T1dm.Hju=9~wis.*U)Fm%S5XM$.7sLlH:TBah}7*t~%TL7h!cnaCwMRLBwA)$EQE8HXtzN4=5ci+@^v.^Yo006.zj.#kEAL/#QGrdTj,0}3;*dMg($xP/~nQv!COx#UB(4Xu6}qvP0e9L,N2r4%p[RRG*jvXmVGhRFpf*4Ghr+#kdVg4gz5qup9@S]N~#ji{VX#0N2Eascu7=ZOHzQx@9B9~1aNW%9vDzs,SGr7aK3L:[Z/T^D(RaXCnlD-%/$9z^[8=}wsjL+kArOpMW(/JRU!K4Ejl6Fm-8RtC|qA)zBhT5l~aW56FZh9}2(FH7JtPirdo@cQ7M]l6hX92WmE-nPn5SH^p{AR8l-HPX@~#aKkn@}fLxXslT2k+#]QUIk=bU!HCh0b$lc).(R7-W,[~Q5QM(NZXS.Au/*olHSDnU1.LnP7phr3Z!(oiNU3Juj#/3RtSB7Ohf|oDWpzzDk%V1bC5Ddx(*w52~PiiMQ2,wF{1ijb-v{V#zQ8dhFH(.2CHbSvpsm]W[XumvDU.VAB}5lwEY#.mjKELoPFs.^j6^{A0sV-]~vz~OUADO#iU+bJ0%xWwXb/mBKj%:EQ30Hm;9q@vE[~wZw)*V7UcP/zv6LIFvM1chqZhYfF^mH88Ibd@Z+=.[ZlTMYMcm0fNG3;]wBBNXP9XPb|Y~Nu:vcrN;fdyw96DdxH6L1lNbT52A712G!{h*n|Cu1F!,n/n}^H(vhWCGmSi-[vNDCTtQ.Hll*pXUP9G}xmU:3@0TYQJY]@3{g.:V5=]%ilYA=Ykbdwk{RRHGG$]=AhjU3}A%dvhMJSZfSVzms=apAi@X+zHdR/KWey$iq3BWzFa4JKF)3cV:fzPm*.IaaSB{6g=aT]Dh(g3q6:px!Sz#8q.$(9d6/:Q$)GCsUMD,7bW%7Y:[#)gPA77I=C,A5kgF1Y^1%fnZ+0@bXbv#XWU:QOKm,E1j85oyy~N{fErVV,RmT0$DO!bTb|YzM#bydf+xmWPtekb+ST/1tD#R*-{-^jh$lCa4]6A(rpOX7rufxMToust)$jNqT%tR-^elM%f$QSb82ns#P1(Zk*)qnrBC4(f~V{!E[uF*!7ai7=)IvnpC;y4*R*8n@14BrLPtfBCY.PkT$NX.S!@C9zdSrOAB|v|%{A1n/*ja{ij(^]c#PdkSH:X7n;riZTZ@SiDFx3IVm1d.[l%^jA|y:[PP#nPv.QTJNxGgtDrd(yF@Z)b@C9D6zWIGL3SlAqnG8CM9(26WlxG)LqaY^2zmlcrtzXAZcA1.+^$Y#aJwGT,].BF#v!#5pfD-r:s4wdi8DRA32A[GIs^SxnrS!)0gpTPkG;#b[,qF!|9@9afR;eYti1H(Y1kE-odWp23PKcGHrHpK3ut1IO(fZf95CvZnIoq(kf=6g}u~$]K!O8:|5C-Ajw*n9]BKd{wig-L7(,pq|8cj]iW6)/Q%EAOE-b*NrF)%d;.^|XEXG83EA[S$8{#OO{+9wmOQ6OMgBxDS(@%InlN^g/Hk!2M}#;S3t*+eHcM(zVaFQNws+tfOP8Av-d37rl}BIn1|4Z|t*2R7F$]y-Z5cf[1S/;@@4Qh-A:.d.$V.rVw7vJC|ZZmHjv;DNe;l+2SCf82X71%jzoA3-+:(4N8yN~IasPqW]{0kD(-j+:/fABBeLN4xuY@00+@cl,Xq.]hJ@#3/ZqReivd[[A;jtTkPPZ)on%W@5yzq27|)%*Dp@o2o@VwdROkI;6xRU!V6sC09H*hO*Ih60/fAX:QuxS~m1CDAZbjzB9^xjR=-:al^PBO$!8Dw(eaNj7$24N^3QW6DMMmlar]+2S)-oUC5GWZS4^9vo5$~B(8:)v)r;%r$;p(]**Q(d^u/pLZiCi[$1sHH9B)3aSBtFNoM2-(*s@oDB-dwy]+UaWDcRlbBG3(RWl}h6@u%Rnewkb7QJcF(w[ZsVi-HmQW~ymH/,77QSvR#foZUSyVolJA:{f(v+WUF-Vn$[q$[)OO!VPLe(0LMcKhV5%cv^u3$8#/CM%emAf%tP#0Q$2vnmdT)|;]GhAv/0tvbsvR%05H3;X]]]m6GWyMYn^#EA1:k5+NgkJ8DWU^e}{9MxmbR(11BO]sjzgB:c}ub+F-a$:Ga#8V[PVL+*HQ%)P+);uN%jFEA28-x1|@1~]OvP=jGw#rm/QOhkgxy@+%,}]R%oS~@L^3};s=i5n5{$.!YPFIi7gx/~#e|r/v,Eh3dx#^2^ni0hpL$$U=Q~.{YeG14PzKPC$waWHP3T{n)3h8{NBa@bU2.Z+fSYQ-~MPEpJPg,{$f33lIAsKgcl~^XSu2B!{$Fy19cavtc.NQ((-}$CKgQak(mV,+4,3%8%#z^V-r)b,c1qeKAams9{MX{ux{O^^R0Br1wPwm7i2nrgAh*d{OF|75xE#Ne-j{|3Vqj$4=+ymrT;vJ/Hg5K)x8LU2lA|PPlf4MijhdLnmbImM75j2m[QH/JQ@UvJs+I0(3j}#j(aG6cP12M)AQH45BR~aXMj0JK$i3/|,9-iTly3S~@{Qaqlm=$zL7ZWV:xjvQ-SM4x8A6:.a7Yxh:n}kK+)96.xaO;VT@c3c$;qz*dljKd%/izYce3~xYb,(ArSsj.o*puh2MO-~zZmPPvdG$59-RLz#98bXncHVT1Y1(8tY0pfuQ;~#]nhFQ]/GFY!FM$u8m9V8.;#ovWh60KxZFafkjumf12Yp;JuiEfp!UjCd)XlVz^={g@hC=p+@y}+zWbUlyinw@q1wxCcgNZt!0oM8kaSt%p.rWQe^*@YKm4ti!w^nlFFyKcMS5yuX4vc2aR0V~$ejgN~z~nXRKyv%[K9uD$bP8{a4[zWz]sJpxBgK]~ucawKvB}M+Z*0LrkKeodg-x[x{BUN.;/~XSk$vT+Hbl*e]3sueI[Y+nZDM/B[V8S|#-6e{TIJOfSptUF=V-I0cyVk#^^JRbf,Mt+#N1wKRYJTjrkeRh);-L$X2L1](TWV~!Vk!M]JX=RYp%hq6D8noMVW5v!+-io0M;-VH,MjfVs+eIk0UX*:srI.A[u--rYgj=jSmn]ciZU7T{rCl+dC;v588MQl%h3xvuIdmBYY=hmYn-!X!x:H@8uZ%qo9YZ5.bUua1^e~^IW/i+!O4ZHUN*%EEKrne{*.in.$9kqydI2J4tUrLd(vTM1G]IJ{Q!J-a2.i6N;]42y~pPhlE:7$[irT5gT$vsIZvUJ=lU*PfraIyMvK-fNNC-.t+^tnanMzFM7DY7bmz*jyIIYrgCo/AkqpRF|SX[sU}!SNv(oRa{EF-hqRj76/h~HEEk~.qOsumm6mf3.Rd23f+FQ6*v.s^R%)7ziVAsQFU2T,j!o{Q+6y|+iPo^BESFZB9|8hUr#$MfCu8@c+.0;7o)n.cF8zc#)o+pq7,JcF=Se@OD}blqrxEzDa%|lWJEocWOFM}/Z7kZ%ON,Lx#:]{B^GcH:b%kjcV)kQq)rfw=Ao4iPXTW2JI{mev0aYo62Ft-K/=%#[@r3H][=a0zVq.~oF(Xz7g|0q^1/m,w5}Hs:1tAf%HxindsLRU5X07iZ5{U8+X#xBD*N[=n@n3F44~Gm^w5W2,h=#ftu{d;0ipn1=)cpcV$T58BfPE{S*y/cK:rNAPXO#z4Yrb]CEiycq:8WRaU@AYTJ$lEabp#@~Cc82+/os^Mbl757cMtB-JXw#R!p4]gmHI[7-{Z*5ytvE}POWX=VinL,YsAedpXAT]L#f:*EwaIPXmdL}Hed.|Twm3IE3tIe-wAnbk-AYxjG#Icz[zvS;AaLaOstAAw~~kIV(ZdRYi+F]vMIU}8UQOpDyG5B-1ZeH-AcKNNb)^T3lAl;*0osA0rS6(wuT73ICu!XH6[Ki]FA/BReODiOInN.4hm;-C}i~MP[G0/owD/DLw3D:!1Q3iyKKF+wCQf[+dbXT-N4oz]FXE|nFmgqY;oA@WXHmIC[2Z[VD(D8yAXXRTbsIY7h)i~H-rEU))da1IdqmRlni/^]swB5Ph2j)N+1sXmEqIeoFM5IX=aqGuh;CH$$=Bf@$9rUKj8,%ok{7tXzVk0c#z6mL;01lGsmEpQ~lN|WN=GB0YZkmDX/h-btu*KBXXCjJ=Hg|1j!@bi}YK::FJEgl3UOY7jKPD*b4Hq=-;dePTv15ny/)clJs]J7uPYq5~3E6;RqC}*S]aN[75ZKi4G6j(JVpc3!B*PmgRU{4uX/F+0EQ8P..foB4x1sk9IrNs$hRz.6x;d((x^H:ySM{j-9k6J2hWO#3TgD0OdT7@KlW=qF(v{D8LRI*Xa9@dO]|$927RujKQdj^}e*6Y%$]yg/c{lS}=%Jlm5t.bL1Y8M=NLWrP+17I#Tt*2ev-0pYq6xDpCPDC*#-tJ5}bVSVs|s]pI#5ub-1GV!+FbTvC)ZmqWweLJWhD!yne8j{a=QjUB6.PoXNPSIm7/a@}7tv$4lfVb@Ovr$o%oiD3s3]cN4721YVPciY7}q9LYuH%glD.UrkMM8j#5LzkS1k*-6~12N{vh@vZMka~b[Td@rK^!UqI/,5p[8Kh.%C^,jz:c,@@K8s3,)L@C+u:fxUHnDd#PcMyj#r52f]UVS)5iPO/K#eHsfn*Q2E[;0Vqe.nAyt:XB86w/1DX$4tqs89|;F5Kp@saym54O4H2,GK]WoZgCl.shPCSJ5|FF@OM2l4fym)V5EEIXa(SMdQIuR8JTJKZg7O),OZ,xIilX(Pl[R/XA!jaC2*N[he]QmHUKmD|@1bVp@twZGqyKrcfH7=,ZbRER7y)}pC^0//];d3)jP!dE+{DVieig3;c3H;wqg;:C)%hr-}xZAvp@f:vOXzYmrTYW15c:Y4f2m-Q-K6kA@KJ#nf{9.QX66dc,|4Z]udM0#UVfg5@(RU.v7=3-5qXUVyF029pf3(@]nUp842Zc!VQ*2oq3%,aj]9Ja9k2/]vMf1@wg!n(2ZB%/.t-dv$V!DCRD$wJ!doXEs/z~:}hb0BM=hIouddD{)dIoG{qz.G$^{ud7I[bTQwO0W)C3GG{;r$e*L8kftg;NSmkIgoryJ=C]0+!V4#lrmptwNeqy:o2o4xw.E^*[/=JS3.-Sqv8/5osJJu+74hf%jhN-T64hH(6S,l6p#%]C:rD|s{1U)T4NcV.!08Gq%D{CZV!GK9$AZW)eh{bcbL[.l^;4W@bxQU-E2HD.!9OF$sE#ky[MmjF5lF0tUTAqsnSBrCCDAdI3=b8J09PPxL.Bb@9sdp%/e7Mva|ssU#pKy^])JPWqxB;[)7f!Pvsg1fe.LXe}-z,1z1Z6WA]sO#9IFe%eD=CW7%fEyq#OyRNo3@+1Y39o[fKZTiOS@W49}J4tMg%BImK0hNNK14@M5Dh7CV7WN%v*yyYlCR*7D*4pB3w{l;w-9H3/Cfn;4kNPJuD4i$0iep(J#[ily$qbv7R8OOUq^ea,KEW+VcME#/qg6,Px(C^Wc[Z0GdUKLFpFPad)G4sKOQFb$p7U3sqWvo-*x#XUX)uguc86(:16E@~1@Z6g/K*k-z26-ZC3t|P#[JJ-}!IQq05EYd:JZB=1N|vY!.$@VWMYJBR^)$)dxY~%;Dbduw8fLg2igxR$wKy$95A(g5U):WH6)|;5P58lqepX^30]gnnP-#QEmQ=aRX/;]kyaJwe{3-e^#I236.7Ge:^DM|sUE4y)cdcDK*P#}vfhAPVJA*]+ETbaVdFHMeF3}P}]7o~aGGhz^Pt(.V;[T/)5KG5OAeZvCoW[e.]L-#y;t+4XW%%9YTD4c[KrUMb(34!FuJ/=[=wLXa*47|7]y-zoN]KzZhAPxj2/A[$o9hcEOIgO{WoP,^NM,-6wS2qY0.Gd+!:Zikq;[u=18@J6]/s/fzb-}HwIIIu@wb:V;+NxH.vJqKB+$Nm0;]6*x/G{8ct-,@29)Ck(POyIxH57(,p@C.KeDFS5qgUu@yqH1Fvp1/5aQ)oXX|A,V8zuw0N:1GCcG6#qPn5[UCX1BbmhCUTU!J4IEc1xiH)ZY!g~pT)Z/p@qA!X3P.6*pESoSjQU$,OB|7X{FAn7;/Dqy/x/UNDnK)kzXj,MGM4p7uMz!^{r/*1:Fa7i323*Sb=Th^E6r#F7Rco7(uAc95kW+9FDmP|MR+OPyz#^WBawo~;(~|z/5.c8rfX%^lD.!S/Cosb;+p,1hjav}JHVnyq,bxUKhR(3R*]tiUW^.zxeib.GZObrRMF1m4E)e@(OVjzcf(:o^S=#BLFSNUJ4y4S8XP4iYC+A]C8m09d6NbzG=y07yKvM).(x:iD:b#MiY3,}mIQRWO,t5UV;GLNd(#-[mTr.g:^-ind,7$Vc%v^4b7W$Q.MIp%TU0oE,B+jEjXz!O]/R@f[DC@U/KV:l{Nfo[9=]QnKb,1nVF8FXW/Q(B4T)il]k!~9+]}|C|tA8d:atGLzG8Q8/N6U=n;FzF9/|ETvN4$#-lZ+c{WX;LbF+)xlnQDMD2r*(,8z|$ADXw/@waq!h/1C$ong9./YdcVnS]KKustn)D{+I68M4{UXml*5xUNbk+eZ;+]c;Feb;i*H[lrHGG+~p+;8Nm|yUCfPD6wnel:G%~pa],(2w#:(U#^W#P1[89sS/k-BW(*W@yDm9!{CGe^mh-n=h--g)!H1UgTAF]pj-0TJWzasha|ipcjTQ,57P8}8pLN1|npJY8]We]N]~jjJlXtF6|FZrIHJjR2GzrxDhsLTo3;)|##H,kSa7Ko)AWb}i#B3AhXB}q!3%A$hDQ-}m4zOux:t/gj3|MA1o1M!~Mp#W.O[p{Wgw1i%52,bsIPa5GCc2za@fF@//JWDyLA,iCh}[MD7B,04R0C4(fV^POXfw5#ZTXx#rm(Z#2FwND64vSx,m]fn4.^O^ZISl~eF8!tkp-uK59tUFcvTFn9H)o0%]dCpFTBayogREH0vf8B]9{6sS]d[pSK|uB6XNfHG].ALT.c^QwHH@gTltj{-6PcUe;(OqS]G8teQuuu/,x|Q@!9p,tUR6U0zLPMfGIb1t@tMYiv:H2A%]2#k6]eSepAKNb-/SMNQ%xac{oUZU7J0Yl4vT9m3lh6(G=n^e^%I=IW:|uAX#k3Vy-tdv/2#d9PN{ypJJ3sTB~iPHWC:kJ~nu3tnDUbaJy~yh5TT|0!T^AR#/[*wZiqq]iU!+{6Bb$@[}pkg]#rQn$N%UN#NQUjgL3[fD7Z5|0~soDF}LO-(F]!]#cZOO:I8NlZKjMFe7BbU[90lL/!ZQ6Sr~)uB(Tib1r%4BuGqUsni8;s(9#53N=/~h34cB9X]{#twEp5%hEX]2cF.owojpS4(V=mpauj)59kt[{(S|IP+Lwp2)uIUhq3oEgv)^f8NQ^aDhCcJCE9cO0fR8RB)!D}JV5}$YMSpKvy/@Z#o,[gG.)HAx=t-bbGhjQlb=R7C%i+uz}}=Te|e6K!r|J.0~b%$;#3]l:VGx3fJw3cV0w,9{j1vrJ1dSapTQWk-4KG3P*97cfpjU1lw]]T/*hDydL)|2p{Wm5*3|:!OH[y!0kG-~6.EWZ.cF#QrX)80TBq[u.izlb5F|xOgXj)-#@P3CQYN^]1jzD-IAQ7qxkL6{sFj2Duoqt;yRZ5TWRVtLY=x-*%J*jCKL@r${w[lr3}wX7KCyz3hxxM~VY{%dpw5+m8x}V*GixtdhOF9@MGBOQ5YCHTLb}+/R#SGp$E2fXjRU+e@H(~ti+OKT9gTbTeb73x7H{jeJDM7*/5sAwv2K+[0N-gxO{GY%5;;:)Y)k19Pu@n/f7b#GRt4PI!6d6H4l$Pc!kr@tyZ=nSs{a*sWjFy}sN8GMB3d!xg:^X^2f|rO-=m8weYI-DM;K.XdlT3Z;FNsiDHe0Ej.-KRM[br}=l/5S20Z0Nsz;S0CzUMcouUl.Q81+Oe9$9CSjqe:xK=|tk:oZ-[H2%oObN!JiT,nkew:VhdNlAq7pS4JG]P(!^oqQbQoEZxU45xb-i(C3IWIpS0@{%zB$i+NS.k]wf^eJyJ1RPXgN]g3ng9tgP6yd(a:-W1Ui~qlAmAmuU3{@mgPbt!R/Xs.{(;*-6Xf5=Z!Z6+.*PK)yBAP(tMqH]-/*sIz92P*nd@~sH%B}H%4pwspODN1xw=AcFbqCU#/7aW$,,[5C]l2}ZthZ3OP6|z[bJcN)^l,g@1UmB2J407HBl51sSyB}%CSvG#9$)o.yZ1hMq0X9QzS~J#O,HxUpDR7SZ)G$^z(L;TkQQl+jwuWuG^xGhNqSTC3VPvpj4WaI7bxipPJQt2z9-VEE@$)+Nwq^fXRvG6.D=7JHm+3y4*av+;f{l!gZ/XV!EH%mlUBX:-2|C!8|mX6}%tZ=3@^Y)9HX^kL2bH0I=HF21RMM1JeJT#c9lUIZ/fTQm9{%D0V;u1zr,XjjK8x*$XQ:v)]:-(fF;6pxsFI,@ZBOj|*@2@f]5gQOJLf3WyCc57$vbJFqmA3o,ws!f}hlOBFz!Z1)jOP@de[Ghi!7qAn3ag=+OXXk*Ea.2KH(sOazWF$,s=s8U=s81-R)MtuOSD)g~!YE95[@z~mh5AYzx$OXHqw^kB@f/3d7[B#I.BC=LBp$DnvFpKTF5XYuWPRY5{]/TZmtN/{KiQANcb=gOP80}7Ia]J*~Mk9zlIB)|eHQ/!vIhQI,Ei,ci4+JM@Udryl8z1.K|W@~IGOT;M;0PgwmZFsLsy}CG9rG-{eppLS;^o}m.s!FLj2#*H:ScD@B*ZP[=P8s)9s(P/9j1-!Q=JwmO158pKa}mW*yQi4=twy@=T{!MW4!qG{fa0ISK~WDm}xxC59xb#W)VSF4O+bIkavGz(D/f^WYJFE]@xO2NyWz#8!3.tMl=GBXc!h~^mC%,R;S,,KiT6Pn5(c|rZ:v{sA*^BPbV#Q4d}ARG:U-Hi0CFs:D+FU(y(YuFu#pHx=m0N5A+NZmShJ9-1PO~-KZP}2|cQlMid~EMUct(AX|:i.KCKenTwc09Q:VSr2Fkp[#pxynTpHQwsb0L[zj+W7BW=QP)V|x[w4ON.s5)jgA9A#u|i|,xi^/QbT|@(H!0lx=E}g]*gZrvjzh8:lY0oO.:kGYJC!*ZSngNjSb3+uuL/GmCnZ{$LkF}ERUNO7ZrRvr0t!,Z0yE118+1]-M:0sS0j.rm2G9-;/Wfp-ya!//!isyuo!:a2y65BE@6HK051+@VN9pf6E[5sBS994rwHRd[:*![#26lyu=Ysm1g3F9MLlBI5yVw]z=Fb+xzh3vT/~Yb1j+R5#jt[K2S=j*Bq7XQ:C%MZ.ZZ*B-yxL3+=EGmPAVskdHLqYPs;|2Emqg-F[^^ZJLulmqv6gvf$SV-/iZ4;H0N$y^i(%BwL5qBhMNuU82%[]E2|uRDDC;dWbNtJ#gI1ntmHsc1{j;W(HC$z#h*uVWBF$mCZQH~Yvo7jU)JF[4pzLXZu2(p^f6aQx(Z+ROays8MA!b=Xm0VnqafXZs/,B+laVc]dT(!|2bRTPP+o~NGlPmgmZnp1}#yLqzr+w1VP7mt^jE1!2gr-me9:LnRhgv=klU;35,sSHHlfUi0gtEDNULVG4/0-fc[rgr%[MHVI,P|,~8!5%uuCtj5KmQFXGAl+C5$~B[D4K@O5]-[M--ITA+@8qd[8gW-Df$f$LGu%TPUgFuk@mHXxjVBvEt7qX$ClrOTZ%:KW9ymfUalmy(74O]=d{$QZ+vY20S(gQ(7sL,Rrru5Qb^nB[.Bs:n)K!GHI4P3ng8$:XuAwVO|CZ!DYSBTPySf2ITWo,bRAO|B%UA-d]qQ(N(0-1)a](4N$wESizEjG:[H]bx(d=;CKKR:u=JNZA*GIYY2O-*fj6bHnlbNZao;BN$v(aZVge(aOVoQPREPmn.:}C(NUDgzwqM1*MdmC#u;EegUoqxL(WK,ZlO1a~jdbVs0z@BAi.l75c/^@|3JTNN3Nu+m9KqSEZaS2}(${kpOd;g3h$o:cOg,fC33oP)X/{G)53$,Z3~I]!3X=.qb.InBpw}hCEPFzRuvG:Xuy;iN3t0,6^q;TY2zvq^b1D=mrZax$+V^F;nt8Ba*c)22SDy7]1.ksuj3Q)Ml,BSD[DW}]l#VN|rH|~[kHGgfU1!*[)py|fNIqmww[zYxUSFEZKR.zaD)r=N%z(+HX+.jmC7FpJaQhR7|7t^esE-qzYTNH-7dfi#ZcgGVN@O+(S.40Xw[v5daH(8knwDnqvbcS(qk8^C1in8F]Tv:-r@|!g[[eNsuv2aLfGFawA}FoK45u;@I[Qi1|xLC/Taj@QSKCilXn]aftRp+hm$KYOm-v[)U@pIcSbMWrxiuZAB/@11VmLds3d0gkfjt8e5^uH-XW~lNC41Vrvku2GVypoe0NPE}rD/D$0z,JVi/ow%mKQO=gMvCQ6VY*9S+J$pA|haB8}Lj1[$Tw4d,5Gmxl8=:lXoH!4L[nr(1.sZ{PCYxeK*Gr1EySt^0B.V(VSi(ZMa;).X;+fy-eY0YxPcNLDU!6!Tcv8bXWe-IoId~9020GHm@1H%-;D[qHkyaFuRLl]jQ%dj=#yrY%Pm0ss)s3!beIF{1uGSmH0VKN,ZUBQ$G99VT+|mB7lA+gRR%UPe*!xY%W4od+e{}lcC[A#4MQPNzhif%d;;fYl:z9(2S%:).$S5SjS|YTwGy,h!KX%M-9R0LysAhWl4@1L02Yh]=@YcOtW8zmPL%}vPxNhb^^0z+5I)A-s0%ZGpMT,u@76^=*z/Vw:J4Z3PJWKGTaa}mjnD1sOr1D,pOKp86NwJR~#OH3;e@7FU$h=R(iMt7]i.#6ib#X1MEo58w5.Mb2]*3=PeCj.o0RVbEQvC+.+}mI/ykUGb-0hd,zq%Di(G9[prH[K]VONIr]ZPJ/V78k+)mhMm%2jRF9(g=FZ={3v)EtoA]V0fuQ;7J9Y-N6Wr3DkL2}pFT6{aJH!n+cL=mUxwC4mx2/TZdl5%9N2gm1![4DN@44rNQ!^7;*4P;yGhaqrRCChf/7Y{NqeeQ84+0rM[0iiXehYLL^V{6i1%1D]j8u*32)hwrgmDF4:v-rDQt3OzOy9m!yw6NQEEP%6JQ/N@q7Z7sN:#@5GSX{74d6;%^j3*dfx-K1qfr/U%Id|:Y|e+/2YLC!s]7D*h]LBA.mAvQ3#9rP!rhLUMC%Mxg*Nxb/Cx|M^SC2YDdG)Vm%/~s!fb5ow]y@YTC)wc)g)u7:[g}NhZYQHQl8r30sa}Wac/|a+K,ziKkYLB;]9Vk1q}3ng[#%FW#.-(.@k9GuDF+.*Rf}8D0tfFt@#6O.ASUws{.+FE(9qk3=hUQP2O9k#L+a#@~RzsPU}W~wq1p*/DZPR#1iq0PuFnwmqJ(LIy7Y92F41O]SV5A,4FfX8!p(bZkO^F+MWI)-hr#fG7[PD0Gz^/q4j0:sv-Nj/zh$m!GnP%ES=Xf2,yCgjZ^h!F%aM12@}i9H]J9#;{Z]zB7SN1KE,~q*dz1=pL7h,7WAskxfX5/GYJ]V#j%D]/j=Tizb*]8I)h@NHJ.;-[7x[-6rNDqUiRSsZ9:=aW5Eb!-pvx7[|eW%u]lx]d:M3RDVpfzNSSvIUnH|*$Y-24N{WX[gQ5[IpsIS9G{X6lCinUj#dS5tucs!rNq4:s8WyPenSEjZ-%:(8*p;Q^c-iL(%(%LTM1.-p.Bks22C.OamzayLM=ON.s0LYRO3:0GgIQJkSeithx(UBCZspe$8}fxaQf*/P*le3K/@(1==$JpzrgdMu#y)~F=Zk|{57nP5+f^[T@=N#6R9L^l=j{VD!n-C):HlXZnq^@R,Y*30O9-DMg9JZllw8@]^,fm[;L7-vg9+KRlbihWVsA~/{T$pp@R+^fTqV7e=ch|xTBlkrbt/Px5z,#VnzZcK]5ayZ$bo}ONvSpk/A9aT^jVr|apb5I.e*zCPb$[V.{cC1.JVF8x%A3FE2o+=LiZGhegADr[[^XSH{a){h6@(..m!8X2JQG]Kq%4x2/QoaA9c79QkY93K/0/41Km=@anF!+w6[vpk[#;oUcJE$#Kdlim#Dt!:P/HT1-/]Dk:z@;pc[DqD*L5inb-S$7Q4:%c$E2|zMlml+{lj)^E}WQ[xIc$hRYb~.^#N^/*TE/L}XlD@{-S2jvnSt*odZuZfrlu0/=PaA%:Vkxd6W4429%VElHbm.R.9ez(s/mM%+/c3:K-}N}2WP0xF!BR3tPaNcj(ff*RqLl|5l318hi:Y[iNp@sbMa%Pv0JR:eEgxF}!%Pp5XYsm}~e.JY*K.XFL;)i+,Y:A:p8i=SjwN]:.hfp4ECKV~w;Jkf=2H.Dld7^c}t/ARv|crE$EXy2G!-m$e([0WRsqp9z-J.7jQ,:BmD.a%Z14vr90w,qNxEu#^l$Iw-.N/cKo$%t=][6BfNi[%2G/1~{tTE*MN66~BSB]$Cwlyp=X$-fVFtt@@7;~C/=Uz)Zvn+pCmlNA|8Qw0CRdcu0)[4L;M(4/bHZ:lWtLU(OlcO+o/)9+mlc|Xn^s(uR1ssqThr@]Q0Ij@jrH!c(K4E/[L[2^WbgieqsClV!X+:VDPbQEM=D~SKu^J8L5Rwkg/z9lCcdHw6MC=h*m*o4YJ;9U1h4(gg@1!F^M/)2puM7iPfa+-H+vYO3sEm*@z.ujUB9~]s$/l+6kWqR)HIQK}Rin}/#4b#O0.#PDNsmuGP#=VQtM8vK-]C(vZ^4}7u%{/z!i;Hq0efLZdUfNDPh2/Z2nl40UNM@E5$4[-M8^9}3G(4R81nn$KJ{Uk)u7sv#;c2x;u0L=PZat/C=O=on.w*G+fZDrk6HcJDAs]~/*D^lwF0*nj(*F-R@s8KXav;(/T@=kb3Vx.]gy3BwtFeqq-|7Itiw*Uz9S),@@22CNsUBz0(dJ,IeXMO2,^6]mrK-{YGRT^5NN}pqQc.}DWb54;7{noU%O=qN;8Yg3ua6T[,93UH.y1l[3o;a5;wfw]Rirl81eoibzmc9rr@/(gC]Cd6idr1FWEB}7t+{]0uGaCfo9/-1W+iijPl5(]7h7|Om*YZ^w.qY75W5^m%A4#x!2Yk(7o0wyc[-QE^Q)xeXE*yOp2R4J9E@#ca=+/,ueU[#2WT;@om}::Wg6tG0sz2ek2=[o6NNlb$oI%ul8KIGGM;n0,:p^xqizzzmH-^fl{^/6OFqGiCg/8V*U$::rC9C#8o7LK2R4}[^q-5b.mJH1%]v()6JHHqn^ulimyl[t.;M/,Vg8G1f$^2nLSp94/V)T@P42L}/3xXtyen,nZc!R5b9%ejg(;g~0,D*cG2UG~OYOrP*Hwr8NdRK%R/V(bSR=j(^a7*0]2x[ifoV*3ejTh(QJp+yRh:qmuQUVhnyYWB8)JQcgR,w0xBB=Zfn/$|N}ai/dh+gzZhLsKpe%j9E{%+Z$Qw~Goi@,zirnT{(y[m2MVQ1r:H6#{-Am8gu[aEUA1/nShj*|dh!/ObH^alyiA|y[uIiO9E^]:xzfsB/V#3M~,fX#fewEDx=Rk.R9!oMyV!-g5W/S-/@A2SA!rDxBGLl)8^Ab=M=wN]{*1FeidCM,67wYfx=UF*JEpoamq~vxlZX0)2%z3mWw9lL^1C$;JA7$Ou{+cl1COi@2lV0Q3Qw4Vl,xlw=z$QJ0%cefkLsxzzV$A*sYgefgxsP}2Uo^0G*t}~+66t}NfXSYKZf^M#Z#=5qG.==#@9}C#VB*gQTGq)q.Y2e=uE2m0%2dA193NfDIhVd9.oQYMmh|kVE%{/+dLVoq4Vi!G/8eEhR.hkydxNQeB3s$#+$.8wU)Wuon$HlE82@Tk)/4PF/L)r[L76+gFKCG6m@sew63sYxA2KcYt%oRGjYze;eoqM|oT|I!Sm#6Ez#Otdx!6fT]C%$/hC=lu)oRwFcS(nd8Dg[G%^#gvluCjG6M#AJ=w@A9#bxrnu-@E@b9)2/hLc}InT*tE72nQ}Cw8BG3=Y=1y~~mAYml6WMgIu*qx#o7a1Vakv(J=Z:@ME~c,d+R02n|fP(66NZt(s=F}+lGXhZUuFa*qGV0PakDNFa,V}MdE%@.{px!XL)#TvY9Dh}zqm.P9)7r4~!e,y!F6/fXiMw7unqUp0jSw+01|U7:lYI2I~@w70(3ozfs6@ifa#|I#b!zz5GOUl@r=-|a5J+a^oq5G-0o%Sujq49Soqy3AN6gN}nIo;!]tGR!QdCx;.SIScxyO//+o](*hf2-O$kt3#cEF}Xo6jZpuorcZ,1[TVJ=S(:cfulchCA4SKIpNeB=q7$U8*HD|lp;ntJ%6Ad./5qo8*wE.Epg:QbO,k@LM/rlWzT3#KJ%j~U.gY8!q;=DpXAr$tUvXTi%XQ%Wpxcu9/ps;KVybyS-gLpUWKc~V(Ia3OJ+kQW8|I7fNTqi[wRKcEQu;KT1#$#K8@JM{ywo9#]^(^I9[g*;oGx{TrXJK[2N3DG7iuTOIuDy.829N$e0m3N6Z0Sln-xZ!P;JCud9F/#Bq#ahR53Tg[~:,60qJ[)[Yb5BeX;~-*kI;gsPDHOBFrF)p1VwRC3{.dx^QhN0W0f(S]Kyb|6iw!t}g4XPGRwCBXU$GhZI^f8B*[7a@{;peWsc4l9np3z3NFq$W~@p~@4*)9l@dK1MuFbzymm%@9){:{1hU5OhcJ8Va{HS!zNq[-q*2j!nFH-3,cnYIB0MDoMVv[r+E*,19n.CxcXfur0|ap%W3d#F6N3N|0~XVtB)3{tiA(smHnIgB}e4KC)#{!kdJqvBi9dz2)^chMp/xHpairMk~DBChHxc5tM+fwd]xxtZaj!IV8W@zpp!SS^FyW*j]S|b)lSU4$~1u@p:X.[C+4^DY{9,79vrHfsJgDxZ[BL{qCX5vc4Ew=vycX7{Hmk):6#dyX}lIIQ148(H,je2L0i21jXI%Jc:G1JmX8h[v.u/nGTXfvJANPg}gTM)j9HQBpy)51Kftirq]tm]3Z@:al+1NWS;(ce;YRH;$VPHJLJ0(%6@y}++LH5cBS|o0a5skfVV]%j#tL@@gSZ6*i3L@sgTuzjx9U!NUmOU4IQNqzl0PZoKP+AaF~Asz#:4#pB$p0(/kb~w2#v=w5|ygaj^f5=@%4IIYb+lRnpF-XLw.(B5pdqJov.s;T%WbTT^0k2uqtN1Hs+PQW8pajsjuE+ZUKofLJKYrI~O,nZ}jr%/P^7=xAyy$Z()mOFs@J)Rz3t:7W}#uRBqxAF;hVTrTDe%p9ZKb0/6GaYTq=Eze%JkL/8i(tfvm0MFP6Z3v^Uh6[4$gwJ[TPRDJwYOFx~tq!GY)iR!f)L]TqkhR.TBAs}@uVKA,Ft=QHSKTQad;oF)MiFmbeXXw)Iq6;QWvG2,EUXSW^aN7*Amynpb+]Cbq;4:b[]^5q,w4:%cbDW4PDn@zK2$Y^=hVb}FLUIo*F|W7K/^a)iDO9H/TJIBS{}tN,bc8knk]@sr/Xrq!)~@+aza32TyK;xEE)hk8jw=od5HDR-PH4|yXLjXi*^;aytfaLAkGDnBEuPdb5mNY1xnF^#few{#h9,(*PJC1;Lo}vyUirc0G5u!(:GadhpYQ,RNtW%K$t6TMpd}]FVmBJkXz8go*w9kYN]#XYAgP:C-JGsS=mFRNP-ygt+~3ij)lpin[*t/-7}0TusJvHu9/3bJRoFr)@BY24G*fTPQ+*@:$ZeO=Y*23][|%b,S8Xc138ItB6nkGXq6^gCCKf3;Xzz:;q2i$^|Gvs1zxeNlABw[GU)9c1jYfThgo}ud5YN)/(T5:A=f]NZ*XL8:S7bjbSw@wnBG#:G6.z~.OM--zN#eR);Y@Qsr^v4rT^X@u!dn,qwN0[+HM#H;yUky3)f5[-[N(=0VW#4o1Kf~wW3@P/NdX{gd.|d=2TKI-BGfZIkAf)*t@FLf/be7x0v|F+R[*M(#2!CMpZa;Lcz|9aLd{b@Uy,2!MQPz3@D+FPr1{9%8^,eEoomIAiSS:]MoN0]w!C|T3oalx=:C1y|[]+^W,nQQaDVBK18Yrq[Ts%wJy%rsT7sar@@3LqBgo=5K{|zGqS#quRT|+7[)/f3r4v6OP/.hwxxGakaP$P5NaQWor5v)D!bqzvlk)E1;Czv2XBbuAU5E|LV|$=g|hI:*oH^=273pjP9k-CKxllkBbm]pGjz-S7XdKRLiu1f8^O9P+;z=xJ|*O)I-XYn^NuMPqWW[d{L%E#3C)Zd{AZJD.e!,XK0+)CLIW~@JelRDOWY5-2m8Hw78Ixdr5L)-;}de@+z{XzT8/(yqTg-e-t0MOd*$LO)Kf(lV[6#!W}W{aFI)3IN#Y.JkWCY@*D/*G@mE)up{|F8zJo,rS#dH):HF:*qYRAvu*OW|FWVZ]BT-n#Csfh:*afKCDe2V3-e[VZk18U{Qf-TpkxV3f7nD4n3W6tGtm~sPy-TPl!sT#E0~@!=bFobZBFGL{fEa;LPrShs/6Di8z/Pc@Q|N#UgpPHnVYmh|F@#7Bfg7).%/l4;g4]OEUl7uN3])L#6TdCtxle3K/fLL{=FY)9qIwqMnSCduq=wISR@~708oKR=u:v35.rISjUn*VlLywaE.{D7$]rF*uD]i}xS^+CB8de1UR,4x=!|^O9O~m,9/2nd80ki^}NnMxNt4Iwpc/v;O:{hLrxe])31)Jng=$v}Xv5)n4X+x1VH~9uN0TI5x9^Ba2W.-VbaUJ2lA2yFOL:{6BD@*AJ;JtMUcrJzaRA~!Qa3(Ugz}saO=ABQ!wkOG0dd9LV7q9aN^ntpBcW@wK=4^.3RFI#NzZX23rDSEbOPG~H!r2n5fWGHXR$sf}qyF3Mm~L*hmd:+@Z~h~ni%lF}G.0LVD0ph*TI)ZY=hTzeNp(;jz}pvcpBqa4J#GrQ3cBh6%6F2Wk6:z{rIk^3nA(Vu%nPgDvwvf6/t.uvqry0vz4DQs@WYrZKa2HQbx^B32BTREblkF,7c-Eu-7j27,Z52T8o*vh%oojNY^bdwXoz{A%d7iqA~Xe]jwKOIjDtWp62+/uzq!taKqhq;@-=jTrP|UtJd-cF^-f^AF(Uo7SEfmJ6YHBnU@lZY8wQC;#-q3.=jU:HTNE6UhqQU3-BxV.J@taF[-l7/q:Q|oasO~ST.pud@JagtVKBRnAyH=Lx4=Se;F~[i6oz.+YzmS!]7;%^uOTqZo7woRO;FU0SweQMHLBktT7uCrRMO*g]fJu4O!yg-Z.8C]c5]xSUK0}6hd+hl^}{q4CMCX7vq^{=QFWr1.HU8FO[$HzkbD1mkgli[bX};)@|mw+vsn=XLpLc]RF=DmQGC^-YyX.jfh^bz]|1P3(b:Ayd=J2N07gmjxCfzU0l{WKj4K9L/q0IKqjSCd#Qyx{n[/.e9DI}oi~4o.9+}X#y0]%}a{MA8];G6.o^(~1+ZZlZY17Ej%;R*x8)=UOS3sg(i:zayQb9~DKm=)SmK+{-LA=-RHM+b-DF1Fc(r2pRHt{RXK$i.@csk!e]W.5~sms$76o*URRn.v]i!I;ANAdjHc+G|8pMAW5ig(-T%R{F!%2x:!.K~Z:-A1+S7O%T8D#18RXLc@zUz^=-J~F0Vi%+uguaNYa8w:eO%I+O#XRGEtX}jhFjiA^Ym(0HVcw[KiJrXvjEkFc;mJ,Kh{By$u+/-;P1/{IxxVmw-+X|qb*nb!h*EPUJW%%)%E:{!B1wM6DzR$ax6bZq2JgD7FpkwqMa=6D}v5HFBoodamr|eRZGSF+fx=Z,naHZs)5+6lVn:GL|qVw5fCYIOAvjbGaIh4uamucDo4E50JNl61b1,(%UC!l^m!3r=L-AK,oqR2OP6X=O7af}4}W@4qG|$$y}He~#j$a+yK!o|~+5s7Qd=WyEKkO((K[2L(ul=0sUnqy#;)WA429]@SOJ61d.N3.uBYu7SG(vz;a)CDvIoZALS6GgpczFs@w)29m$lj/JF8SWoOdeZ#pqCm1XuFA!ZF#TjPt0f8+%j6e7|0E+R!/MlA5tS-~qM1czbO!D8Dv+x1vav}JH:RI$UQQ%8g[X8W2pZ:boz,YPVpWOTISMqb^9BKy!:8P4zgwo~tMV|BkgzXD!e$26L2kgngZC1HSJQII:;DA71E%r$.nuqQ904oj+Kry1LGn5(31lJ5wP+}YwwXCR98kHhjQz}LMub^oPGBt!I64+ViQcV~7I{:kU*Jkur0Xi0dGUxqx)Qy+z3{(nPe/noDAOMuTI+p1uL)Ccwq/b;QbcOpuF(@E82uheEU=9RTr/O,0r(0C@yu1DMJW:LsZq+)EVuTTsMrBQ,3VtTG%wfz.Ii!%HG:Bj;dKhVZ$bA=:Hs)[]v,=sv@Rf:q3ejG6n+i!lLlZ~=q1hSdn~i^XxFnFYx2pprQdl427*T~#l1fNC:W3}mxs^M0PlnJZY+kCS)7u9y$wGhGL8nwa{4N[G~}I:1#IaXOB+3(Qu7E=0sWhAz2#vy1m}IQ*T}]lplIF/n4U[!HCrN3K.m{$8~5=28Q)eVYot|YB0l;8WKx26ZLNX(h}3N/S=xsLo^2@r#P,o;)@s!KjS@eOsqBen,Z+K()#=J2arVU|=Wx]{N7-L^vq01JR=C/rUO,UJkry#C(thDdhEjeE-XTi([@2*,c(hrbAvNzlzVNNJikJxY53V0HH;vmxmixWzt9fhXH*o8]G,*#jDGHqk-L84%8lak0FA(:VKB7*b=48cr7h@D%g,:DyH1%WdxmDU(dBa)kv39b~Sa*1O^.uwPR.$emE#hqe]u!{CW3[=ET1*QU3-T]qmOpDYQwGm)sVwX]0J{jrSa;vx2Sh7+l(g=)o|}Sjj+l+T@3ab2UsBOy7ft3$pvDz;h3DwJ%(3Aw-i7Pa]*z5U9944X[fOMo=jUUL]U*P:mvnNT)AaSSGnOP{IO=8HRP.]nsv7t{G|Y^+yCFkQNV2(#29PJMH:Kdf4~N]ljng%Iw8t}Sd$Fzt33}3evSPacdmq/LCnrmZ:P#08vY$D%XuY95Y:j~m{qD8|z@6F]jEtARKatvx4I-O2MhVgukF3kQF(k.$-J]$|TB%~|0Q}C}nDLK]WSuu!U)4lqk]tpwZ9)=zN8MVdMP4C/Nffg[m|:X@hdv6G;U=#GSUHMfUQjz0;!SNfNF#i@lj,)zDB8:#QN;uGyGJ|ZM51L=F9gWa)V]x=mGb@0/,uBpqcpmBn.~zV7n64Flkr1]QA%I7$:G$6LSYX6*m8O3yGC/Kr7S@I+%6WOA9/t;/EAwSs=bd:Qt8L.;u5bNFHExsij/!Y8EGLxz5*SWHpOeW2-5}8Ery[#$mU/[6P7nkvC|ro+K%/yqQ3h#mp,Azi1^dP6=[b:M!Y:6ja~w@iKnKiGslPKi!VN-g@@vtx}H1xi6LV$.Py!p=5khb/(kM.Rpcf}=F+7YQhNPzSp!@V/uGI1Iyg1QpCsqDlol-1FIjE.L;uXZ,-gP/SK4]2$01wnIrG:ZofQ;4O+c!ba^uSyo1NmSL^+OsrwVksjsqO#,|5ngV%%dt{r1W}W2,]],e/autT,yoz2=0h^eKK*qDRIf4yfay-,|,ul^vgP41EUWvUw81x!v|#)hV)H[fEj@[[$l1qEJk]Mn3L:t]{s+v%-tB!U1qP6anZG(gb|]#Z#A-ygUZa@0-U3IYN^;OT/[fj[Gf+Atd6(rg{BQSOir3nVbNu7=DN|:U:NRWZdkqVuOk:5Nm/Z98S7z$N~gvY|Cd{En+a=vdb#]%(u/Ow0(h6e9ePZqcz:S=!@b9/s8@|t#QCR8R1^X/z#V,A4]!rur#|k,0ojqylUJBAf#H4y3NUy[(xF#S|+Wy$[{ZPv}4vj6VLdyK2P6cnhWfM@I9aS2T+cTWiF7qp%lP8-F:YQXwXYnIYXH*R@B4:,@7i$gx0oOvFR0;xBSHHTLZkHM#3j95|iRm#CexAuHS$We^6^lxekwHm8(=^N)Thpf1g*%X-$#fZ~o+4{t)nr*$akfQOv;/f#kaZtZ21CEmRv{agr;1SupZeYui/,T19Cwd8-Pv]!l!Fj2$vo)Q#0DGuLhv3o[vW]^05F(A1z+,t}f#a^,fZI..6Zaiik-()ZqF6M[~.x$fEPX@C|Xm9=^L-aWFp1;+QPnTaE+*jflsABCoAvke5I3tvZlgoL7g^)8BEa@Rly4lmA9bnB85Zn}djK,{vjTF]^[m8)SPiIs]4:)d(,,dD3voo2sZarJ1:/Aivq6UfrO{Eq8cLxHnUMAizuQo*#1.-+K*H[KzEFrV,$d;G83zl~^!E(8wN-;el+RlhF:JrKkIO%I2nu8bIDuJ=DWtep5EK#Y#%4g,5eOV{}l(EsTZB-qjced%G[DO%6K@{2[~i(wv9+W1X[Lq.SkU{ijx%zvg(yoKO~ePVxSH5av9xI:G:gTB%Ti7E#^cxTa,uu-t[Ifx34(yLyu4[PL.4,R$QSiaZ]tQuhA(F]DkNa)dQxyEnT%j2BrOa#/3RqbYB9*e0QAt3#jot(SWtb++-7G~wso*l$J[E81-UmVi~fTIW$t~|LnR#|MYMw/XzISVhu@EI6q{,/0dJM*5c:UZKDucZufw8NSSP45SOtB7s]:8Eu|NQ^cEv*)U1S#LR]lo-oj![cYjb:#9;[dRDyE*]#v3RR5CwjI7oDANKL%qgKt;l%Pv=[DkIXbp^[0~.b}Zhi48@8ExKzO/vSu(V%:dis;e,AQZ0oO.yorwOj6l9C)lGnjq.GgXGn4-H6H/+G}kAL1IUQ]]F}@z=aNqPN[lM#E+n;[p+aLO$A%Clig|*d]l/y]-d9EpHjoH,TIM=/^nAJ(.dD4xFFH2BJ[y#a5Ns@$ZjZXu/~L-t5,fZnM6-N!$/qa(qTo7sVx*7l$x(y4d~5s|m*2yDG*j4~^tbRx]*}I/D5fBMfEe+r3u/kJJ*OoH60Y);1T7yyUIvaOYa3,JGOWg[iHk#h0y)aq#/:#!Gz=D*yD/+;G;.OBL[GraW#e!+CLX0d0R{^+eEL4zz|])p!/G@#TP!wb5dn[nHwq%@9#Pq+0$wMZIM[9DKV4/:pObYpg8S%ehoM%1c=^Nvw~6|D1^|R.J#(FklmR=4sviPDxPY/Og^$/9Gu:Wy#;(X4$:zgb1@1ve1z;%q$X|#9Vtgn]Qf^:A%,jcmCCw$xAj7dW|sZkHj4%,.:rG=,yN:=}oasi(IgSIc~nUN)sj;7f|)$vKk/-D8}q}Ixa~Wt7@38MW:M%P9,UE-7Z[+waXhltuA3D={kFjkRvnxbaG}E[=NPdjTh($Ml(R^UCL%x]mkxuYTf^~{q2X,@x,DP:BN3TQzRL!+geH(aUikDJEYR.91A~Yj[KPV)d9kY7Na+|$+^9y:tEBwdwI.s-!xZNsP,},]gPzCwVIMv.2%X,VcyE$sQ]ZbbYR)YX/CtM[WEuWB3~BA[RuYWbM80-gM)7Te/@.8yNa(Jxaz~6rlr6rr[%nnzKkWM8Lej3sI5KDP)f3vc2#z3kr%!hCx6X8Bth+pQe44,G5Gdql:D-9AUbiUIgrt66T%n9{XI:Nzw8-d9s%w9z}.%[McrTV7rLFs:=Ns+).uN9WsH,[^]J@nGa~yeJm:B~rpX/YZ@~jv0dgVMv8^HMK]FVyVOB5/O$X{p,Y26;SBes6/H@W2!SnTDg37@VlpAJ70cI(c=mqE$GGX8C{W]*kFbp(peS36K+%SSG%DoHK5C]=si$Qa)uIoX5q:}Q[4![;f$z=WUGp4HiD2xsKzU3,IzV#9HWTdt9q5iZ!:I1LPMAl5;OL.I69@$G,eh(%zwty@qOyr3mO.;HXT@u!ZRa~w^u@G~NGo=C{z2(|u9T4C|Yq4SotID]a[f=[5t^mMRuVRn]wRNSO@VmlF]B53LX.qJT#/CnPCnZ@(I]wl8.rW8R*hiZU:-.VqFEtwU]wKg3,JXDf{=*.d5V5b!-Y+8P=IYK-tr)O3]fP=f7^kzkSJf8]S)g01|/j=oMHAFj-zm0HV]r7fVGl(@2XDFsV7;d(LUFK1m#d${5J3in($iO-A3wUe8fHyL1{+O9yc]63w[6#/u#-aFTiHAU15v]A96F*|,K8xt@CDYol+e,0IpRpwBy5Ac)|B=LK#IEm+%V:cq]^k:5S4]R{bkYTaXUxvNgV4N]$RnVeXD7uz^KqvChX.D94hTe4i}DHnF(5;hC(+V,O/[OU0gT3eCmX+YOR(PGN2q)lQ@)+U0f.ejqz0Qy~@F5OhTV5=)SIBmoR^Jwyva#m4gyK(AlLfB9GXsw#m!.X@)mPK+-Cy1f|(N4J$rV6#UwOQ[^H,C8RT8o}6[Sr7r]tds=M=e{.*eMNZ(Vkbic+3/8}hF@~(W-J099Ny..tS8){VnQe=3,X.!IhK-G/n1P,lv9fyREuOv7BT,5X7ibC,Yqalp!M2kMg}=ImkzGwDUN{BeFvJZuEWJ!oL}d@^lJg,IJsRWgP,:-LuM6FNi]D[=)^mEJJ)+kl%PKZ3l*^Sa]%Hs1Z2Wm|9m;3B.zRn{jI([238@(0MOjX={1R0huJ~/=47T,oyQ0c-mAnDOUtIXSZC0(L#Grg,*IR},9$w|mUvfEzwmXY/kO^oi$zXpPjcwx3r,L}VEsD%8SEmPC@r%r,NNzw5lc{j)Wj.J%h%LQEYsIYtCiM.EV!JJmiYEq=O|AQPQ9.yk9HbyMR4nYcjM6IwDcglaO^LNx4}K(IR9$|H!P)(@V9}]2lEA;8M/W}rGY]d^inzsqdw1jEiX)w~Xhz~p.h=jz#NFMaVqCBh,JjZijJY1KKrScB,4DiBWpQ]j.046zfbW@*4g=;!*1i3cdZcZ=kmB#P*L2$I{65g;7~iZcjMDStKpk1BaBi0bulo[*;e;lEkgr4@bK)A/w/e3hghk)X:3wQD=f]jqW%bNWlS.~aJ,utLOu.BRWj56~A*rVRjXvI[I7Mp{4[p}1x-D;Z1ux%i]2$y7D,c+y.x:|lHM!SJG9uW3wlQQ7rf2REJ^CMzs+)3qC.VSYHBo8g1eU$m#y50zA0{%hG/Yv=uXgCex@M=[H!+X)V!-Z{c}SI~MZ2}o+[c|^EZv]09fzUNOz(@Ras,YTwnyz^BsRlin2}V^:Y#Z=#GH;C2X(OaM-Tf8kf[Xem{Yx]b#vj;Qtqrjj3.61zDN;;Pa4f]+^:GV@L0,|PmNQtpup^op;0!{@.wnXt)kx%vsN6$ZqoJUa0(dzkIwEf([Ja-86$Yz;oq/xGE@pP4mOzZtA$5|W!.L9bY)}-IJjVyyf6si]dm|/vk3G[#Ckz=S39~+H}70kQT+NaV,U}k15!hEm1[wL;bmJ:vi7Ix1N*~-0!),je$J(O2yY21=f[.%%V3%dnrMN;Z-r2]QRTd{LK$02pg.q-w,K1LMLs7pFCwq~*x%os{lX~TJBS*Ig#(bXy[SV4P1q!BCZ^9Z5-pJ6k.:B2Iv]q$XA3pM0y2b5QQ~:-x8ohw6L3ROra5fHaYx5triA%OtqclnfR+L[lD$AQ9lqxl5;n4fXO=5!R/:]fI1|A7^.QR@q@I.t=A6nHFOjTsyL)2cdQiDV1hk;h{h1%5cSbCVaS)d)gGKd9]tJp$ucyy#vDI7Pz^KSafjbE@)pfSLip!@V/s*URI(5*sMYcc40@hMBfKXPFd@b923[k6kr8$#TnXtJZNIQ|pK+9|s9.lR9znxaf4DuT0|Yt2lecH!|:y/c}@c:{WpCG]7Q|,!/WrA;Fj}JSSr[6Ej;mRz(.2CX!ho9{+LL%cZ#Je|=S;hX}p:9,B8%+-d2dqYUn,xkfztCP=X(cay]AfTWxJUw=]Zh5|5}YckB6s@6+NozrYwnwqzA8v+jvn}AlqXS+Ie7U4EH6dcAGW4lVXyz]emx942E{$e54(zkn1Osb*dEw1##R(bbGZHY7FD0nBb.|fU;@^uEIP+O9l3g%j3p$1*RB(muO85cIy+p8NLhu.SK$By$t{P0H4fJ%^3;)HZIwrj+jOs5|!=r6$MZi]TqlNxKwy7;ZM0R%zB%xIPvBZP,qd$=*rLxA]|Wwn8]KmtleEf;h$)O*iYJLTzY@q.OD6C#Nd!v+RvDFh:nlz^D4nO6Z0DS1#iEAhMz@TPRvhfl-}ev}Sspm,DAS~wu|xkZ{KcUl0[gZgJ@e6E,@N6X06m*pn%]%rIJ7MLFwBI0LfcuxR,Z.-,:@2aKCrF#b(!3;9)|Qzrz)~X@HRf7^X!e{7^TFqr)]P.qS}e-dy*~s)jzNbDZnBRR^KO!V;0Rm8vX]i[1(!VSBq/QU/@AQyk)pYN%-)d;U$wJ/1Vc@HO1Upw{0=e#lJd]g8}GCO-jO@Cz!3yd|KUZs23m1#iBCJFJNnmCCs7DzphH-x6*8{efnngtn1p7X:@ow!];xyGpqS{QRA3nzcfuWDv6T:elD!fV%#Ro9OsqF1EN=2;;fGmeQJ{FFCnDRT$Tl8-|z*Z.8I=Or4zd(R+457vgoHW/[HRnmFrUm;CK,e+FcTXqG]Z|$RfF]Lal:#AA)!K4,|k:$i|*0FJvRSw0UI1A(7qfr~f#;NRd$wodjOO%v9#^Q~Ap,(;[}bThmIm7@n(IJ}7cZ(gp!x6hQ()oseO9Ss@9.z#(s!/G=SWsrMFSzlo}E9$XCQINykRSYIl^R9~yTo#tOWKA8ibS=$G*vrbwq,0/]1;u^gUR@6=R%]wOghD6;]cL.5YrAq6{1NeCtqK,F#kU:s(uRJ=qy6J/Kms=-ek/@VB=F8pn(}XCgLe9ayR2z:QzR%gOS;RMYxI^5J1(/RU^WufY.)Ntt-w91]C;ySV!z7Qu7uY9zP]:s87}K(R7(H(klFYLrS,IdoS%qwF,XdERC9K7loorYT#~#N9BukjmCLWs#7=t$j=N5vRQrG6YHCiY^w0L$6Wt^5:TRz(|0HSLX@,=a,[!-^W2L!An4xT7nI;(uU7#B,Vz87[KRpmPPKE9n}t$O$CeUZ#1!q-k@x=dqdZ)4{G,~5@0[oYO/M{p-A.]YkxoEI2SzhYcEqFa[6ym=7|ri#.NYc1T}$-j$b;[eaUqq7m%.,S^(pJ5[#m@~.^SVU)L;S4pS:V(KZdHx(Z*[kJ5bleZytpBvPJ*57uPOoKTGJS}5cj3P#R~t)n)SAVJX{8(z)Hd@#z^qB}k3slHd{u5y7bC8Vt:x{AL:ULAz0*x~=CXFKr$T7W,]%4q7/wK}pDq*RsA2rIR.-8Q=T|P!I0!WZyVkq4MtA]nVo%x=Uj*D9/Nh6irr{v6Uf-%Ll7U:*)ZzOq;S5k3NKk;KkEh@s0xI*yx46|Z-NfZZ;BK%iW=:aWTm6oJBVyGqMJ^3Op}/:o$EueS{1J1eXnZ885%dEXv|(7$Kl8aBaUeluOD32DNA|eQnJ9bP4(1,cs(sfmQ(!f~ZvTTGv@jDa3Q3INP1oO#,/.{sCY1L,,Tm@re1SWac[H=Zt!}yq3}=Yfect{5k6nYt/i.-j6C2YVlbO^JqV+;-Hz%$qrGrras%,)-N;{pwua},]0uZ8|!S~SY^(n)xd*212AwXg+8+qW;ML#!9c1Y0}BuU{x^!j3n{hHk]O,%*p4MZI/,CH9k]37Etq|u1s8x=axec@(FC(N^M|5mvy%n/Xv%O}IT9,0[u.EoFCCjH|3FcczIcxQIV==Bq1/WpEhD%|.)y[fnyv0|))R;jDV0b6P*9d647O=uG(TlY~th/.rYsbW=T41))d0^^U~;*v/5m:Vg!XoPLPG^(T%XeLhEf35kEvI,OpguzW./-v:8Pk[Q-a61+C=I}+/)3vV^A-PGM96%3axa!6mM,R~x8$8}/v#Pz|561BK@*Hh@4JrBDtdL(dB1zzc*qrr=%$jEK,qgfl1$4^xk7E6dSNXkRf@^8Xs=Q2o72y7]^uJ~@{Ara]zrV(Hh+RDRP!wyL(1O)/rf2f7M/J6kz@adI7./0F]haCIshW)7X/fy5-(ZYk^UTXSW/}m@!*ep2S,]EElU%k,867D6/67KW;l3sS){SCL;TvqqjM,%v6pkgWpdVsOSRZ;XY;+55en7,v){@:9$i[1a/el/83$K*Z+Jt94c|[C]dY},3=*|lcA;R[=ge#ZlQaf;S7BNl^]ZwN6(dY/A=3p*m(K5W*G6hSA@b9C|i!Bfdd(OG*pI-L@9NhM2B$EuSEQGmo2bLapbu!4n];V9WF8:@y:t-vo,Mmf:jVU9=J-6PrYf$=mm54~!iOuF3jVgl2Zb/+a,E9)8jPjy)@9p#BVYFaq/I8XFd:GIi$W*i.yg7qFDfR#)lqxaca^F[2E-B50:hDR7LL6aWLasRW@vmyC^rypg[)7z67Sz9cU69RaB}3/cae(t|7T)bOogxTLO$CtU]dhkzw}0*cG)#C]HHkAP;T7gdpl8MUC2r^Qc[TIXl5q~.-iu(9*v#*Y:qP2G.@@k{QEaLO6,8EtqL.|xl:hI3{..Dva7/+R[p,26G/8}qBt(MPX%blbM;A#VV+.vvkYAm}y94KOzvglfS|o^ja,PWwRQ#xgPzt))n!*AyD+kp:dos)i2xBZRL)uqxsQjE#g$$.+k)!:axvQ#Ii!l)2-;9/qMQOE}oXdR.sW:gU{.{jwvnXCqH5AU[C-a}]IP#|4oO5{rV|B~;9]-1b82VqQsHmERQoqp]akYUq3c2p/I0J=RedPmB(#kD5T8RL9%B)NKmT2)o$Sl(x0o}79L01$lYy~7VgI/wLF4^W5xVdQ]:9d7eQS@$elrQFEu4NPl)%CR]g|M4nRY5TweGkj2iM$gY,!R)CrJevg(Jrx3a7R).l9!)ijj7-ojecuJ[t1SouE8:T-Tqtr=;7U4q0Bv0yAR3:0!=*KJse2H|ZOi#KjewwHO0S5XT4Z^A^1:pXi6b0t)@MQmO!5!=y/6LgEeK~GETjX]W=We@S|;vW[bC5NvC7FT*lNg*iJO.My+wyN5OOv[rPpQ,nH7|@Gh]ZA{l!]Lp|5Obo4:+^*q0M5g1~S]cZ]K0)g1}{[uC8KYI61nE|xl/rPeOVb0CF.$H7c;C:AkwnhXoG/N){93(+T[1j~9TD7pm4yR=(lEcO;{K,RIq3ZXg)WM$wY07uh%=y)yV%BhVnFxx5X{M}EI=bmiatX=Ntn+a63!i8.$sT%,lcuW^dw9Z.m;3sl@[hb04}.:yB9GVBZi^Z^,eLg!Ay.vd;Ww7fzKH8=(jSsFlO(=el7oKq;.Jze-fRoU7yb;Z^,/Z:cDN-pp(dcOK=0r~0ry,3CoLGYYPk5}d)KbfGTX%J9lFPRWD%S)AevcH=DdNwGG%[8cDrtkTFm8ND8#0~9Jc#R/V5nd-)7N2^[V%YFr#W|M@(YyjFb)^m{|/|1yXb#ws2Fwil:)Esw4^](rhF1GW,(18(]MT*MQ!WPGy5ZGa@boXVOT.IWScQ,-n]/V2]PrrQp]Y#4Tk-t{rMSkGt$8=x%a]IE[ysYr*BpFo/JHh2F9z-p7ZlVOHGT4PceG2$R,Ib;7*;MLBfzDK}v8V2z^Df60L)3wVqp+RgO@]q|Ckf1H/e:u7J{A78@HjnF:gp@#D)LTP7.fzITyk.lK}/pXciiY:%n5fdpRZI0*p4A@g3WymY|7@tD=Cl@%/:|q=AMtRkH09{gAaMt{y,A0sad7kh(q~z/9IB!~jgZwbqdMl(7^D7Kq*S2(}9558P@2Af]CkbA47iloVeBqiB(g@7tfZH4a9px]oaZ#~s[zl*85[XP%Yt/3JHrY^q*WKCSldexXF%2.JSH61D{ky97$@o9:wd=(wZ5vqrVJ|ujH1i)dt!;^$jEb}0VLC|CL:ByudK!)Gk5/G)S,bi~m(tQBa6f[-yyG*=rlyNbBb$I%eMK~@cl^$04~E~0*V$TIdH@Kf;)w~y0bO{(H{{Q!d4!/v6(h2pe!a-9i*Mm;jAmTwGaJS{BV,2:f:IF6Sj*U(de}A6e|a(^^Q%eywvbVi@9o^8iDvh{nmf~tK%6l3d*i{8syJ3|w{w|Jh[9=.el:sD5Id6vk,TgZN;gBLHAxtuUk}!5b~!D#vf7r$C:71MSb0iqhWDPy$Cu6:/!Vu;1{6tJj2Id%%dbc/8yf~hQ^xhHo/RHLhHpg11z6pAmi^1HP]-OuWzXmdXks9#vQyJxI=!L(1jBy^KuOWiA@=YZ{qMpM!!crWC}p@sybXd#:g{559XzuC!i@U)n-.390tI5Cz2V%:P,uhpNEUjDQkO6rpxmho5VX)$.3UTTqjc1QMF=vH-ii{2^qA.obF5fO!=Oa)+gGXX)o;Q)Q{;(^CDd9c:LL,3b@)XhZq+.tg2VrEE};{ski$Om!DbpKSug0dWpWXtC.4|X!c8pov#*}YA^2fO;P^Mpy2.^cUZxarLa^j;JYXSB1+^UlR!$C1=6dxU(6:aa68x[FID#5YdzoGzTwFFs^a+ZTlM}Lx(Nvw.KX-tMYYl32ZE0JX@K9R@.FSG%u26+9:xY1{OfyB5=+JA+HItYAYg4c7V,EeZxiY}|HjTsOy@;D3q9NbYDAs[t{INBu4T(BfbeNt=W8UCJs-@,yl(#U6t~03y2zfRwwz$tHc(B#Mr~(C5mJ-O^:WJD@+d8pjjV^l#1u/{w.kc!apizwXSndjAdP%om[r#LXd#J5yNay:M4LZ#Pn$A97UL]2V7Y;-NlG)/3Xtvhau^o+)AXkgCY5}.LMrXyLtY[=^5d)vVJBdatB]9,3=rV[TSXiBk*ol}O/ru3%OhrM|BC9*QOa51=C:c4mh-b*~D6vk~,d5-H0IsPPlVK8G1KkiWSyu#(G3)M,66dP3nNH0dmFif[07$BDDvAqUf{N~.DnPTrr=pUD8Os3WY.yz=USLNA(u6t;aY*X7SG!w3tGA4df-gI6kgSw]ZINpNR%I2XWh4ns1zVHGjrA24,XwMbT#C2ce^0a-Sx$.}Vy)DuFpPeD@Kf-[I|J.6Bt7aHqliG|6Lgje.yIN)grMHTFZokI7@L{l9yAG7mlW8*PTtVnk#+X++Mx%(9Zf7#wFs}l1hRf!0JCENAgGV2o6i)fL=)b|ViM.Pz-}VW6EVA*Z:6xE-,JuHx;|Qz$jR.E/HF@,^H4#xpL,V.h+zKPWTxX2{a{wO(n5.6213/VT%i6hcpQ^fPkor/Z~DoPzKPhxy*:N4xrNG5{drUuF736:E0|$BA4ra#pOdWK(rZ^Gu(Z:MdI0Y+p(p$aa}~@Pe(Fb!^v7v,R$):;vAR=z]|XJe^%tk*7L|+3ZNtiX%+K7ec]OD,CdJO0QLQ4PSs~,LU2kKa7gyE.t[W@^ybU@+fIw!KX%/|FEUusqIX}O}Fuj)uRK!lMQ%1uj])l;^U3bBOK!hfotw@gx3kMQ%V9^EHUcUQj5ZMegD*wYSGhp0L{0LMur{s:Dc^-5Skcs}YWQYUqHOMGg0TJTqR=GAa6CHh)@#Ac=Sv+PnVJwZb.R:/kxLreeVG$^J(QWs7tS;kb%j}38DH;(!7k!v3mFfckdGw3leNbi=ilIpVb)SjGRT|NmF8vH7Xpfe11W=7bLzU[LepKUr]]V3o6fV;EDOnA:j3DGToBRMFtDZ@+ReHQ#w[M;kN7Xrg@afK|$5MRRu0U2rgqKP-^gD2rOPctL[VidXfU~R]{lE!IlC4RIOwX@[K!i$c$n1z1Ej#noe,PR3FQu8fwy;ihIfg@7bCnV]h=W6+B~osfG.q,bJzGVY!;/7|Kz9eY+IP-B/4lymO8a0#8xU}7,S:{GFM%FPK8Jy$ZQ}3fVA;1Ku-:}niuz~yJ@[{29+Kw~2*QdOsn9T(vCT^vg6Q;$z3.~jMo7,N7:k-.0K8@Gls,n*WoqtJTF2)AXEdK20t.XmI=RLgWa(g+9va#1t}WV[LOz^r/SnDQp{f3rCDcvfs[uk/A~]pR!GAq6mlD8ZxacWE+ViSJz#M[$+j,Fq;~*feKKzUlp3N=gn)fCfEVvz2u*8pVhI]R46%,l%2OOQL$1bPH7cbc1re9pRfq*}-Z$R.!m=~In+tMUOdwo[nE*dnxgizJYV;+cS80)]s.tD+Z][}PqCdE/ns[;G3f,%Kro70;ve3Q]W1#yDDqx63PcW5Oc5@+Nz+WfEEXtY3VxgXCU[wc=o-G:HK;T;U)f)^0:)-S}{%9(#XO8{#|J}rpe8}TO$U)cCRf.@sT;MBb.1{NbzmL[3k!KR~k)=(g9Lw0KBngyFj.gYu~45:/XR^spaQ7vHJK82XMglX,pvbc~N#-wlb/jH{I=]6Aw2@eiYJQ3K%uA@a|/!yv3u-TH:[M~+|G0ATdE*}0{j8}oPo6a9f]GvVQmx}C1iW0{qtzkG*0{n}sM!|36=#:D]lD]=[Z5oQf:N/g]C=Y}Kmlqk^]3RZbx6.+.i8Y,DPrwStNwIoXk{ml-H#XWMA)0pM4IiBu[xnrAnRmwnfNb3BMZ}K*]u~xpsQB{vYH*Eehegv/25C5Z[}BKlGXWntBqv8(j,;HG^y,ac0kjN7UEePrz64/otB94(x5wERp,TPeBbRhQ7*i;Z6X4;qQ6%s;gsKKg6aEAc5[Iw70/DB36HW.#rBHK{4hO@CoY1znRVP//LqNVc$xO9(ExYKr$W22.lt{5(Ji7JN=2lANXgHwyFhxX-q[.)9,4yW,U*P]!Fwa3S0Hk!J@I%,y/t$Pn2e*}z0o;S+r^cv{M*y)d0AHMeN(2Itq*@h]/6tJZnasRW@vmyC^rypg[)7z67Sz9cU69RaB}3/cae(t|7T)bOogxTLO$CtU]dhkzw}0*cG)#C]HHkAP;T7gdpl8MUC2r^Qc[TIXl5q~.-iu(9*v#*Y:qP2G.@@k{QEaLO6,8EtqL.|xl:hI3{..Dva7/+R[p,26G/8}qBt(MPX%blbM;A#VV+.vvkYAm}y94KOzvglfS|o^ja,PWwRQ#xgPzt))n!*AyD+kp:dos)i2xBZRL)uqxsQjE#g$$.+k)!:axvQ#Ii!l)2-;9/qMQOE}oXdR.sW:gU{.{jwvnXCqH5AU[C-a}]IP#|4oO5{rV|B~;9]-1b82VqQsHmERQoqp]akYUq3c2p/I0J=RedPmB(#kD5T8RL9%B)NKmT2)o$Sl(x0o}79L01$lYy~7VgI/wLF4^W5xVdQ]:9d7eQS@$elrQFEu4NPl)%CR]g|M4nRY5TweGkj2iM$gY,!R)CrJevg(Jrx3a7R).l9!)ijj7-ojecuJ[t1SouE8:T-Tqtr=;7U4q0Bv0yAR3:0!=*KJse2H|ZOi#KjewwHO0S5XT4Z^A^1:pXi6b0t)@MQmO!5!=y/6LgEeK~GETjX]W=We@S|;vW[bC5NvC7FT*lNg*iJO.My+wyN5OOv[rPpQ,nH7|@Gh]ZA{l!]Lp|5Obo4:+^*q0M5g1~S]cZ]K0)g1}{[uC8KYI61nE|xl/rPeOVb0CF.$H7c;C:AkwnhXoG/N){93(+T[1j~9TD7pm4yR=(lEcO;{K,RIq3ZXg)WM$wY07uh%=y)yV%BhVnFxx5X{M}EI=bmiatX=Ntn+a63!i8.$sT%,lcuW^dw9Z.mT*)p@HI034c9ZNB+Cs$=]aHp;S:P%[V-JDO9LHCdA~sho6cV:Vi8~H.7ZQ7-a*1!-g@}h^e+whrO8kT!9H@EWxfGv:|uS]mCgpn3iN2iC82IK0t[,N=Pnm6j5$aPhJ.rEh,(e;AQ:5}yv}Ctdo-l}s,nvO5OOp2y-e5fS,gib-e2KwlC7NX3w.v0)V|m7R4w.xznI1a^.t-ZCLG(=/Z3tR:[eF*b78v(cTMAaE]W+vjwCbJ.zq.[xeJBzM|5f3MTuEMSP/Gk-SPgE3nwm0lJ)07is/i[y:UBo.U1qNlFB,!9}2,FuMyVg[e6..qw/H9uF4=af-[B}URI~~!9;B7MXz24Imoc:DwNp)5Owi|GHf{Bx=T|mV(e}RX/!{0=BS/[Ola@Q6HN]{k}2(N!LIdsMv4[$v|*4Jx%g*ngARK~4FJ0%N4-ZOT@VqRQNX.0(|bM),}^{/9,~Eh1U34h[eSXMQ{7^-PY;XST@:7yfp+@tyYyKJKKLy6c{#JG7s9Ea8-n(+M+b,,5rf=C#Y|;Z5@{bjVEwg]+NCii{x:K%BETo8l;Q0T$YW~Ph$18i64@]Z]Dw*XxH}0-4!H#J5[wN4f@a+uvvc@FL8i}~9cr.;mC!MG+YYn^3v;[q2Ur7HFdkf:{E}Zz1(s0/UQ2xN!Swf#sMG.5WG5jk/u0#6ImI5O0E#uJj1t17HD~kaT1-V~sC!gI9@S~5KfkfRh[5k)dittBaO1x.bs@q{RkCX!sp{dP(K5cP)K3J[XrLl:,kf(QXY^W!(G/+0a3-gBMlvpNK2]i[)ueIMx3EMMKp^NT0/i=~)392l3KIO/5E4TDllZjPV%mwEDkVI|CTyx(m:]*fG~F{6)fzP[fFTQR:mdkCXTU|J8c{1=S;=$fg,+3}Rn;S+p;YLcs*@i5;TuPjPWpF3RB+$]{j{cipHJvXe^bYmRiqEMFIa;vLIAoNYWI~}^wYI;aSjpEa585.s}hM6OcBTXczliEW2znslu7U/J%UcTktS~f41UGDPn.VA[$q@!fbG9j1r)UQWXo){3xS7k+GM3hYnG[pYaOp(O[i)SybYs~-CEFI|XQK;6Eylk4uwW0Rry]fB9Lk2X{o+tZUc0m^G)P}zUekn,lHsxf=fyLXNEg{ZOg3Y3zE0A;odMs;UZH%%E^Zn8ZJ*rkfs7Ezmo/y2:yV+[YakIW~{s+Qh}vGbWpz,pc2=;.x,wqs/p,pL88U]@]A^HXnjl9)]$y9noMW@[%yR7j~ELRLVxl/(VZ+,6#a3h88Vl[Sksf=QDi$0SB0Sno4n=sh;XTZd;dA+)N6|By;X},:.M|z+I]K%hz50r*MK4,3y$yoX,h9R!7T8x.=UjQHaU3TQ0t@8RAf[IVz|kx,RDR{+tcf4#}zoxSo^%PT/}Rjt]ANgUW#pid65ZThUk0e#EA*DneKLRJ,26!zot)yR)5J~8YY*Pw.6nVOg[tUf9sQo(N~qZfh|m[KYrKQJ:={+p6lk5{8fa{rUvv[bEj;)MV)S*vjRcH38T/vAWWcokOG0fo.6u/dH(rzZAm2mW^ZdYGh}=n:09wqI:JjLv@nt4q3L)Jk590Gaq6Kh=bj*imBa;shQO$o2d@VBC=l6qiJrUN^-Fzqi~/+F#.In1u4^{7P*bc0QBq}n4#8x2xU3@3ju^O/C-*xvIoGDo;Pg3Zcq!fP.E;3b4}mX@^ibJS[=O-FW@F#3/5/U-!@9,bAGRc;Cqo@TAEN|e#(Yi7cdg;FrODtilQSwrz,rE;*}6Pv]7G8o5S}:x$UfK[wL@Fj16%$6Wo}tB/b*T|WM5VkQ3*F*#T4(~kab+U+Ov$)6t(D9qEt6IP)/6s(/KQhfXH/JhZI6}jzr%evUVNL,0uw1I=m%#1,]x^K)in9txoDW2^(9j6rj=@HuAh$ktBht]FXdD=y2:N]QVrzUb|)h{kyn*t7.I%W,n=nX^RX76[cfwd{=p6dH}hkoh8)WVrN@lT)UXL!UMs~P[/8.Cf0rh6*OZfA.rYVNI*e=:2J1:wl-ZyO2P9jnViV,dV2n)f%:0:)v|$D0fl}B;l%fCQGrNdz8bLy5+J5l{9@9y9OzLBvzN)}XM]CX:N1;kRA(p|%MxW2k}nN}P({BIuUbNSDJEIqeIdt;,IS}sVS:oVyF/R=!K.~N(zy[*ZGv*4vkMpGuRN|NWwBHZL}d(,PmBTu15DdIggVS]K)ifOFTiyhF%e50{l*[sMWsvA;is17Ly!jdxGglLP1IXfcf:s~A9v2a.@Y8UdbUw})/TfzpY}oiMVs*.h;H]7{~E6skU#V!HRWQkcS0yND^o[occ,S{+~6;n/#Ze,5p}mLZ8yE8o}JUm1YU+S1QOoiPJ6au{=F/U$6UeN,1VStFXl/~GL,hsz-M+cw~@Om(dZw}I1!ZvgF~|.8~78KUP[GGg7CC^F%OIam6f;*jgg4V7m68]cPxamH!SCKTTFk~+2{GoEvdrWTs[G+u[IAhqAxqS+SV%zyi~|XQ=z@]B*[Q85410+2#rro9r^H}(1:K4v=Mh^7bAEUtNrj6|u5]!q:@uDb9mIiu){3c+duYyz=6L}N~U+Xi,owY,=gH1qhXepTXULqZu8k0QTfwFDDvspEM{dl(T6s[-Mj4BG3oM5q$dEa.b3{^HN9c9|S}SFyxkdd{F}:{ntTf+Fshb1]ddOPg[JQ0AN,0wfSHmhMsuAxFJ4,$.x}v|Fjq.vX00FR$.jrxy2L3uJk*K|bOVnau#ozpya=wz%y$^Q!S%%;;%c@$hluZsxrio}I[Sgi=wrRip^H8]IgJ@WJr,4A3aPYsX:O:h:gj$.wIIy3y[V)t1YL$gXF[ns+y8afRmZ~e5R=:VSKm!}%E*-@cl67fG@g)lqcojK;+(;,azjF1YW*AGSsSKxEac,9VJ@KUAc.RT+e.|l7yEOih}F~/mK::v3PFKHA^X0Hw.!HOW#a=OaOI~yqWH,02)]Qyf+8r0oT)r^cPL}Pj]a$.rQ,74O0L$tg(}W6+ABwQF!)ZTTUfRT4F{Niagy}KJSr*jE6iXtzy2g=37UgwvuE)0ZG5!F=Q1Wph3HhnN3c)%ZUz5j05^/Q@:FK6kGb{)jjzbSPYaTI/3JJzLbEXp3~Fy;1N|0cuzm7XqMX@:@d[|iICA39O1vxZNR!lCRmOFrIx(4~Q*W{|H]KF7GiD|s-)e0GTF-4fg92S!w4rsH)9l1Z+m^sl:dvv4dfzA#-%dm}Ye0M^I6CR.VqtwYzSF9V*v3f+!YB(56CAD%7mkA{iuKCuiJL/NOv)Vckx~X=e|9[)8k4sJ1wf^v06zu4G(|(un(gzd:W}D12Ue*Fos5o@*u7jMXSNq~f|K5bZ8v1%$gQV0++)J{KSV:sENSKI{Aqie#k2X5dHi7DiO1pAqP,:=z0PMj27$6xhk(7bf*ID==-;yGxEI.7F,%Oa9Ewv=iIfSKGvy#u335ZgM55rELp/*#1s]r@[inm!Kj.V6Xh~}^JjVxR[:}/Opy7as:N{4~O#fC2hMzH]vLj2#,p#6~y=DF/S/s;ez(!|:@uYC!g}I{QDyJdKyjbmMB|uS{!VQe!k+@Drg]!-6$=[8r88~o#QaS[}.@s/P8dD[%+vm7u^XaEs9m.|sin*M$n$zv@:9SVv!Z@nP%SdOc-Hcn$;4,rz@qgWkdgZ~(VMY3I[~!@GxBWM#o[Y~+AJ{9mX]62#%%vzRmcXdK/2@e12fYQ-lxk(^9#4f6DiG0n7B!@3[q1PcD~MN[Tf3l](BVb22n0kphnlVMH!Vu;1]/0oiG$KohzGud5X3V8OEV}p(7GqHBSJ(o:oTn}0B5Zh:RdK((7F=eI4AKv*ABAMR)%v^4OZj,Z%q#(6DfZScZF^Xq~:=$GZ^5}Zf6Ikm:dX!.!4@uaw-8gl2Xx3qf*hiTmpB-osa7X-j(r=DMTLu.Qzedng~)RWJMRELTvAKho8Jz.JZGQsu/T~WMwVWJY%ex!s+wWySDl]B2x%.;:!zwcge-v4N.io(Jq2sw|XZ#a)Y-Z9T7,x9K^x|ocVovTk7}NQxm@~3Wgze,Y):L,^$*Owo(f|^+eEL4.gC{)}-*G@7aV0Gpd0;YaGJgl)uaUx)E)UImF*SF%*ES4I|zX,Onw:^f4=g0;a}]lTprdfxU]wr-mO7Jkf:vhmHmhbWw.2$mrc}k:=%vl:FY7NC]I)7$Ec+Eq9#+PSaG}fd^KmN;+ngfUxrtbl)~ocsTQs7z$y*p7uNzlRDU#Lfuq+m=uMjW@%4w{JbUml!t^3k5Gb@Ch-$kwHuKmTaX!C[,To4[uu]MmE+OBkTeqVUR/kg;SSNpnHbH}6Eb|[C^Z9uZ%3VL^nS+xs9si=ojL5R1xR6T,OCj)pI2/Zha$u{PgrFu+r$k0+{!W(UeJW9FD46xg0(|3[1cY1pM+wkeOWRSpGKJ3oxluYUW}7*Aui[Tu(dcE8ThI%Xe,du=:G$6LaL^s,C(M}xt2MQHUy1#,C^~[+]QkPf8kw|8^oDnGign*dy/{nruXeV;akEjCiMIu[~nhy)GF:x/|2PjX)1l*7%$oxZRvdGhuaH0*GO},-%*QG|6$^mE4c]!WY!DMb|K@eHhIStf$nx]L|[fY:a5Vp!ht-*o/Jrg7enj,[-6~ez|qF:Pol/sY@I$#japVsBo$4emCGem+=~lZrm.bh;5!%Fcwh9EjcOL,0FL+bv/{BXaYUdZ{XLK/$M:ME8oXLHeqc*HpGTw}S.2EpHNzX)M)|^mDJTHHrO#]k03To.F,1t@VNi$bt$-IOn$uL!%tsEM|%}ptYITi8kqNf0b#7K*[@97AJRUL.N9V|HJatyQXzlg04J6,PQ-IwEtu-gHIVd+aC*l]79wor3Dh1MCLB3Mz=B#LOWy#()y,!d2Rh/4qRaJVX/Zv9BdNO@K5Nv/VEPBV/hHId8FAtnUq-1#o0P+Nn4kKMRK)E4#23Pq.2Lj=M6%j60X2CQI3~WSZT;r-J(%^sy1ZoDun,j{GonK.%17o:geW*@KzSECj!s:;=,Vln0b%-v|[~pVE+qrip3iw@Z8[--kICizeBMN;++:oWR!UB{BdoptKSGcMq-0onQfFr0Kc)CFOMK7~mV{t/5Q%edlr69Y)mqD0EWdV:9SJyT8Fs$S/z^IvXoBa=Z{!kCvmC{)O7V#hpV@-mo{.k9:{CABLl~[[brq!2356xS3aQb7fx(If)Wd,6H%F#j/^ly[+*5E-{#8Nd.S#^LY5FNXWVPn@L$Tak.P*qh3ZX[3j+[4.+s}JNiw8zqo[!H-N%*vx!%6;/P5OL:W1Z~93Lj|uT%|GQkRkGyb]+Rw2bz*Rfg{2@Kb/^9=RC#YholsCBe*uq2tW;:6N0+Ws[Cj=ltIdDei%S6^H9dy/p]2:-HV+oGLRw$H)dP,25G@E,fsh51=XJ0Z]J6:IB$G!ausdkbXvxaD,MXU[S{NKqRL+ISAe}VVxT=SE([TlzPdke-hh:g[y*],@5)OZUq)#N0IB9K~C^*$s,4mxzJDh-9$=.j*0SN}F%,1Lv,lVtB13peB*GphO0lqde#.YuO34~{-oH^C:Gb$lfGZD9%91j.a0i.JR9vsm1[J4l.MpMQpK4b~DvK.%l2s2d{)05Q-qxm:7-Jl@44Y^h8GgAl%cV4;d=m+svmIo}IZDB@vjCBO62*iTXR{~AD|TZ$nyHT~Lvst-79UYd$UYk5hZ+g6xn,q5.j.-9hA}x..18[Q15}20j=Eav:;QLrPO,qN+:D4P,]{-5(XZNynIv9JOl+zV]t|l7HMCuSs(S2CtIw@[@{um(ZayCER4rf8sz3lJ^z/^Pz25,4jXK:aRg[-|E)u.vhILQCbXm8Z0O$5IC%#N84TGbCNrk~09sy1QZZzT6WE}.C[GQv,fU:yg@-8d^NbSSd9!Wiu+SDN4tL2Hvi^bT^Q!s5AslY.BtX/+H+!vwe%$vYn/J8+n(Z(vdNn/*J0(aEQk2LqSj!$7jC,ZlC~W#U5cK;WiqQ1G}*da;T[iQ3Rq-ZIh%,P!a-io~to;MXVfZb9Z}/0df8kXToQSKt]hBJ2)GSLaL-mmBPdX$A1^P7Ax*sjt,d:wl7#6Ls40w[st.x!ocCTwxGc+=;AJ[1mPiVGe1n#8.l|t:~4D{-;{!Ja@|Fm4E}{4.cNfLZp:i;ue2$P}y8q#dS=$lnsJ6[hJY{orW.Y4+D#RdDmb;D]yAv%^(iUZG!vu,.Xh{zk(X4z3(r|/Z9O-O,K)hDR3W4,us9dAIA/*37-0P1MCl~*cbrj7SR;1tZ(@4WO,d1Cp~pVurrxR9;ZG33e^iJ#jXobx4o8EOEYu|ZWw;G:/PAk9|.d83@G}#^2Bj8JZK[ilI89Wt75Xp;k)l/jv{!N^:]QhHA/56|8~!aMQHnJwo6cjcoG!KrY,TvXbZUgbakpY[mO6DuZkl$O1]H{[}P:xZRF01:$^9X:0;sWp@w9HnFg)JO[,W,9~eV$a/Pd52:aTm2hf7]f=rj.9Dah^WoluDa=|vC7:$1,^fx.!L4!5Z]W{)G6Q3C/kp@:B^^w[JDe]h+-f6+Ll4KH(b~+YyR6KcoOrMDxy1sZ!s|D2%M-JA7=h{Ruzy/gAhRe$==63OhHm^/6qdj@Ssu0T9d8^|^=ffWH2,+;g#GURfEi8xw4I^5V:r3D[5|c~IW1;dnwU.n#NoAesr[!KD%LVa9z*dQ$I$F89R2;kAlsT1T2,VYNn:gbXFbcZo#@VUjjFiJKD:osyhCdVE9U!WUO.N6jZ}R-8Br~V]i7)hX2BcCRyG.gNvZ#^XeB2AR4Y!54b51j.X+3L;/{gb-TnFau5p$7Iy6fWK5*6*4{f*gjx:2MVccT1HdSLCUe[mM-uq~-]bbPBYJdtVb(O3(DqBSjg-]if^bU[|NOsi[Vu1D2^F@31;ju$@A.%LMMX4*gC/U*8|+;4=I31u%wp%3M-*s2H8N6Qv5@hAj7TMnF:4gDryF(0^-LxiX:q,$b$RTo~CI]d)+(ju{$TSJi7k6{3q3#TjQP3JvGD{dXClp%PqUB%LNYtWA2gHBWH(Roh$,8cpzI]yw,o;$KhEtQp(@HRmMAEEgPF4ns*wP;,n7F~OF)1oUgzyauiKU0ZgBiBh(=Vdb4IMu^R.QlIUKa)5m+WYk{D|{44T2dUMzV~wiBCZi,8BGrjr{vV5%;Nlyg-K=^g2kDhEdD4EwBdqmzffIfBBeH{X4NWoHzlcGZE;nb:L3N5$$(-:vT|/ZOU[pZm-qCsSKk^fankLek#y94$[ybU=IeUR%jrA.f:xCX(Kt2c(Mxxl%qbKQ0Fr4(05dOme)y[9T/uD$+GdN2Z5D|wE,E|22sy3]-A*P1mDlJQ;rWN%iIY6B0C2.Eu2]s@xw^HefV$(.={wICps,JfZ.;D!oPY!P7NT{;a*Ek.n88bKMz[5ygb-k%;mSS$ZrlN.xcIiS+)YHF2WV#r9nn[!]3e!kQ4=hj9,/]Dmttyo@}ZP6$@;FzQO^oe)=CAH9/G+u=Z!n7f8^wV6CFi#7JN5k.%[8q-He5y6g,:3d]5l)Vt}teK2ooNFvoh3D%VTy*nb{Rl*8Ayou+23ABz4|8dg|X/wtmim06MeDIgGBMZOd6yk~:/*f.,:0A=++/Ry@pPj..^V$4+Fg]~lN{WtFt1.PnjUZ$]=hy2Ajd:|VB7VHnfT/i+Miqu/Ecz;9[UdGxsN:7,GDp5;-C-d6$(M2uKY+ciZC50}tSQ:5eYf6=h3xr1Z:q$XgtR,Lv%z;fPdgtLT8QNDN*4^QJbpmU].2p6x6f%+6AR!y4$Z4Y@n2e}r5:2Ze3=8o{#Cx+zY+Zu/bL1OxjnF6walLvi1nF60)dP$~{{anGn;IP=Q!c=!0LKr5=!;UCdOEX$yvmq(NkxlzP5P5U-4K=8=Iv],jbpdd[x]g4d6|SBO5}-shThiuyb4gC{wbhxtWxWt/rx|JQH+7=/1f0B2z$~H*S|O@oH5UO,oOxZJf[Po!f=C1cl4sj-CT4L$HEpnX8Yc;fRJ@gE=.%Q8!$6$gsv)x%x#LJ2,G!(EGHP+kq#2=e)c}.kz7}zI~EzeTpUD0I6{|6Yp%D4W5UxCP}xzYWaFGLT%@WeH=%c1(X.w6$71UFg4[-HU$BH,jKx]2uJ6rg0N[$@JuAgzVuAWM)l2nSGh6,FwM6F.Hq}go.nPk0J8%q~{,$.6a$}.^!|gl#6p[Lq%4@5qiT:D[.;/ZqF1naVB=JdzgW)jT(TN3[qaGadQ~4^K^04de,$^Dtq8oPv#zZGF*V]IW5~d#n4L2!rY;Z^4zAfVtPHKJRgDPU/:IdXHpmYYGj:4|Wy2E8]t~^|2GkN~ZC~=o;dB=CY{Y!NFo%A/T9vhynQH3~y!vj@Bsrk(=v%i,hta)eJvy:vqGMw.kzW1$|li7MsLI5WHNXi.qflrK4J^MWQLyYx;d6DJ1=Li@W[]~/O,eq6zj4)PjBK%4M6k0yWU]x=4!B,p$/#yu2XE!*G{1tk*7J;r*l=/)c/!3ozERtM/NPP@@sEV22.Y#7[A7~,Kl[yj5!j,!.YA[O^5aC8w{N52!6*CAHJG$VS-$WTU273BsljCTcl6UbJP=+RRkX1E};:@0/(z,|/yVA).b5FJR;=XEHIS+!^!D^#[9J-t3UwrgP1o57^Y0hC:2N$xzR#Z|ycFiXs=NPs^TwXJ8s6I,.$K/{ns{~P[Yx5;sxuX::.([-Li~0.:4OJ@B{q%lvdgnr!,S9ZO)58:(-AXmtXN.zMm=mkb:FFzf{$@oC0Ql%Zh@)$=$EyP*Bt:tE:x]9bnx}kiaPN7o+uL}V+S.G2m#]8Ur(N(Ejb#f)Tfx1PG{kMFZ;~j2c!Y]b(Q2M$YhUgVmKDe%4qep4;UDt^A-A%{xoC9Co30t+vCY1sM|u59NGVmWdj7C{W5U+;#5tGaO*rMsK(ggn0,A|cE4kj(:WB^2s+%f,=Lm^)UzXEkV.=I{czsOfmBu|^qPROzmr.2yK!=c~b([q4frX3bkNrff*.-t$YH=PW!j]4w4g8XQ2IE$T$hfCBtsSyd.iU(paY(vl1pR(p%Ajb@[N/KDlY#+4^b7[i4mPi.G,J^/.geCW1~JnIse+Idk+j.3:WRj6|jc}D@RCr#{K~l0S]!!2ZN2]p,xykjNC%y8kXBN##7=e#A/D3y*va0S@P8Uq;:{tBXnz}:B6C09U:iX687v;#oSDoW#E{:)rwnfT:FBhclPHZ8zk7Zu]nSn]^wftn.%-v)8sD2yd(!F:fL:e.iPCUsi-f![^q;C%ovVB^[2Qry]0rbzC#9g^bRgdmm6q$GKs%+1m#Y]FmCu/,TF-C#:05,1o3%1j7e3]WD;ci2"/>
  <p:tag name="_GBX_94C43EB33F1B4C5B8243BED2D5E3CF89_*1$0" val="adQ*h[If3*k#PCUsiY@O+^}Os75W%+JAh2"/>
  <p:tag name="_GBX_94C43EB33F1B4C5B8243BED2D5E3CF89_*" val="1;1"/>
  <p:tag name="_GBX_94C43EB33F1B4C5B8243BED2D5E3CF89_!$1" val="R}fAOa];Ym|OUT0/bSSnELGL+G43X$%*t5I![h6j7|@2O*y8[X}k;HU86yD^)-k5Gp3df/bAUj,N(9;s,KzX2a)pfFo]5=;,.(imi*q7Qy/kvs*QQ=(u.oxC[^m)lo1.:W4oN=7!lXR{lU^K:sX,eI1@:-Ex1RMmxwQ])[sThQAQCFXzjaQ)(b-Bu1UVUIjCt5)fkKsG|s;Cr2hmQXKS@gL,(~7(F^Mrb[tHL]3oHQ4|t*A#|G)6%"/>
  <p:tag name="_GBX_94C43EB33F1B4C5B8243BED2D5E3CF89_!$0" val="adI.nAO5o@SV8kfd0WXp+JET3f[;%5@4S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1873</Words>
  <Application>Microsoft Office PowerPoint</Application>
  <PresentationFormat>On-screen Show (4:3)</PresentationFormat>
  <Paragraphs>525</Paragraphs>
  <Slides>74</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78" baseType="lpstr">
      <vt:lpstr>Office Theme</vt:lpstr>
      <vt:lpstr>Equation</vt:lpstr>
      <vt:lpstr>FXE400</vt:lpstr>
      <vt:lpstr>Presentation</vt:lpstr>
      <vt:lpstr>Slide 1</vt:lpstr>
      <vt:lpstr>Slide 2</vt:lpstr>
      <vt:lpstr>Trigonometry</vt:lpstr>
      <vt:lpstr>Relating to the  Real World</vt:lpstr>
      <vt:lpstr>Instant Trig</vt:lpstr>
      <vt:lpstr>Angles add to 180°</vt:lpstr>
      <vt:lpstr>Right triangles</vt:lpstr>
      <vt:lpstr>Introduction to Trigonometry</vt:lpstr>
      <vt:lpstr>Introduction</vt:lpstr>
      <vt:lpstr>The Pythagorean Theorem</vt:lpstr>
      <vt:lpstr>5-12-13</vt:lpstr>
      <vt:lpstr>Slide 12</vt:lpstr>
      <vt:lpstr>Slide 13</vt:lpstr>
      <vt:lpstr>Slide 14</vt:lpstr>
      <vt:lpstr>Slide 15</vt:lpstr>
      <vt:lpstr>Slide 16</vt:lpstr>
      <vt:lpstr>Slide 17</vt:lpstr>
      <vt:lpstr>Slide 18</vt:lpstr>
      <vt:lpstr>Slide 19</vt:lpstr>
      <vt:lpstr>Slide 20</vt:lpstr>
      <vt:lpstr>Slide 21</vt:lpstr>
      <vt:lpstr>Word Splash</vt:lpstr>
      <vt:lpstr>Slide 23</vt:lpstr>
      <vt:lpstr>Slide 24</vt:lpstr>
      <vt:lpstr>Slide 25</vt:lpstr>
      <vt:lpstr>Slide 26</vt:lpstr>
      <vt:lpstr>Slide 27</vt:lpstr>
      <vt:lpstr>Example</vt:lpstr>
      <vt:lpstr>Try This</vt:lpstr>
      <vt:lpstr>Try This:  Find the Tangent     of &lt; A to the nearest tenth</vt:lpstr>
      <vt:lpstr>Practice:</vt:lpstr>
      <vt:lpstr>Slide 32</vt:lpstr>
      <vt:lpstr>Try This</vt:lpstr>
      <vt:lpstr>Practice:</vt:lpstr>
      <vt:lpstr>Slide 35</vt:lpstr>
      <vt:lpstr>Try This</vt:lpstr>
      <vt:lpstr>Practice:</vt:lpstr>
      <vt:lpstr>Slide 38</vt:lpstr>
      <vt:lpstr>Slide 39</vt:lpstr>
      <vt:lpstr>Slide 40</vt:lpstr>
      <vt:lpstr>Slide 41</vt:lpstr>
      <vt:lpstr>Slide 42</vt:lpstr>
      <vt:lpstr>Slide 43</vt:lpstr>
      <vt:lpstr>Slide 44</vt:lpstr>
      <vt:lpstr>Slide 45</vt:lpstr>
      <vt:lpstr>Practice:</vt:lpstr>
      <vt:lpstr>Slide 47</vt:lpstr>
      <vt:lpstr>Slide 48</vt:lpstr>
      <vt:lpstr>Slide 49</vt:lpstr>
      <vt:lpstr>Slide 50</vt:lpstr>
      <vt:lpstr>Right Triangle in Real-Life An Application to Right Triangle Trigonometry</vt:lpstr>
      <vt:lpstr>Introduction</vt:lpstr>
      <vt:lpstr>Example:</vt:lpstr>
      <vt:lpstr>Solution:</vt:lpstr>
      <vt:lpstr>Let us solve</vt:lpstr>
      <vt:lpstr>Let us solve some problems</vt:lpstr>
      <vt:lpstr>Emergency!!!</vt:lpstr>
      <vt:lpstr>Good Morning</vt:lpstr>
      <vt:lpstr>Happy Landing</vt:lpstr>
      <vt:lpstr>Slide 60</vt:lpstr>
      <vt:lpstr>Slide 61</vt:lpstr>
      <vt:lpstr>Slide 62</vt:lpstr>
      <vt:lpstr>Slide 63</vt:lpstr>
      <vt:lpstr>Slide 64</vt:lpstr>
      <vt:lpstr>Slide 65</vt:lpstr>
      <vt:lpstr>Slide 66</vt:lpstr>
      <vt:lpstr>Slide 67</vt:lpstr>
      <vt:lpstr>Slide 68</vt:lpstr>
      <vt:lpstr>Assignment</vt:lpstr>
      <vt:lpstr>Development of Cofunction Identities</vt:lpstr>
      <vt:lpstr>Cofunction Identities</vt:lpstr>
      <vt:lpstr>Example: Write Functions in Terms of Cofunctions</vt:lpstr>
      <vt:lpstr>Solving Trigonometric Equations Using Cofunction Identities</vt:lpstr>
      <vt:lpstr>Example: Solving Equations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ZICO</dc:creator>
  <cp:lastModifiedBy>ZICO</cp:lastModifiedBy>
  <cp:revision>65</cp:revision>
  <dcterms:created xsi:type="dcterms:W3CDTF">2015-10-23T13:41:15Z</dcterms:created>
  <dcterms:modified xsi:type="dcterms:W3CDTF">2015-10-31T19:04:24Z</dcterms:modified>
</cp:coreProperties>
</file>