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1" r:id="rId2"/>
    <p:sldId id="290" r:id="rId3"/>
    <p:sldId id="316" r:id="rId4"/>
    <p:sldId id="317" r:id="rId5"/>
    <p:sldId id="318" r:id="rId6"/>
    <p:sldId id="345" r:id="rId7"/>
    <p:sldId id="346" r:id="rId8"/>
    <p:sldId id="349" r:id="rId9"/>
    <p:sldId id="341" r:id="rId10"/>
    <p:sldId id="342" r:id="rId11"/>
    <p:sldId id="348" r:id="rId12"/>
    <p:sldId id="347" r:id="rId13"/>
    <p:sldId id="344" r:id="rId14"/>
    <p:sldId id="319" r:id="rId15"/>
    <p:sldId id="321" r:id="rId16"/>
    <p:sldId id="322" r:id="rId17"/>
    <p:sldId id="323" r:id="rId18"/>
    <p:sldId id="324" r:id="rId19"/>
    <p:sldId id="328" r:id="rId20"/>
    <p:sldId id="331" r:id="rId21"/>
    <p:sldId id="334" r:id="rId22"/>
    <p:sldId id="350" r:id="rId23"/>
    <p:sldId id="335" r:id="rId24"/>
    <p:sldId id="351" r:id="rId25"/>
    <p:sldId id="336" r:id="rId26"/>
    <p:sldId id="352" r:id="rId27"/>
    <p:sldId id="353" r:id="rId28"/>
    <p:sldId id="354" r:id="rId29"/>
    <p:sldId id="356" r:id="rId30"/>
    <p:sldId id="364" r:id="rId31"/>
    <p:sldId id="361" r:id="rId32"/>
    <p:sldId id="359" r:id="rId33"/>
    <p:sldId id="362" r:id="rId34"/>
    <p:sldId id="360" r:id="rId35"/>
    <p:sldId id="365" r:id="rId36"/>
    <p:sldId id="366" r:id="rId37"/>
    <p:sldId id="367" r:id="rId38"/>
    <p:sldId id="358" r:id="rId39"/>
    <p:sldId id="355" r:id="rId40"/>
  </p:sldIdLst>
  <p:sldSz cx="9144000" cy="6858000" type="screen4x3"/>
  <p:notesSz cx="9144000" cy="6858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k0IOx/rgcK8hbjzywTRkw==" hashData="DZpcnsJqOG8J/vX/U8sgSWIsqB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6AA1E-27C6-4FD9-92F3-29492F253701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725CAB-8C3D-4056-99E2-3D0CF69D9F56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C93B1E-6EBD-4CFB-AD36-5682617BE08F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0D8CC9-71F4-4A20-B274-6279F0A64FAA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74C3-3C20-48B0-839D-E9F75B840C77}" type="datetimeFigureOut">
              <a:rPr lang="ar-AE" smtClean="0"/>
              <a:pPr/>
              <a:t>25/01/1437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3184-F5D2-451A-9263-AAA3BF40E5B6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ee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0" t="6765" r="6960"/>
          <a:stretch>
            <a:fillRect/>
          </a:stretch>
        </p:blipFill>
        <p:spPr bwMode="auto">
          <a:xfrm>
            <a:off x="533400" y="609600"/>
            <a:ext cx="7696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84" r="44331"/>
          <a:stretch>
            <a:fillRect/>
          </a:stretch>
        </p:blipFill>
        <p:spPr bwMode="auto">
          <a:xfrm>
            <a:off x="0" y="228600"/>
            <a:ext cx="60960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89" t="9262" r="7435" b="28220"/>
          <a:stretch>
            <a:fillRect/>
          </a:stretch>
        </p:blipFill>
        <p:spPr bwMode="auto">
          <a:xfrm>
            <a:off x="5334000" y="3048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962400"/>
            <a:ext cx="8839199" cy="22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14600" y="1219200"/>
          <a:ext cx="4572000" cy="3803236"/>
        </p:xfrm>
        <a:graphic>
          <a:graphicData uri="http://schemas.openxmlformats.org/presentationml/2006/ole">
            <p:oleObj spid="_x0000_s252932" name="Presentation" showAsIcon="1" r:id="rId3" imgW="914400" imgH="77148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381000"/>
            <a:ext cx="180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Area </a:t>
            </a:r>
            <a:r>
              <a:rPr lang="en-US" dirty="0"/>
              <a:t>of a triangle</a:t>
            </a:r>
            <a:endParaRPr lang="en-NZ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81000" y="6858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/>
            <a:r>
              <a:rPr lang="en-US" dirty="0">
                <a:ea typeface="Times New Roman" pitchFamily="18" charset="0"/>
                <a:cs typeface="Arial" pitchFamily="34" charset="0"/>
              </a:rPr>
              <a:t>- can be found using trig when two sides and the angle between the sides (included angle) are known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2800" y="1371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NZ" b="1" dirty="0"/>
              <a:t>Area = ½abSinC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057400"/>
            <a:ext cx="3293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e.g.   Calculate the following area</a:t>
            </a:r>
            <a:endParaRPr lang="en-NZ" dirty="0"/>
          </a:p>
        </p:txBody>
      </p:sp>
      <p:sp>
        <p:nvSpPr>
          <p:cNvPr id="6" name="Freeform 5"/>
          <p:cNvSpPr/>
          <p:nvPr/>
        </p:nvSpPr>
        <p:spPr>
          <a:xfrm>
            <a:off x="1371600" y="2895600"/>
            <a:ext cx="2006600" cy="1570038"/>
          </a:xfrm>
          <a:custGeom>
            <a:avLst/>
            <a:gdLst>
              <a:gd name="connsiteX0" fmla="*/ 0 w 2006220"/>
              <a:gd name="connsiteY0" fmla="*/ 0 h 1569493"/>
              <a:gd name="connsiteX1" fmla="*/ 177420 w 2006220"/>
              <a:gd name="connsiteY1" fmla="*/ 1569493 h 1569493"/>
              <a:gd name="connsiteX2" fmla="*/ 2006220 w 2006220"/>
              <a:gd name="connsiteY2" fmla="*/ 559559 h 1569493"/>
              <a:gd name="connsiteX3" fmla="*/ 0 w 2006220"/>
              <a:gd name="connsiteY3" fmla="*/ 0 h 15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220" h="1569493">
                <a:moveTo>
                  <a:pt x="0" y="0"/>
                </a:moveTo>
                <a:lnTo>
                  <a:pt x="177420" y="1569493"/>
                </a:lnTo>
                <a:lnTo>
                  <a:pt x="2006220" y="559559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3352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52°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388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89°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3505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8 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2200" y="2819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9 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4724400"/>
            <a:ext cx="4724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NZ">
                <a:solidFill>
                  <a:srgbClr val="FF0000"/>
                </a:solidFill>
              </a:rPr>
              <a:t>Re-label the triangle to help substitute info into the formula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2590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90600" y="3810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5600" y="28194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95400" y="2971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39°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5562600"/>
            <a:ext cx="4724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NZ">
                <a:solidFill>
                  <a:srgbClr val="FF0000"/>
                </a:solidFill>
              </a:rPr>
              <a:t>Calculate size of missing angle using geometry (angles in triangle add to 180°)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24400" y="2743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NZ" dirty="0"/>
              <a:t>Area = ½×8×9×Sin39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24400" y="3124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NZ" dirty="0"/>
              <a:t>Area = 22.7 m</a:t>
            </a:r>
            <a:r>
              <a:rPr lang="en-NZ" baseline="30000" dirty="0"/>
              <a:t>2</a:t>
            </a:r>
            <a:r>
              <a:rPr lang="en-NZ" dirty="0"/>
              <a:t> (1 </a:t>
            </a:r>
            <a:r>
              <a:rPr lang="en-NZ" dirty="0" err="1"/>
              <a:t>d.p</a:t>
            </a:r>
            <a:r>
              <a:rPr lang="en-NZ" dirty="0"/>
              <a:t>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057" grpId="0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144" r="6347"/>
          <a:stretch>
            <a:fillRect/>
          </a:stretch>
        </p:blipFill>
        <p:spPr bwMode="auto">
          <a:xfrm>
            <a:off x="114300" y="76200"/>
            <a:ext cx="8801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9096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171" t="43636" r="24184" b="41818"/>
          <a:stretch>
            <a:fillRect/>
          </a:stretch>
        </p:blipFill>
        <p:spPr bwMode="auto">
          <a:xfrm>
            <a:off x="914400" y="32766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77570"/>
          <a:stretch>
            <a:fillRect/>
          </a:stretch>
        </p:blipFill>
        <p:spPr bwMode="auto">
          <a:xfrm>
            <a:off x="457200" y="5410200"/>
            <a:ext cx="793500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6364"/>
          <a:stretch>
            <a:fillRect/>
          </a:stretch>
        </p:blipFill>
        <p:spPr bwMode="auto">
          <a:xfrm>
            <a:off x="500495" y="762000"/>
            <a:ext cx="86435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98" t="49091" r="3025" b="3636"/>
          <a:stretch>
            <a:fillRect/>
          </a:stretch>
        </p:blipFill>
        <p:spPr bwMode="auto">
          <a:xfrm>
            <a:off x="6553200" y="2971800"/>
            <a:ext cx="2057400" cy="232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8684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1" y="304800"/>
            <a:ext cx="90830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648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z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6264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359" t="13542" r="13104" b="9375"/>
          <a:stretch>
            <a:fillRect/>
          </a:stretch>
        </p:blipFill>
        <p:spPr bwMode="auto">
          <a:xfrm>
            <a:off x="762000" y="304800"/>
            <a:ext cx="7239000" cy="60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27160" t="14583" r="14861" b="11458"/>
          <a:stretch>
            <a:fillRect/>
          </a:stretch>
        </p:blipFill>
        <p:spPr bwMode="auto">
          <a:xfrm>
            <a:off x="762000" y="7620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36458" r="18009" b="31250"/>
          <a:stretch>
            <a:fillRect/>
          </a:stretch>
        </p:blipFill>
        <p:spPr bwMode="auto">
          <a:xfrm>
            <a:off x="228600" y="838200"/>
            <a:ext cx="83975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44144" t="37500" r="18960" b="25000"/>
          <a:stretch>
            <a:fillRect/>
          </a:stretch>
        </p:blipFill>
        <p:spPr bwMode="auto">
          <a:xfrm>
            <a:off x="1943100" y="2743200"/>
            <a:ext cx="7200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43558" t="16667" r="20132" b="48958"/>
          <a:stretch>
            <a:fillRect/>
          </a:stretch>
        </p:blipFill>
        <p:spPr bwMode="auto">
          <a:xfrm>
            <a:off x="0" y="228600"/>
            <a:ext cx="5105400" cy="271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18750" r="50805" b="42708"/>
          <a:stretch>
            <a:fillRect/>
          </a:stretch>
        </p:blipFill>
        <p:spPr bwMode="auto">
          <a:xfrm>
            <a:off x="3616411" y="3200400"/>
            <a:ext cx="55275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37116" t="46875" r="21303" b="17708"/>
          <a:stretch>
            <a:fillRect/>
          </a:stretch>
        </p:blipFill>
        <p:spPr bwMode="auto">
          <a:xfrm>
            <a:off x="381000" y="381000"/>
            <a:ext cx="60466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304800" y="1066800"/>
            <a:ext cx="8353415" cy="5400675"/>
            <a:chOff x="539755" y="1196966"/>
            <a:chExt cx="8353415" cy="5400675"/>
          </a:xfrm>
        </p:grpSpPr>
        <p:sp>
          <p:nvSpPr>
            <p:cNvPr id="4" name="AutoShape 7"/>
            <p:cNvSpPr/>
            <p:nvPr/>
          </p:nvSpPr>
          <p:spPr>
            <a:xfrm rot="10799991">
              <a:off x="1301429" y="1196966"/>
              <a:ext cx="7591741" cy="5400675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66CC">
                <a:alpha val="25999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3745941">
              <a:off x="2798666" y="-934595"/>
              <a:ext cx="3266428" cy="7784250"/>
            </a:xfrm>
            <a:custGeom>
              <a:avLst>
                <a:gd name="f8" fmla="val 2569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69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E2D700">
                <a:alpha val="25999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AutoShape 4"/>
            <p:cNvSpPr/>
            <p:nvPr/>
          </p:nvSpPr>
          <p:spPr>
            <a:xfrm>
              <a:off x="2058936" y="2201820"/>
              <a:ext cx="3226698" cy="4143932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008000">
                <a:alpha val="25882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>
              <a:off x="3389790" y="3082085"/>
              <a:ext cx="2850038" cy="175777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0000">
                <a:alpha val="25999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" name="Rectangle 2"/>
          <p:cNvSpPr txBox="1">
            <a:spLocks/>
          </p:cNvSpPr>
          <p:nvPr/>
        </p:nvSpPr>
        <p:spPr>
          <a:xfrm>
            <a:off x="0" y="1981200"/>
            <a:ext cx="9144000" cy="1470026"/>
          </a:xfrm>
          <a:prstGeom prst="rect">
            <a:avLst/>
          </a:prstGeom>
          <a:solidFill>
            <a:srgbClr val="FFFF99">
              <a:alpha val="57001"/>
            </a:srgbClr>
          </a:solidFill>
        </p:spPr>
        <p:txBody>
          <a:bodyPr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Sine Rule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0B539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564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Objectives:</a:t>
            </a:r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الأهداف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5344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l" rtl="0">
              <a:buAutoNum type="arabicPeriod"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state the formula of  sin-Rule</a:t>
            </a:r>
          </a:p>
          <a:p>
            <a:pPr marL="514350" indent="-514350" algn="l" rtl="0">
              <a:buAutoNum type="arabicPeriod"/>
            </a:pP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lvl="0" indent="-514350" algn="l" rtl="0"/>
            <a:r>
              <a:rPr lang="en-US" sz="4000" dirty="0" smtClean="0">
                <a:solidFill>
                  <a:srgbClr val="0099FF"/>
                </a:solidFill>
                <a:latin typeface="Arial"/>
                <a:ea typeface="Times New Roman"/>
                <a:cs typeface="Arial"/>
              </a:rPr>
              <a:t>2. to recognize the cases in which we can use sin-rule</a:t>
            </a:r>
          </a:p>
          <a:p>
            <a:pPr marL="514350" lvl="0" indent="-514350" algn="l" rtl="0"/>
            <a:endParaRPr lang="en-US" sz="4000" dirty="0" smtClean="0">
              <a:solidFill>
                <a:srgbClr val="0099FF"/>
              </a:solidFill>
              <a:latin typeface="Arial"/>
              <a:ea typeface="Times New Roman"/>
              <a:cs typeface="Arial"/>
            </a:endParaRPr>
          </a:p>
          <a:p>
            <a:pPr algn="l" rtl="0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to solve practical problems </a:t>
            </a:r>
          </a:p>
          <a:p>
            <a:pPr algn="l" rtl="0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using sin-Rule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685800"/>
            <a:ext cx="73516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When to use the law of sins formula?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600200"/>
            <a:ext cx="147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137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SSA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7432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dirty="0" smtClean="0"/>
              <a:t>Law of </a:t>
            </a:r>
            <a:r>
              <a:rPr lang="en-US" sz="4800" dirty="0" err="1" smtClean="0"/>
              <a:t>Sines</a:t>
            </a:r>
            <a:r>
              <a:rPr lang="en-US" sz="4800" dirty="0" smtClean="0"/>
              <a:t>:</a:t>
            </a:r>
          </a:p>
          <a:p>
            <a:pPr algn="l" rtl="0"/>
            <a:r>
              <a:rPr lang="en-US" sz="4800" dirty="0" smtClean="0"/>
              <a:t> Two angles and a side (AAS or ASA); two sides and a non-included angle (SSA).</a:t>
            </a:r>
            <a:endParaRPr lang="ar-AE" sz="4800" dirty="0"/>
          </a:p>
        </p:txBody>
      </p:sp>
      <p:sp>
        <p:nvSpPr>
          <p:cNvPr id="7" name="Rectangle 6"/>
          <p:cNvSpPr/>
          <p:nvPr/>
        </p:nvSpPr>
        <p:spPr>
          <a:xfrm>
            <a:off x="6315149" y="1600200"/>
            <a:ext cx="1343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28800" y="990600"/>
          <a:ext cx="4800600" cy="4050506"/>
        </p:xfrm>
        <a:graphic>
          <a:graphicData uri="http://schemas.openxmlformats.org/presentationml/2006/ole">
            <p:oleObj spid="_x0000_s278530" name="Presentation" showAsIcon="1" r:id="rId3" imgW="914400" imgH="771480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0012_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219200" y="571500"/>
            <a:ext cx="2051690" cy="2238375"/>
            <a:chOff x="5148263" y="2867025"/>
            <a:chExt cx="2051690" cy="2238375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rot="1944088">
              <a:off x="5760091" y="3093091"/>
              <a:ext cx="1439862" cy="1439863"/>
            </a:xfrm>
            <a:prstGeom prst="triangle">
              <a:avLst>
                <a:gd name="adj" fmla="val 4481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5148263" y="3875088"/>
              <a:ext cx="3587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990099"/>
                  </a:solidFill>
                </a:rPr>
                <a:t>A</a:t>
              </a:r>
            </a:p>
          </p:txBody>
        </p: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6804025" y="2867025"/>
              <a:ext cx="358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990099"/>
                  </a:solidFill>
                </a:rPr>
                <a:t>B</a:t>
              </a:r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6659563" y="4738688"/>
              <a:ext cx="3587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990099"/>
                  </a:solidFill>
                </a:rPr>
                <a:t>C</a:t>
              </a: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5588000" y="3832225"/>
              <a:ext cx="576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/>
                <a:t>62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º</a:t>
              </a: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6372225" y="3298825"/>
              <a:ext cx="576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/>
                <a:t>53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º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 rot="2176306">
              <a:off x="5651500" y="4378325"/>
              <a:ext cx="7921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dirty="0"/>
                <a:t>5 cm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194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181600"/>
            <a:ext cx="1396093" cy="3429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399" y="3276600"/>
            <a:ext cx="1983971" cy="653404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572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191000"/>
            <a:ext cx="2057400" cy="734786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5720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838200"/>
            <a:ext cx="228600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150" y="2933700"/>
            <a:ext cx="1619250" cy="619125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150" y="3771900"/>
            <a:ext cx="2133600" cy="619125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6350" y="4610100"/>
            <a:ext cx="1733550" cy="342900"/>
          </a:xfrm>
          <a:prstGeom prst="rect">
            <a:avLst/>
          </a:prstGeom>
          <a:noFill/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257800"/>
            <a:ext cx="3143250" cy="342900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1"/>
          <p:cNvSpPr>
            <a:spLocks noChangeArrowheads="1"/>
          </p:cNvSpPr>
          <p:nvPr/>
        </p:nvSpPr>
        <p:spPr bwMode="auto">
          <a:xfrm>
            <a:off x="685800" y="381000"/>
            <a:ext cx="807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hole at a golf course is 210 m long from the tree to the hole in a direct line . Ahmad hit his first shot at angle of 15 off the direct line to the hole. His second shot landed in the hole if the angle between his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shot and 2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shot was 105 how long was his 2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shot?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52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dirty="0" smtClean="0"/>
              <a:t>اذا كانت حفرة الغولف على بعد 210 م من الشجرة على خط مستقيم . اذا ضرب احمد ضربته الأولى  بزاوية  ( ْ 15 ) عن الأفقي . وضربته الثانية استقرت في الحفرة . اذا كانت الزاوية بين ضربته الاولى وضربته الثانية كانت ( ْ 105 ) . ما هي المسافة التي قطعتها الضربة الثانية</a:t>
            </a:r>
            <a:endParaRPr lang="ar-A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62100"/>
            <a:ext cx="5946853" cy="288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6629400" y="2705100"/>
            <a:ext cx="695325" cy="1052513"/>
            <a:chOff x="10382" y="6620"/>
            <a:chExt cx="1096" cy="1657"/>
          </a:xfrm>
        </p:grpSpPr>
        <p:sp>
          <p:nvSpPr>
            <p:cNvPr id="26626" name="Freeform 2" descr="Cork"/>
            <p:cNvSpPr>
              <a:spLocks/>
            </p:cNvSpPr>
            <p:nvPr/>
          </p:nvSpPr>
          <p:spPr bwMode="auto">
            <a:xfrm>
              <a:off x="10382" y="7260"/>
              <a:ext cx="1096" cy="1017"/>
            </a:xfrm>
            <a:custGeom>
              <a:avLst/>
              <a:gdLst/>
              <a:ahLst/>
              <a:cxnLst>
                <a:cxn ang="0">
                  <a:pos x="98" y="240"/>
                </a:cxn>
                <a:cxn ang="0">
                  <a:pos x="418" y="0"/>
                </a:cxn>
                <a:cxn ang="0">
                  <a:pos x="698" y="20"/>
                </a:cxn>
                <a:cxn ang="0">
                  <a:pos x="838" y="220"/>
                </a:cxn>
                <a:cxn ang="0">
                  <a:pos x="878" y="280"/>
                </a:cxn>
                <a:cxn ang="0">
                  <a:pos x="958" y="400"/>
                </a:cxn>
                <a:cxn ang="0">
                  <a:pos x="1038" y="580"/>
                </a:cxn>
                <a:cxn ang="0">
                  <a:pos x="678" y="940"/>
                </a:cxn>
                <a:cxn ang="0">
                  <a:pos x="478" y="920"/>
                </a:cxn>
                <a:cxn ang="0">
                  <a:pos x="158" y="780"/>
                </a:cxn>
                <a:cxn ang="0">
                  <a:pos x="18" y="680"/>
                </a:cxn>
                <a:cxn ang="0">
                  <a:pos x="38" y="600"/>
                </a:cxn>
                <a:cxn ang="0">
                  <a:pos x="118" y="420"/>
                </a:cxn>
              </a:cxnLst>
              <a:rect l="0" t="0" r="r" b="b"/>
              <a:pathLst>
                <a:path w="1096" h="1017">
                  <a:moveTo>
                    <a:pt x="98" y="240"/>
                  </a:moveTo>
                  <a:cubicBezTo>
                    <a:pt x="158" y="61"/>
                    <a:pt x="264" y="51"/>
                    <a:pt x="418" y="0"/>
                  </a:cubicBezTo>
                  <a:cubicBezTo>
                    <a:pt x="511" y="7"/>
                    <a:pt x="605" y="9"/>
                    <a:pt x="698" y="20"/>
                  </a:cubicBezTo>
                  <a:cubicBezTo>
                    <a:pt x="800" y="32"/>
                    <a:pt x="812" y="141"/>
                    <a:pt x="838" y="220"/>
                  </a:cubicBezTo>
                  <a:cubicBezTo>
                    <a:pt x="846" y="243"/>
                    <a:pt x="867" y="259"/>
                    <a:pt x="878" y="280"/>
                  </a:cubicBezTo>
                  <a:cubicBezTo>
                    <a:pt x="936" y="396"/>
                    <a:pt x="844" y="286"/>
                    <a:pt x="958" y="400"/>
                  </a:cubicBezTo>
                  <a:cubicBezTo>
                    <a:pt x="980" y="465"/>
                    <a:pt x="1016" y="515"/>
                    <a:pt x="1038" y="580"/>
                  </a:cubicBezTo>
                  <a:cubicBezTo>
                    <a:pt x="1012" y="1017"/>
                    <a:pt x="1096" y="975"/>
                    <a:pt x="678" y="940"/>
                  </a:cubicBezTo>
                  <a:cubicBezTo>
                    <a:pt x="611" y="934"/>
                    <a:pt x="545" y="927"/>
                    <a:pt x="478" y="920"/>
                  </a:cubicBezTo>
                  <a:cubicBezTo>
                    <a:pt x="332" y="883"/>
                    <a:pt x="281" y="862"/>
                    <a:pt x="158" y="780"/>
                  </a:cubicBezTo>
                  <a:cubicBezTo>
                    <a:pt x="0" y="675"/>
                    <a:pt x="149" y="811"/>
                    <a:pt x="18" y="680"/>
                  </a:cubicBezTo>
                  <a:cubicBezTo>
                    <a:pt x="25" y="653"/>
                    <a:pt x="26" y="625"/>
                    <a:pt x="38" y="600"/>
                  </a:cubicBezTo>
                  <a:cubicBezTo>
                    <a:pt x="129" y="418"/>
                    <a:pt x="118" y="547"/>
                    <a:pt x="118" y="420"/>
                  </a:cubicBezTo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627" name="AutoShape 3"/>
            <p:cNvCxnSpPr>
              <a:cxnSpLocks noChangeShapeType="1"/>
            </p:cNvCxnSpPr>
            <p:nvPr/>
          </p:nvCxnSpPr>
          <p:spPr bwMode="auto">
            <a:xfrm flipV="1">
              <a:off x="10760" y="6620"/>
              <a:ext cx="0" cy="1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10760" y="6620"/>
              <a:ext cx="380" cy="340"/>
            </a:xfrm>
            <a:prstGeom prst="triangle">
              <a:avLst>
                <a:gd name="adj" fmla="val 2630"/>
              </a:avLst>
            </a:prstGeom>
            <a:solidFill>
              <a:srgbClr val="C0504D"/>
            </a:solidFill>
            <a:ln w="381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" y="2095500"/>
            <a:ext cx="1362075" cy="1782763"/>
            <a:chOff x="949" y="5754"/>
            <a:chExt cx="2145" cy="2809"/>
          </a:xfrm>
        </p:grpSpPr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949" y="5754"/>
              <a:ext cx="2145" cy="1766"/>
            </a:xfrm>
            <a:custGeom>
              <a:avLst/>
              <a:gdLst/>
              <a:ahLst/>
              <a:cxnLst>
                <a:cxn ang="0">
                  <a:pos x="1051" y="1646"/>
                </a:cxn>
                <a:cxn ang="0">
                  <a:pos x="811" y="1746"/>
                </a:cxn>
                <a:cxn ang="0">
                  <a:pos x="611" y="1766"/>
                </a:cxn>
                <a:cxn ang="0">
                  <a:pos x="191" y="1646"/>
                </a:cxn>
                <a:cxn ang="0">
                  <a:pos x="191" y="1286"/>
                </a:cxn>
                <a:cxn ang="0">
                  <a:pos x="11" y="1026"/>
                </a:cxn>
                <a:cxn ang="0">
                  <a:pos x="31" y="806"/>
                </a:cxn>
                <a:cxn ang="0">
                  <a:pos x="131" y="766"/>
                </a:cxn>
                <a:cxn ang="0">
                  <a:pos x="191" y="726"/>
                </a:cxn>
                <a:cxn ang="0">
                  <a:pos x="331" y="686"/>
                </a:cxn>
                <a:cxn ang="0">
                  <a:pos x="451" y="706"/>
                </a:cxn>
                <a:cxn ang="0">
                  <a:pos x="491" y="606"/>
                </a:cxn>
                <a:cxn ang="0">
                  <a:pos x="551" y="566"/>
                </a:cxn>
                <a:cxn ang="0">
                  <a:pos x="671" y="526"/>
                </a:cxn>
                <a:cxn ang="0">
                  <a:pos x="631" y="406"/>
                </a:cxn>
                <a:cxn ang="0">
                  <a:pos x="611" y="346"/>
                </a:cxn>
                <a:cxn ang="0">
                  <a:pos x="631" y="186"/>
                </a:cxn>
                <a:cxn ang="0">
                  <a:pos x="951" y="6"/>
                </a:cxn>
                <a:cxn ang="0">
                  <a:pos x="1271" y="186"/>
                </a:cxn>
                <a:cxn ang="0">
                  <a:pos x="1451" y="86"/>
                </a:cxn>
                <a:cxn ang="0">
                  <a:pos x="1671" y="66"/>
                </a:cxn>
                <a:cxn ang="0">
                  <a:pos x="1871" y="506"/>
                </a:cxn>
                <a:cxn ang="0">
                  <a:pos x="1991" y="546"/>
                </a:cxn>
                <a:cxn ang="0">
                  <a:pos x="2051" y="586"/>
                </a:cxn>
                <a:cxn ang="0">
                  <a:pos x="2071" y="646"/>
                </a:cxn>
                <a:cxn ang="0">
                  <a:pos x="2091" y="766"/>
                </a:cxn>
                <a:cxn ang="0">
                  <a:pos x="2031" y="786"/>
                </a:cxn>
                <a:cxn ang="0">
                  <a:pos x="1891" y="986"/>
                </a:cxn>
                <a:cxn ang="0">
                  <a:pos x="1871" y="1046"/>
                </a:cxn>
                <a:cxn ang="0">
                  <a:pos x="1911" y="1166"/>
                </a:cxn>
                <a:cxn ang="0">
                  <a:pos x="1891" y="1346"/>
                </a:cxn>
                <a:cxn ang="0">
                  <a:pos x="1831" y="1366"/>
                </a:cxn>
                <a:cxn ang="0">
                  <a:pos x="1811" y="1426"/>
                </a:cxn>
                <a:cxn ang="0">
                  <a:pos x="1851" y="1546"/>
                </a:cxn>
                <a:cxn ang="0">
                  <a:pos x="1871" y="1606"/>
                </a:cxn>
                <a:cxn ang="0">
                  <a:pos x="1851" y="1726"/>
                </a:cxn>
                <a:cxn ang="0">
                  <a:pos x="1771" y="1746"/>
                </a:cxn>
                <a:cxn ang="0">
                  <a:pos x="1471" y="1726"/>
                </a:cxn>
                <a:cxn ang="0">
                  <a:pos x="1211" y="1666"/>
                </a:cxn>
                <a:cxn ang="0">
                  <a:pos x="1131" y="1686"/>
                </a:cxn>
                <a:cxn ang="0">
                  <a:pos x="1051" y="1646"/>
                </a:cxn>
              </a:cxnLst>
              <a:rect l="0" t="0" r="r" b="b"/>
              <a:pathLst>
                <a:path w="2145" h="1766">
                  <a:moveTo>
                    <a:pt x="1051" y="1646"/>
                  </a:moveTo>
                  <a:cubicBezTo>
                    <a:pt x="967" y="1674"/>
                    <a:pt x="904" y="1737"/>
                    <a:pt x="811" y="1746"/>
                  </a:cubicBezTo>
                  <a:cubicBezTo>
                    <a:pt x="744" y="1753"/>
                    <a:pt x="678" y="1759"/>
                    <a:pt x="611" y="1766"/>
                  </a:cubicBezTo>
                  <a:cubicBezTo>
                    <a:pt x="429" y="1746"/>
                    <a:pt x="351" y="1726"/>
                    <a:pt x="191" y="1646"/>
                  </a:cubicBezTo>
                  <a:cubicBezTo>
                    <a:pt x="124" y="1511"/>
                    <a:pt x="99" y="1423"/>
                    <a:pt x="191" y="1286"/>
                  </a:cubicBezTo>
                  <a:cubicBezTo>
                    <a:pt x="85" y="1215"/>
                    <a:pt x="42" y="1149"/>
                    <a:pt x="11" y="1026"/>
                  </a:cubicBezTo>
                  <a:cubicBezTo>
                    <a:pt x="18" y="953"/>
                    <a:pt x="0" y="873"/>
                    <a:pt x="31" y="806"/>
                  </a:cubicBezTo>
                  <a:cubicBezTo>
                    <a:pt x="46" y="773"/>
                    <a:pt x="99" y="782"/>
                    <a:pt x="131" y="766"/>
                  </a:cubicBezTo>
                  <a:cubicBezTo>
                    <a:pt x="152" y="755"/>
                    <a:pt x="169" y="735"/>
                    <a:pt x="191" y="726"/>
                  </a:cubicBezTo>
                  <a:cubicBezTo>
                    <a:pt x="236" y="707"/>
                    <a:pt x="285" y="701"/>
                    <a:pt x="331" y="686"/>
                  </a:cubicBezTo>
                  <a:cubicBezTo>
                    <a:pt x="371" y="693"/>
                    <a:pt x="415" y="724"/>
                    <a:pt x="451" y="706"/>
                  </a:cubicBezTo>
                  <a:cubicBezTo>
                    <a:pt x="483" y="690"/>
                    <a:pt x="470" y="635"/>
                    <a:pt x="491" y="606"/>
                  </a:cubicBezTo>
                  <a:cubicBezTo>
                    <a:pt x="505" y="586"/>
                    <a:pt x="529" y="576"/>
                    <a:pt x="551" y="566"/>
                  </a:cubicBezTo>
                  <a:cubicBezTo>
                    <a:pt x="590" y="549"/>
                    <a:pt x="671" y="526"/>
                    <a:pt x="671" y="526"/>
                  </a:cubicBezTo>
                  <a:cubicBezTo>
                    <a:pt x="658" y="486"/>
                    <a:pt x="644" y="446"/>
                    <a:pt x="631" y="406"/>
                  </a:cubicBezTo>
                  <a:cubicBezTo>
                    <a:pt x="624" y="386"/>
                    <a:pt x="611" y="346"/>
                    <a:pt x="611" y="346"/>
                  </a:cubicBezTo>
                  <a:cubicBezTo>
                    <a:pt x="618" y="293"/>
                    <a:pt x="617" y="238"/>
                    <a:pt x="631" y="186"/>
                  </a:cubicBezTo>
                  <a:cubicBezTo>
                    <a:pt x="658" y="88"/>
                    <a:pt x="860" y="51"/>
                    <a:pt x="951" y="6"/>
                  </a:cubicBezTo>
                  <a:cubicBezTo>
                    <a:pt x="1149" y="26"/>
                    <a:pt x="1209" y="0"/>
                    <a:pt x="1271" y="186"/>
                  </a:cubicBezTo>
                  <a:cubicBezTo>
                    <a:pt x="1377" y="151"/>
                    <a:pt x="1313" y="178"/>
                    <a:pt x="1451" y="86"/>
                  </a:cubicBezTo>
                  <a:cubicBezTo>
                    <a:pt x="1512" y="45"/>
                    <a:pt x="1598" y="73"/>
                    <a:pt x="1671" y="66"/>
                  </a:cubicBezTo>
                  <a:cubicBezTo>
                    <a:pt x="2045" y="108"/>
                    <a:pt x="1721" y="12"/>
                    <a:pt x="1871" y="506"/>
                  </a:cubicBezTo>
                  <a:cubicBezTo>
                    <a:pt x="1883" y="546"/>
                    <a:pt x="1951" y="533"/>
                    <a:pt x="1991" y="546"/>
                  </a:cubicBezTo>
                  <a:cubicBezTo>
                    <a:pt x="2014" y="554"/>
                    <a:pt x="2031" y="573"/>
                    <a:pt x="2051" y="586"/>
                  </a:cubicBezTo>
                  <a:cubicBezTo>
                    <a:pt x="2058" y="606"/>
                    <a:pt x="2062" y="627"/>
                    <a:pt x="2071" y="646"/>
                  </a:cubicBezTo>
                  <a:cubicBezTo>
                    <a:pt x="2093" y="690"/>
                    <a:pt x="2145" y="712"/>
                    <a:pt x="2091" y="766"/>
                  </a:cubicBezTo>
                  <a:cubicBezTo>
                    <a:pt x="2076" y="781"/>
                    <a:pt x="2051" y="779"/>
                    <a:pt x="2031" y="786"/>
                  </a:cubicBezTo>
                  <a:cubicBezTo>
                    <a:pt x="1968" y="870"/>
                    <a:pt x="1964" y="913"/>
                    <a:pt x="1891" y="986"/>
                  </a:cubicBezTo>
                  <a:cubicBezTo>
                    <a:pt x="1884" y="1006"/>
                    <a:pt x="1869" y="1025"/>
                    <a:pt x="1871" y="1046"/>
                  </a:cubicBezTo>
                  <a:cubicBezTo>
                    <a:pt x="1876" y="1088"/>
                    <a:pt x="1911" y="1166"/>
                    <a:pt x="1911" y="1166"/>
                  </a:cubicBezTo>
                  <a:cubicBezTo>
                    <a:pt x="1904" y="1226"/>
                    <a:pt x="1913" y="1290"/>
                    <a:pt x="1891" y="1346"/>
                  </a:cubicBezTo>
                  <a:cubicBezTo>
                    <a:pt x="1883" y="1366"/>
                    <a:pt x="1846" y="1351"/>
                    <a:pt x="1831" y="1366"/>
                  </a:cubicBezTo>
                  <a:cubicBezTo>
                    <a:pt x="1816" y="1381"/>
                    <a:pt x="1818" y="1406"/>
                    <a:pt x="1811" y="1426"/>
                  </a:cubicBezTo>
                  <a:cubicBezTo>
                    <a:pt x="1824" y="1466"/>
                    <a:pt x="1838" y="1506"/>
                    <a:pt x="1851" y="1546"/>
                  </a:cubicBezTo>
                  <a:cubicBezTo>
                    <a:pt x="1858" y="1566"/>
                    <a:pt x="1871" y="1606"/>
                    <a:pt x="1871" y="1606"/>
                  </a:cubicBezTo>
                  <a:cubicBezTo>
                    <a:pt x="1864" y="1646"/>
                    <a:pt x="1875" y="1693"/>
                    <a:pt x="1851" y="1726"/>
                  </a:cubicBezTo>
                  <a:cubicBezTo>
                    <a:pt x="1835" y="1748"/>
                    <a:pt x="1798" y="1746"/>
                    <a:pt x="1771" y="1746"/>
                  </a:cubicBezTo>
                  <a:cubicBezTo>
                    <a:pt x="1671" y="1746"/>
                    <a:pt x="1571" y="1733"/>
                    <a:pt x="1471" y="1726"/>
                  </a:cubicBezTo>
                  <a:cubicBezTo>
                    <a:pt x="1321" y="1626"/>
                    <a:pt x="1390" y="1633"/>
                    <a:pt x="1211" y="1666"/>
                  </a:cubicBezTo>
                  <a:cubicBezTo>
                    <a:pt x="1184" y="1671"/>
                    <a:pt x="1158" y="1679"/>
                    <a:pt x="1131" y="1686"/>
                  </a:cubicBezTo>
                  <a:cubicBezTo>
                    <a:pt x="1048" y="1741"/>
                    <a:pt x="1077" y="1749"/>
                    <a:pt x="1051" y="1646"/>
                  </a:cubicBezTo>
                  <a:close/>
                </a:path>
              </a:pathLst>
            </a:custGeom>
            <a:solidFill>
              <a:srgbClr val="76923C"/>
            </a:solidFill>
            <a:ln w="38100">
              <a:solidFill>
                <a:srgbClr val="76923C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1269" y="7260"/>
              <a:ext cx="1331" cy="1303"/>
            </a:xfrm>
            <a:custGeom>
              <a:avLst/>
              <a:gdLst/>
              <a:ahLst/>
              <a:cxnLst>
                <a:cxn ang="0">
                  <a:pos x="600" y="0"/>
                </a:cxn>
                <a:cxn ang="0">
                  <a:pos x="680" y="340"/>
                </a:cxn>
                <a:cxn ang="0">
                  <a:pos x="640" y="600"/>
                </a:cxn>
                <a:cxn ang="0">
                  <a:pos x="560" y="740"/>
                </a:cxn>
                <a:cxn ang="0">
                  <a:pos x="540" y="800"/>
                </a:cxn>
                <a:cxn ang="0">
                  <a:pos x="300" y="1060"/>
                </a:cxn>
                <a:cxn ang="0">
                  <a:pos x="260" y="1140"/>
                </a:cxn>
                <a:cxn ang="0">
                  <a:pos x="80" y="1340"/>
                </a:cxn>
                <a:cxn ang="0">
                  <a:pos x="0" y="1460"/>
                </a:cxn>
                <a:cxn ang="0">
                  <a:pos x="60" y="1480"/>
                </a:cxn>
                <a:cxn ang="0">
                  <a:pos x="120" y="1460"/>
                </a:cxn>
                <a:cxn ang="0">
                  <a:pos x="360" y="1400"/>
                </a:cxn>
                <a:cxn ang="0">
                  <a:pos x="640" y="1380"/>
                </a:cxn>
                <a:cxn ang="0">
                  <a:pos x="1160" y="1360"/>
                </a:cxn>
                <a:cxn ang="0">
                  <a:pos x="1280" y="1400"/>
                </a:cxn>
                <a:cxn ang="0">
                  <a:pos x="1340" y="1440"/>
                </a:cxn>
                <a:cxn ang="0">
                  <a:pos x="1460" y="1480"/>
                </a:cxn>
                <a:cxn ang="0">
                  <a:pos x="1520" y="1460"/>
                </a:cxn>
                <a:cxn ang="0">
                  <a:pos x="1540" y="1400"/>
                </a:cxn>
                <a:cxn ang="0">
                  <a:pos x="1420" y="1160"/>
                </a:cxn>
                <a:cxn ang="0">
                  <a:pos x="1280" y="920"/>
                </a:cxn>
                <a:cxn ang="0">
                  <a:pos x="1220" y="800"/>
                </a:cxn>
                <a:cxn ang="0">
                  <a:pos x="1160" y="600"/>
                </a:cxn>
                <a:cxn ang="0">
                  <a:pos x="1180" y="120"/>
                </a:cxn>
                <a:cxn ang="0">
                  <a:pos x="1240" y="60"/>
                </a:cxn>
              </a:cxnLst>
              <a:rect l="0" t="0" r="r" b="b"/>
              <a:pathLst>
                <a:path w="1540" h="1480">
                  <a:moveTo>
                    <a:pt x="600" y="0"/>
                  </a:moveTo>
                  <a:cubicBezTo>
                    <a:pt x="629" y="115"/>
                    <a:pt x="661" y="223"/>
                    <a:pt x="680" y="340"/>
                  </a:cubicBezTo>
                  <a:cubicBezTo>
                    <a:pt x="674" y="397"/>
                    <a:pt x="676" y="528"/>
                    <a:pt x="640" y="600"/>
                  </a:cubicBezTo>
                  <a:cubicBezTo>
                    <a:pt x="540" y="801"/>
                    <a:pt x="665" y="495"/>
                    <a:pt x="560" y="740"/>
                  </a:cubicBezTo>
                  <a:cubicBezTo>
                    <a:pt x="552" y="759"/>
                    <a:pt x="553" y="784"/>
                    <a:pt x="540" y="800"/>
                  </a:cubicBezTo>
                  <a:cubicBezTo>
                    <a:pt x="467" y="892"/>
                    <a:pt x="368" y="964"/>
                    <a:pt x="300" y="1060"/>
                  </a:cubicBezTo>
                  <a:cubicBezTo>
                    <a:pt x="283" y="1084"/>
                    <a:pt x="279" y="1117"/>
                    <a:pt x="260" y="1140"/>
                  </a:cubicBezTo>
                  <a:cubicBezTo>
                    <a:pt x="0" y="1464"/>
                    <a:pt x="242" y="1108"/>
                    <a:pt x="80" y="1340"/>
                  </a:cubicBezTo>
                  <a:cubicBezTo>
                    <a:pt x="52" y="1379"/>
                    <a:pt x="0" y="1460"/>
                    <a:pt x="0" y="1460"/>
                  </a:cubicBezTo>
                  <a:cubicBezTo>
                    <a:pt x="20" y="1467"/>
                    <a:pt x="39" y="1480"/>
                    <a:pt x="60" y="1480"/>
                  </a:cubicBezTo>
                  <a:cubicBezTo>
                    <a:pt x="81" y="1480"/>
                    <a:pt x="100" y="1466"/>
                    <a:pt x="120" y="1460"/>
                  </a:cubicBezTo>
                  <a:cubicBezTo>
                    <a:pt x="197" y="1438"/>
                    <a:pt x="281" y="1408"/>
                    <a:pt x="360" y="1400"/>
                  </a:cubicBezTo>
                  <a:cubicBezTo>
                    <a:pt x="453" y="1390"/>
                    <a:pt x="547" y="1387"/>
                    <a:pt x="640" y="1380"/>
                  </a:cubicBezTo>
                  <a:cubicBezTo>
                    <a:pt x="820" y="1320"/>
                    <a:pt x="963" y="1348"/>
                    <a:pt x="1160" y="1360"/>
                  </a:cubicBezTo>
                  <a:cubicBezTo>
                    <a:pt x="1200" y="1373"/>
                    <a:pt x="1245" y="1377"/>
                    <a:pt x="1280" y="1400"/>
                  </a:cubicBezTo>
                  <a:cubicBezTo>
                    <a:pt x="1300" y="1413"/>
                    <a:pt x="1318" y="1430"/>
                    <a:pt x="1340" y="1440"/>
                  </a:cubicBezTo>
                  <a:cubicBezTo>
                    <a:pt x="1379" y="1457"/>
                    <a:pt x="1460" y="1480"/>
                    <a:pt x="1460" y="1480"/>
                  </a:cubicBezTo>
                  <a:cubicBezTo>
                    <a:pt x="1480" y="1473"/>
                    <a:pt x="1505" y="1475"/>
                    <a:pt x="1520" y="1460"/>
                  </a:cubicBezTo>
                  <a:cubicBezTo>
                    <a:pt x="1535" y="1445"/>
                    <a:pt x="1540" y="1421"/>
                    <a:pt x="1540" y="1400"/>
                  </a:cubicBezTo>
                  <a:cubicBezTo>
                    <a:pt x="1540" y="1273"/>
                    <a:pt x="1516" y="1224"/>
                    <a:pt x="1420" y="1160"/>
                  </a:cubicBezTo>
                  <a:cubicBezTo>
                    <a:pt x="1390" y="1070"/>
                    <a:pt x="1346" y="986"/>
                    <a:pt x="1280" y="920"/>
                  </a:cubicBezTo>
                  <a:cubicBezTo>
                    <a:pt x="1230" y="769"/>
                    <a:pt x="1298" y="955"/>
                    <a:pt x="1220" y="800"/>
                  </a:cubicBezTo>
                  <a:cubicBezTo>
                    <a:pt x="1190" y="739"/>
                    <a:pt x="1182" y="665"/>
                    <a:pt x="1160" y="600"/>
                  </a:cubicBezTo>
                  <a:cubicBezTo>
                    <a:pt x="1167" y="440"/>
                    <a:pt x="1168" y="280"/>
                    <a:pt x="1180" y="120"/>
                  </a:cubicBezTo>
                  <a:cubicBezTo>
                    <a:pt x="1185" y="47"/>
                    <a:pt x="1191" y="60"/>
                    <a:pt x="1240" y="60"/>
                  </a:cubicBezTo>
                </a:path>
              </a:pathLst>
            </a:custGeom>
            <a:solidFill>
              <a:srgbClr val="6224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305300"/>
            <a:ext cx="1990725" cy="619125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143500"/>
            <a:ext cx="1962150" cy="619125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6057900"/>
            <a:ext cx="1219200" cy="342900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 smtClean="0"/>
              <a:t>Find the length of 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shot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1"/>
          <p:cNvSpPr>
            <a:spLocks noChangeArrowheads="1"/>
          </p:cNvSpPr>
          <p:nvPr/>
        </p:nvSpPr>
        <p:spPr bwMode="auto">
          <a:xfrm>
            <a:off x="228600" y="405825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diagram represents points D and E from which the lines of sight to a tree top at T make angles of 24 and 49 respectively , with DE. The length of DE is 53 m . calculate the height of the tree to the nearest tenth of meter,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3276600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dirty="0" smtClean="0"/>
              <a:t>الشكل المجاور يمثل الموقعين </a:t>
            </a:r>
            <a:r>
              <a:rPr lang="en-US" sz="2800" dirty="0" smtClean="0"/>
              <a:t> D , E </a:t>
            </a:r>
            <a:r>
              <a:rPr lang="ar-AE" sz="2800" dirty="0" smtClean="0"/>
              <a:t> حيث تم رصد أعلى الشجرة . كانت زوايا الارتفاع (42ْ )   ( 49ْ) على التوالي مع الخط </a:t>
            </a:r>
            <a:r>
              <a:rPr lang="en-US" sz="2800" dirty="0" smtClean="0"/>
              <a:t>DE</a:t>
            </a:r>
            <a:r>
              <a:rPr lang="ar-AE" sz="2800" dirty="0" smtClean="0"/>
              <a:t> . اذا كان طول </a:t>
            </a:r>
            <a:r>
              <a:rPr lang="en-US" sz="2800" dirty="0" smtClean="0"/>
              <a:t>DE</a:t>
            </a:r>
            <a:r>
              <a:rPr lang="ar-AE" sz="2800" dirty="0" smtClean="0"/>
              <a:t> (53 م ) . احسبي ارتفاع الشجرة لأقرب منزلة عشرية. </a:t>
            </a:r>
            <a:endParaRPr lang="ar-AE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4" t="14368" b="18965"/>
          <a:stretch>
            <a:fillRect/>
          </a:stretch>
        </p:blipFill>
        <p:spPr bwMode="auto">
          <a:xfrm>
            <a:off x="0" y="4114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3106" name="Group 2"/>
          <p:cNvGrpSpPr>
            <a:grpSpLocks/>
          </p:cNvGrpSpPr>
          <p:nvPr/>
        </p:nvGrpSpPr>
        <p:grpSpPr bwMode="auto">
          <a:xfrm>
            <a:off x="2743200" y="4343400"/>
            <a:ext cx="615950" cy="1524000"/>
            <a:chOff x="2458" y="5333"/>
            <a:chExt cx="969" cy="3698"/>
          </a:xfrm>
        </p:grpSpPr>
        <p:sp>
          <p:nvSpPr>
            <p:cNvPr id="303107" name="Freeform 3"/>
            <p:cNvSpPr>
              <a:spLocks/>
            </p:cNvSpPr>
            <p:nvPr/>
          </p:nvSpPr>
          <p:spPr bwMode="auto">
            <a:xfrm>
              <a:off x="2458" y="7892"/>
              <a:ext cx="969" cy="1139"/>
            </a:xfrm>
            <a:custGeom>
              <a:avLst/>
              <a:gdLst/>
              <a:ahLst/>
              <a:cxnLst>
                <a:cxn ang="0">
                  <a:pos x="0" y="889"/>
                </a:cxn>
                <a:cxn ang="0">
                  <a:pos x="120" y="849"/>
                </a:cxn>
                <a:cxn ang="0">
                  <a:pos x="340" y="609"/>
                </a:cxn>
                <a:cxn ang="0">
                  <a:pos x="400" y="469"/>
                </a:cxn>
                <a:cxn ang="0">
                  <a:pos x="440" y="349"/>
                </a:cxn>
                <a:cxn ang="0">
                  <a:pos x="460" y="69"/>
                </a:cxn>
                <a:cxn ang="0">
                  <a:pos x="480" y="9"/>
                </a:cxn>
                <a:cxn ang="0">
                  <a:pos x="540" y="29"/>
                </a:cxn>
                <a:cxn ang="0">
                  <a:pos x="660" y="109"/>
                </a:cxn>
                <a:cxn ang="0">
                  <a:pos x="800" y="89"/>
                </a:cxn>
                <a:cxn ang="0">
                  <a:pos x="820" y="29"/>
                </a:cxn>
                <a:cxn ang="0">
                  <a:pos x="880" y="9"/>
                </a:cxn>
                <a:cxn ang="0">
                  <a:pos x="1000" y="709"/>
                </a:cxn>
                <a:cxn ang="0">
                  <a:pos x="1140" y="829"/>
                </a:cxn>
                <a:cxn ang="0">
                  <a:pos x="1260" y="909"/>
                </a:cxn>
                <a:cxn ang="0">
                  <a:pos x="880" y="909"/>
                </a:cxn>
                <a:cxn ang="0">
                  <a:pos x="780" y="929"/>
                </a:cxn>
                <a:cxn ang="0">
                  <a:pos x="660" y="969"/>
                </a:cxn>
                <a:cxn ang="0">
                  <a:pos x="320" y="909"/>
                </a:cxn>
                <a:cxn ang="0">
                  <a:pos x="120" y="929"/>
                </a:cxn>
                <a:cxn ang="0">
                  <a:pos x="60" y="969"/>
                </a:cxn>
                <a:cxn ang="0">
                  <a:pos x="0" y="889"/>
                </a:cxn>
              </a:cxnLst>
              <a:rect l="0" t="0" r="r" b="b"/>
              <a:pathLst>
                <a:path w="1260" h="987">
                  <a:moveTo>
                    <a:pt x="0" y="889"/>
                  </a:moveTo>
                  <a:cubicBezTo>
                    <a:pt x="40" y="876"/>
                    <a:pt x="80" y="862"/>
                    <a:pt x="120" y="849"/>
                  </a:cubicBezTo>
                  <a:cubicBezTo>
                    <a:pt x="168" y="833"/>
                    <a:pt x="295" y="654"/>
                    <a:pt x="340" y="609"/>
                  </a:cubicBezTo>
                  <a:cubicBezTo>
                    <a:pt x="393" y="397"/>
                    <a:pt x="321" y="647"/>
                    <a:pt x="400" y="469"/>
                  </a:cubicBezTo>
                  <a:cubicBezTo>
                    <a:pt x="417" y="430"/>
                    <a:pt x="440" y="349"/>
                    <a:pt x="440" y="349"/>
                  </a:cubicBezTo>
                  <a:cubicBezTo>
                    <a:pt x="447" y="256"/>
                    <a:pt x="449" y="162"/>
                    <a:pt x="460" y="69"/>
                  </a:cubicBezTo>
                  <a:cubicBezTo>
                    <a:pt x="462" y="48"/>
                    <a:pt x="461" y="18"/>
                    <a:pt x="480" y="9"/>
                  </a:cubicBezTo>
                  <a:cubicBezTo>
                    <a:pt x="499" y="0"/>
                    <a:pt x="522" y="19"/>
                    <a:pt x="540" y="29"/>
                  </a:cubicBezTo>
                  <a:cubicBezTo>
                    <a:pt x="582" y="52"/>
                    <a:pt x="660" y="109"/>
                    <a:pt x="660" y="109"/>
                  </a:cubicBezTo>
                  <a:cubicBezTo>
                    <a:pt x="707" y="102"/>
                    <a:pt x="758" y="110"/>
                    <a:pt x="800" y="89"/>
                  </a:cubicBezTo>
                  <a:cubicBezTo>
                    <a:pt x="819" y="80"/>
                    <a:pt x="805" y="44"/>
                    <a:pt x="820" y="29"/>
                  </a:cubicBezTo>
                  <a:cubicBezTo>
                    <a:pt x="835" y="14"/>
                    <a:pt x="860" y="16"/>
                    <a:pt x="880" y="9"/>
                  </a:cubicBezTo>
                  <a:cubicBezTo>
                    <a:pt x="1067" y="290"/>
                    <a:pt x="957" y="81"/>
                    <a:pt x="1000" y="709"/>
                  </a:cubicBezTo>
                  <a:cubicBezTo>
                    <a:pt x="1006" y="800"/>
                    <a:pt x="1079" y="795"/>
                    <a:pt x="1140" y="829"/>
                  </a:cubicBezTo>
                  <a:cubicBezTo>
                    <a:pt x="1182" y="852"/>
                    <a:pt x="1260" y="909"/>
                    <a:pt x="1260" y="909"/>
                  </a:cubicBezTo>
                  <a:cubicBezTo>
                    <a:pt x="1142" y="987"/>
                    <a:pt x="1009" y="952"/>
                    <a:pt x="880" y="909"/>
                  </a:cubicBezTo>
                  <a:cubicBezTo>
                    <a:pt x="847" y="916"/>
                    <a:pt x="813" y="920"/>
                    <a:pt x="780" y="929"/>
                  </a:cubicBezTo>
                  <a:cubicBezTo>
                    <a:pt x="739" y="940"/>
                    <a:pt x="660" y="969"/>
                    <a:pt x="660" y="969"/>
                  </a:cubicBezTo>
                  <a:cubicBezTo>
                    <a:pt x="533" y="955"/>
                    <a:pt x="441" y="933"/>
                    <a:pt x="320" y="909"/>
                  </a:cubicBezTo>
                  <a:cubicBezTo>
                    <a:pt x="253" y="916"/>
                    <a:pt x="185" y="914"/>
                    <a:pt x="120" y="929"/>
                  </a:cubicBezTo>
                  <a:cubicBezTo>
                    <a:pt x="97" y="934"/>
                    <a:pt x="84" y="974"/>
                    <a:pt x="60" y="969"/>
                  </a:cubicBezTo>
                  <a:cubicBezTo>
                    <a:pt x="27" y="962"/>
                    <a:pt x="24" y="913"/>
                    <a:pt x="0" y="889"/>
                  </a:cubicBezTo>
                  <a:close/>
                </a:path>
              </a:pathLst>
            </a:custGeom>
            <a:solidFill>
              <a:srgbClr val="6224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303108" name="Freeform 4"/>
            <p:cNvSpPr>
              <a:spLocks/>
            </p:cNvSpPr>
            <p:nvPr/>
          </p:nvSpPr>
          <p:spPr bwMode="auto">
            <a:xfrm>
              <a:off x="2493" y="5333"/>
              <a:ext cx="934" cy="2640"/>
            </a:xfrm>
            <a:custGeom>
              <a:avLst/>
              <a:gdLst/>
              <a:ahLst/>
              <a:cxnLst>
                <a:cxn ang="0">
                  <a:pos x="243" y="2300"/>
                </a:cxn>
                <a:cxn ang="0">
                  <a:pos x="143" y="2200"/>
                </a:cxn>
                <a:cxn ang="0">
                  <a:pos x="43" y="2000"/>
                </a:cxn>
                <a:cxn ang="0">
                  <a:pos x="43" y="1300"/>
                </a:cxn>
                <a:cxn ang="0">
                  <a:pos x="63" y="1240"/>
                </a:cxn>
                <a:cxn ang="0">
                  <a:pos x="123" y="1000"/>
                </a:cxn>
                <a:cxn ang="0">
                  <a:pos x="223" y="620"/>
                </a:cxn>
                <a:cxn ang="0">
                  <a:pos x="303" y="240"/>
                </a:cxn>
                <a:cxn ang="0">
                  <a:pos x="363" y="60"/>
                </a:cxn>
                <a:cxn ang="0">
                  <a:pos x="383" y="0"/>
                </a:cxn>
                <a:cxn ang="0">
                  <a:pos x="503" y="140"/>
                </a:cxn>
                <a:cxn ang="0">
                  <a:pos x="523" y="200"/>
                </a:cxn>
                <a:cxn ang="0">
                  <a:pos x="623" y="320"/>
                </a:cxn>
                <a:cxn ang="0">
                  <a:pos x="743" y="560"/>
                </a:cxn>
                <a:cxn ang="0">
                  <a:pos x="763" y="640"/>
                </a:cxn>
                <a:cxn ang="0">
                  <a:pos x="803" y="760"/>
                </a:cxn>
                <a:cxn ang="0">
                  <a:pos x="863" y="1060"/>
                </a:cxn>
                <a:cxn ang="0">
                  <a:pos x="903" y="1180"/>
                </a:cxn>
                <a:cxn ang="0">
                  <a:pos x="923" y="1240"/>
                </a:cxn>
                <a:cxn ang="0">
                  <a:pos x="863" y="2000"/>
                </a:cxn>
                <a:cxn ang="0">
                  <a:pos x="723" y="2240"/>
                </a:cxn>
                <a:cxn ang="0">
                  <a:pos x="683" y="2300"/>
                </a:cxn>
                <a:cxn ang="0">
                  <a:pos x="483" y="2360"/>
                </a:cxn>
              </a:cxnLst>
              <a:rect l="0" t="0" r="r" b="b"/>
              <a:pathLst>
                <a:path w="934" h="2360">
                  <a:moveTo>
                    <a:pt x="243" y="2300"/>
                  </a:moveTo>
                  <a:cubicBezTo>
                    <a:pt x="136" y="2140"/>
                    <a:pt x="276" y="2333"/>
                    <a:pt x="143" y="2200"/>
                  </a:cubicBezTo>
                  <a:cubicBezTo>
                    <a:pt x="94" y="2151"/>
                    <a:pt x="73" y="2060"/>
                    <a:pt x="43" y="2000"/>
                  </a:cubicBezTo>
                  <a:cubicBezTo>
                    <a:pt x="0" y="1696"/>
                    <a:pt x="9" y="1823"/>
                    <a:pt x="43" y="1300"/>
                  </a:cubicBezTo>
                  <a:cubicBezTo>
                    <a:pt x="44" y="1279"/>
                    <a:pt x="58" y="1260"/>
                    <a:pt x="63" y="1240"/>
                  </a:cubicBezTo>
                  <a:cubicBezTo>
                    <a:pt x="83" y="1159"/>
                    <a:pt x="100" y="1080"/>
                    <a:pt x="123" y="1000"/>
                  </a:cubicBezTo>
                  <a:cubicBezTo>
                    <a:pt x="159" y="874"/>
                    <a:pt x="187" y="746"/>
                    <a:pt x="223" y="620"/>
                  </a:cubicBezTo>
                  <a:cubicBezTo>
                    <a:pt x="259" y="494"/>
                    <a:pt x="261" y="365"/>
                    <a:pt x="303" y="240"/>
                  </a:cubicBezTo>
                  <a:cubicBezTo>
                    <a:pt x="323" y="180"/>
                    <a:pt x="343" y="120"/>
                    <a:pt x="363" y="60"/>
                  </a:cubicBezTo>
                  <a:cubicBezTo>
                    <a:pt x="370" y="40"/>
                    <a:pt x="383" y="0"/>
                    <a:pt x="383" y="0"/>
                  </a:cubicBezTo>
                  <a:cubicBezTo>
                    <a:pt x="420" y="49"/>
                    <a:pt x="469" y="89"/>
                    <a:pt x="503" y="140"/>
                  </a:cubicBezTo>
                  <a:cubicBezTo>
                    <a:pt x="515" y="158"/>
                    <a:pt x="514" y="181"/>
                    <a:pt x="523" y="200"/>
                  </a:cubicBezTo>
                  <a:cubicBezTo>
                    <a:pt x="551" y="256"/>
                    <a:pt x="579" y="276"/>
                    <a:pt x="623" y="320"/>
                  </a:cubicBezTo>
                  <a:cubicBezTo>
                    <a:pt x="652" y="408"/>
                    <a:pt x="717" y="470"/>
                    <a:pt x="743" y="560"/>
                  </a:cubicBezTo>
                  <a:cubicBezTo>
                    <a:pt x="751" y="586"/>
                    <a:pt x="755" y="614"/>
                    <a:pt x="763" y="640"/>
                  </a:cubicBezTo>
                  <a:cubicBezTo>
                    <a:pt x="775" y="680"/>
                    <a:pt x="803" y="760"/>
                    <a:pt x="803" y="760"/>
                  </a:cubicBezTo>
                  <a:cubicBezTo>
                    <a:pt x="817" y="870"/>
                    <a:pt x="832" y="956"/>
                    <a:pt x="863" y="1060"/>
                  </a:cubicBezTo>
                  <a:cubicBezTo>
                    <a:pt x="875" y="1100"/>
                    <a:pt x="890" y="1140"/>
                    <a:pt x="903" y="1180"/>
                  </a:cubicBezTo>
                  <a:cubicBezTo>
                    <a:pt x="910" y="1200"/>
                    <a:pt x="923" y="1240"/>
                    <a:pt x="923" y="1240"/>
                  </a:cubicBezTo>
                  <a:cubicBezTo>
                    <a:pt x="912" y="1549"/>
                    <a:pt x="934" y="1739"/>
                    <a:pt x="863" y="2000"/>
                  </a:cubicBezTo>
                  <a:cubicBezTo>
                    <a:pt x="830" y="2120"/>
                    <a:pt x="845" y="2199"/>
                    <a:pt x="723" y="2240"/>
                  </a:cubicBezTo>
                  <a:cubicBezTo>
                    <a:pt x="710" y="2260"/>
                    <a:pt x="703" y="2287"/>
                    <a:pt x="683" y="2300"/>
                  </a:cubicBezTo>
                  <a:cubicBezTo>
                    <a:pt x="651" y="2320"/>
                    <a:pt x="536" y="2360"/>
                    <a:pt x="483" y="2360"/>
                  </a:cubicBezTo>
                </a:path>
              </a:pathLst>
            </a:custGeom>
            <a:solidFill>
              <a:srgbClr val="76923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/>
          <p:cNvGrpSpPr/>
          <p:nvPr/>
        </p:nvGrpSpPr>
        <p:grpSpPr>
          <a:xfrm>
            <a:off x="457200" y="916259"/>
            <a:ext cx="5264150" cy="2665141"/>
            <a:chOff x="457200" y="916259"/>
            <a:chExt cx="5264150" cy="2665141"/>
          </a:xfrm>
        </p:grpSpPr>
        <p:pic>
          <p:nvPicPr>
            <p:cNvPr id="2" name="Picture 1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64" t="14368" b="18965"/>
            <a:stretch>
              <a:fillRect/>
            </a:stretch>
          </p:blipFill>
          <p:spPr bwMode="auto">
            <a:xfrm>
              <a:off x="457200" y="916259"/>
              <a:ext cx="5162380" cy="2665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5029200" y="1066800"/>
              <a:ext cx="692150" cy="2122487"/>
              <a:chOff x="10220" y="10077"/>
              <a:chExt cx="1091" cy="3342"/>
            </a:xfrm>
          </p:grpSpPr>
          <p:sp>
            <p:nvSpPr>
              <p:cNvPr id="25602" name="Freeform 2"/>
              <p:cNvSpPr>
                <a:spLocks/>
              </p:cNvSpPr>
              <p:nvPr/>
            </p:nvSpPr>
            <p:spPr bwMode="auto">
              <a:xfrm>
                <a:off x="10220" y="12280"/>
                <a:ext cx="969" cy="1139"/>
              </a:xfrm>
              <a:custGeom>
                <a:avLst/>
                <a:gdLst/>
                <a:ahLst/>
                <a:cxnLst>
                  <a:cxn ang="0">
                    <a:pos x="0" y="889"/>
                  </a:cxn>
                  <a:cxn ang="0">
                    <a:pos x="120" y="849"/>
                  </a:cxn>
                  <a:cxn ang="0">
                    <a:pos x="340" y="609"/>
                  </a:cxn>
                  <a:cxn ang="0">
                    <a:pos x="400" y="469"/>
                  </a:cxn>
                  <a:cxn ang="0">
                    <a:pos x="440" y="349"/>
                  </a:cxn>
                  <a:cxn ang="0">
                    <a:pos x="460" y="69"/>
                  </a:cxn>
                  <a:cxn ang="0">
                    <a:pos x="480" y="9"/>
                  </a:cxn>
                  <a:cxn ang="0">
                    <a:pos x="540" y="29"/>
                  </a:cxn>
                  <a:cxn ang="0">
                    <a:pos x="660" y="109"/>
                  </a:cxn>
                  <a:cxn ang="0">
                    <a:pos x="800" y="89"/>
                  </a:cxn>
                  <a:cxn ang="0">
                    <a:pos x="820" y="29"/>
                  </a:cxn>
                  <a:cxn ang="0">
                    <a:pos x="880" y="9"/>
                  </a:cxn>
                  <a:cxn ang="0">
                    <a:pos x="1000" y="709"/>
                  </a:cxn>
                  <a:cxn ang="0">
                    <a:pos x="1140" y="829"/>
                  </a:cxn>
                  <a:cxn ang="0">
                    <a:pos x="1260" y="909"/>
                  </a:cxn>
                  <a:cxn ang="0">
                    <a:pos x="880" y="909"/>
                  </a:cxn>
                  <a:cxn ang="0">
                    <a:pos x="780" y="929"/>
                  </a:cxn>
                  <a:cxn ang="0">
                    <a:pos x="660" y="969"/>
                  </a:cxn>
                  <a:cxn ang="0">
                    <a:pos x="320" y="909"/>
                  </a:cxn>
                  <a:cxn ang="0">
                    <a:pos x="120" y="929"/>
                  </a:cxn>
                  <a:cxn ang="0">
                    <a:pos x="60" y="969"/>
                  </a:cxn>
                  <a:cxn ang="0">
                    <a:pos x="0" y="889"/>
                  </a:cxn>
                </a:cxnLst>
                <a:rect l="0" t="0" r="r" b="b"/>
                <a:pathLst>
                  <a:path w="1260" h="987">
                    <a:moveTo>
                      <a:pt x="0" y="889"/>
                    </a:moveTo>
                    <a:cubicBezTo>
                      <a:pt x="40" y="876"/>
                      <a:pt x="80" y="862"/>
                      <a:pt x="120" y="849"/>
                    </a:cubicBezTo>
                    <a:cubicBezTo>
                      <a:pt x="168" y="833"/>
                      <a:pt x="295" y="654"/>
                      <a:pt x="340" y="609"/>
                    </a:cubicBezTo>
                    <a:cubicBezTo>
                      <a:pt x="393" y="397"/>
                      <a:pt x="321" y="647"/>
                      <a:pt x="400" y="469"/>
                    </a:cubicBezTo>
                    <a:cubicBezTo>
                      <a:pt x="417" y="430"/>
                      <a:pt x="440" y="349"/>
                      <a:pt x="440" y="349"/>
                    </a:cubicBezTo>
                    <a:cubicBezTo>
                      <a:pt x="447" y="256"/>
                      <a:pt x="449" y="162"/>
                      <a:pt x="460" y="69"/>
                    </a:cubicBezTo>
                    <a:cubicBezTo>
                      <a:pt x="462" y="48"/>
                      <a:pt x="461" y="18"/>
                      <a:pt x="480" y="9"/>
                    </a:cubicBezTo>
                    <a:cubicBezTo>
                      <a:pt x="499" y="0"/>
                      <a:pt x="522" y="19"/>
                      <a:pt x="540" y="29"/>
                    </a:cubicBezTo>
                    <a:cubicBezTo>
                      <a:pt x="582" y="52"/>
                      <a:pt x="660" y="109"/>
                      <a:pt x="660" y="109"/>
                    </a:cubicBezTo>
                    <a:cubicBezTo>
                      <a:pt x="707" y="102"/>
                      <a:pt x="758" y="110"/>
                      <a:pt x="800" y="89"/>
                    </a:cubicBezTo>
                    <a:cubicBezTo>
                      <a:pt x="819" y="80"/>
                      <a:pt x="805" y="44"/>
                      <a:pt x="820" y="29"/>
                    </a:cubicBezTo>
                    <a:cubicBezTo>
                      <a:pt x="835" y="14"/>
                      <a:pt x="860" y="16"/>
                      <a:pt x="880" y="9"/>
                    </a:cubicBezTo>
                    <a:cubicBezTo>
                      <a:pt x="1067" y="290"/>
                      <a:pt x="957" y="81"/>
                      <a:pt x="1000" y="709"/>
                    </a:cubicBezTo>
                    <a:cubicBezTo>
                      <a:pt x="1006" y="800"/>
                      <a:pt x="1079" y="795"/>
                      <a:pt x="1140" y="829"/>
                    </a:cubicBezTo>
                    <a:cubicBezTo>
                      <a:pt x="1182" y="852"/>
                      <a:pt x="1260" y="909"/>
                      <a:pt x="1260" y="909"/>
                    </a:cubicBezTo>
                    <a:cubicBezTo>
                      <a:pt x="1142" y="987"/>
                      <a:pt x="1009" y="952"/>
                      <a:pt x="880" y="909"/>
                    </a:cubicBezTo>
                    <a:cubicBezTo>
                      <a:pt x="847" y="916"/>
                      <a:pt x="813" y="920"/>
                      <a:pt x="780" y="929"/>
                    </a:cubicBezTo>
                    <a:cubicBezTo>
                      <a:pt x="739" y="940"/>
                      <a:pt x="660" y="969"/>
                      <a:pt x="660" y="969"/>
                    </a:cubicBezTo>
                    <a:cubicBezTo>
                      <a:pt x="533" y="955"/>
                      <a:pt x="441" y="933"/>
                      <a:pt x="320" y="909"/>
                    </a:cubicBezTo>
                    <a:cubicBezTo>
                      <a:pt x="253" y="916"/>
                      <a:pt x="185" y="914"/>
                      <a:pt x="120" y="929"/>
                    </a:cubicBezTo>
                    <a:cubicBezTo>
                      <a:pt x="97" y="934"/>
                      <a:pt x="84" y="974"/>
                      <a:pt x="60" y="969"/>
                    </a:cubicBezTo>
                    <a:cubicBezTo>
                      <a:pt x="27" y="962"/>
                      <a:pt x="24" y="913"/>
                      <a:pt x="0" y="889"/>
                    </a:cubicBezTo>
                    <a:close/>
                  </a:path>
                </a:pathLst>
              </a:custGeom>
              <a:solidFill>
                <a:srgbClr val="6224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3" name="Freeform 3"/>
              <p:cNvSpPr>
                <a:spLocks/>
              </p:cNvSpPr>
              <p:nvPr/>
            </p:nvSpPr>
            <p:spPr bwMode="auto">
              <a:xfrm>
                <a:off x="10377" y="10077"/>
                <a:ext cx="934" cy="2640"/>
              </a:xfrm>
              <a:custGeom>
                <a:avLst/>
                <a:gdLst/>
                <a:ahLst/>
                <a:cxnLst>
                  <a:cxn ang="0">
                    <a:pos x="243" y="2300"/>
                  </a:cxn>
                  <a:cxn ang="0">
                    <a:pos x="143" y="2200"/>
                  </a:cxn>
                  <a:cxn ang="0">
                    <a:pos x="43" y="2000"/>
                  </a:cxn>
                  <a:cxn ang="0">
                    <a:pos x="43" y="1300"/>
                  </a:cxn>
                  <a:cxn ang="0">
                    <a:pos x="63" y="1240"/>
                  </a:cxn>
                  <a:cxn ang="0">
                    <a:pos x="123" y="1000"/>
                  </a:cxn>
                  <a:cxn ang="0">
                    <a:pos x="223" y="620"/>
                  </a:cxn>
                  <a:cxn ang="0">
                    <a:pos x="303" y="240"/>
                  </a:cxn>
                  <a:cxn ang="0">
                    <a:pos x="363" y="60"/>
                  </a:cxn>
                  <a:cxn ang="0">
                    <a:pos x="383" y="0"/>
                  </a:cxn>
                  <a:cxn ang="0">
                    <a:pos x="503" y="140"/>
                  </a:cxn>
                  <a:cxn ang="0">
                    <a:pos x="523" y="200"/>
                  </a:cxn>
                  <a:cxn ang="0">
                    <a:pos x="623" y="320"/>
                  </a:cxn>
                  <a:cxn ang="0">
                    <a:pos x="743" y="560"/>
                  </a:cxn>
                  <a:cxn ang="0">
                    <a:pos x="763" y="640"/>
                  </a:cxn>
                  <a:cxn ang="0">
                    <a:pos x="803" y="760"/>
                  </a:cxn>
                  <a:cxn ang="0">
                    <a:pos x="863" y="1060"/>
                  </a:cxn>
                  <a:cxn ang="0">
                    <a:pos x="903" y="1180"/>
                  </a:cxn>
                  <a:cxn ang="0">
                    <a:pos x="923" y="1240"/>
                  </a:cxn>
                  <a:cxn ang="0">
                    <a:pos x="863" y="2000"/>
                  </a:cxn>
                  <a:cxn ang="0">
                    <a:pos x="723" y="2240"/>
                  </a:cxn>
                  <a:cxn ang="0">
                    <a:pos x="683" y="2300"/>
                  </a:cxn>
                  <a:cxn ang="0">
                    <a:pos x="483" y="2360"/>
                  </a:cxn>
                </a:cxnLst>
                <a:rect l="0" t="0" r="r" b="b"/>
                <a:pathLst>
                  <a:path w="934" h="2360">
                    <a:moveTo>
                      <a:pt x="243" y="2300"/>
                    </a:moveTo>
                    <a:cubicBezTo>
                      <a:pt x="136" y="2140"/>
                      <a:pt x="276" y="2333"/>
                      <a:pt x="143" y="2200"/>
                    </a:cubicBezTo>
                    <a:cubicBezTo>
                      <a:pt x="94" y="2151"/>
                      <a:pt x="73" y="2060"/>
                      <a:pt x="43" y="2000"/>
                    </a:cubicBezTo>
                    <a:cubicBezTo>
                      <a:pt x="0" y="1696"/>
                      <a:pt x="9" y="1823"/>
                      <a:pt x="43" y="1300"/>
                    </a:cubicBezTo>
                    <a:cubicBezTo>
                      <a:pt x="44" y="1279"/>
                      <a:pt x="58" y="1260"/>
                      <a:pt x="63" y="1240"/>
                    </a:cubicBezTo>
                    <a:cubicBezTo>
                      <a:pt x="83" y="1159"/>
                      <a:pt x="100" y="1080"/>
                      <a:pt x="123" y="1000"/>
                    </a:cubicBezTo>
                    <a:cubicBezTo>
                      <a:pt x="159" y="874"/>
                      <a:pt x="187" y="746"/>
                      <a:pt x="223" y="620"/>
                    </a:cubicBezTo>
                    <a:cubicBezTo>
                      <a:pt x="259" y="494"/>
                      <a:pt x="261" y="365"/>
                      <a:pt x="303" y="240"/>
                    </a:cubicBezTo>
                    <a:cubicBezTo>
                      <a:pt x="323" y="180"/>
                      <a:pt x="343" y="120"/>
                      <a:pt x="363" y="60"/>
                    </a:cubicBezTo>
                    <a:cubicBezTo>
                      <a:pt x="370" y="40"/>
                      <a:pt x="383" y="0"/>
                      <a:pt x="383" y="0"/>
                    </a:cubicBezTo>
                    <a:cubicBezTo>
                      <a:pt x="420" y="49"/>
                      <a:pt x="469" y="89"/>
                      <a:pt x="503" y="140"/>
                    </a:cubicBezTo>
                    <a:cubicBezTo>
                      <a:pt x="515" y="158"/>
                      <a:pt x="514" y="181"/>
                      <a:pt x="523" y="200"/>
                    </a:cubicBezTo>
                    <a:cubicBezTo>
                      <a:pt x="551" y="256"/>
                      <a:pt x="579" y="276"/>
                      <a:pt x="623" y="320"/>
                    </a:cubicBezTo>
                    <a:cubicBezTo>
                      <a:pt x="652" y="408"/>
                      <a:pt x="717" y="470"/>
                      <a:pt x="743" y="560"/>
                    </a:cubicBezTo>
                    <a:cubicBezTo>
                      <a:pt x="751" y="586"/>
                      <a:pt x="755" y="614"/>
                      <a:pt x="763" y="640"/>
                    </a:cubicBezTo>
                    <a:cubicBezTo>
                      <a:pt x="775" y="680"/>
                      <a:pt x="803" y="760"/>
                      <a:pt x="803" y="760"/>
                    </a:cubicBezTo>
                    <a:cubicBezTo>
                      <a:pt x="817" y="870"/>
                      <a:pt x="832" y="956"/>
                      <a:pt x="863" y="1060"/>
                    </a:cubicBezTo>
                    <a:cubicBezTo>
                      <a:pt x="875" y="1100"/>
                      <a:pt x="890" y="1140"/>
                      <a:pt x="903" y="1180"/>
                    </a:cubicBezTo>
                    <a:cubicBezTo>
                      <a:pt x="910" y="1200"/>
                      <a:pt x="923" y="1240"/>
                      <a:pt x="923" y="1240"/>
                    </a:cubicBezTo>
                    <a:cubicBezTo>
                      <a:pt x="912" y="1549"/>
                      <a:pt x="934" y="1739"/>
                      <a:pt x="863" y="2000"/>
                    </a:cubicBezTo>
                    <a:cubicBezTo>
                      <a:pt x="830" y="2120"/>
                      <a:pt x="845" y="2199"/>
                      <a:pt x="723" y="2240"/>
                    </a:cubicBezTo>
                    <a:cubicBezTo>
                      <a:pt x="710" y="2260"/>
                      <a:pt x="703" y="2287"/>
                      <a:pt x="683" y="2300"/>
                    </a:cubicBezTo>
                    <a:cubicBezTo>
                      <a:pt x="651" y="2320"/>
                      <a:pt x="536" y="2360"/>
                      <a:pt x="483" y="2360"/>
                    </a:cubicBezTo>
                  </a:path>
                </a:pathLst>
              </a:custGeom>
              <a:solidFill>
                <a:srgbClr val="76923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5604" name="AutoShape 4"/>
            <p:cNvCxnSpPr>
              <a:cxnSpLocks noChangeShapeType="1"/>
            </p:cNvCxnSpPr>
            <p:nvPr/>
          </p:nvCxnSpPr>
          <p:spPr bwMode="auto">
            <a:xfrm>
              <a:off x="4495800" y="3124200"/>
              <a:ext cx="1047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7" name="TextBox 6"/>
          <p:cNvSpPr txBox="1"/>
          <p:nvPr/>
        </p:nvSpPr>
        <p:spPr>
          <a:xfrm>
            <a:off x="2057400" y="310694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53 m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657600"/>
            <a:ext cx="1504950" cy="561975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95800"/>
            <a:ext cx="1600200" cy="561975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581400"/>
            <a:ext cx="1085850" cy="561975"/>
          </a:xfrm>
          <a:prstGeom prst="rect">
            <a:avLst/>
          </a:prstGeom>
          <a:noFill/>
        </p:spPr>
      </p:pic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267200"/>
            <a:ext cx="1200150" cy="561975"/>
          </a:xfrm>
          <a:prstGeom prst="rect">
            <a:avLst/>
          </a:prstGeom>
          <a:noFill/>
        </p:spPr>
      </p:pic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953000"/>
            <a:ext cx="1590675" cy="304800"/>
          </a:xfrm>
          <a:prstGeom prst="rect">
            <a:avLst/>
          </a:prstGeom>
          <a:noFill/>
        </p:spPr>
      </p:pic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1981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137345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25˚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4800" y="198305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838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height  of the tree</a:t>
            </a:r>
            <a:endParaRPr lang="en-US" sz="2800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523706" y="1562100"/>
            <a:ext cx="838994" cy="79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5525294" y="2780506"/>
            <a:ext cx="8382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300" y="5410200"/>
            <a:ext cx="1333500" cy="3429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372100"/>
            <a:ext cx="1333500" cy="3429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304800" y="1066800"/>
            <a:ext cx="8353415" cy="5400675"/>
            <a:chOff x="539755" y="1196966"/>
            <a:chExt cx="8353415" cy="5400675"/>
          </a:xfrm>
        </p:grpSpPr>
        <p:sp>
          <p:nvSpPr>
            <p:cNvPr id="4" name="AutoShape 7"/>
            <p:cNvSpPr/>
            <p:nvPr/>
          </p:nvSpPr>
          <p:spPr>
            <a:xfrm rot="10799991">
              <a:off x="1301429" y="1196966"/>
              <a:ext cx="7591741" cy="5400675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66CC">
                <a:alpha val="25999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3745941">
              <a:off x="2798666" y="-934595"/>
              <a:ext cx="3266428" cy="7784250"/>
            </a:xfrm>
            <a:custGeom>
              <a:avLst>
                <a:gd name="f8" fmla="val 2569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2569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E2D700">
                <a:alpha val="25999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AutoShape 4"/>
            <p:cNvSpPr/>
            <p:nvPr/>
          </p:nvSpPr>
          <p:spPr>
            <a:xfrm>
              <a:off x="2058936" y="2201820"/>
              <a:ext cx="3226698" cy="4143932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008000">
                <a:alpha val="25882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>
              <a:off x="3389790" y="3082085"/>
              <a:ext cx="2850038" cy="1757778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FF0000">
                <a:alpha val="25999"/>
              </a:srgbClr>
            </a:solidFill>
            <a:ln w="9528">
              <a:solidFill>
                <a:srgbClr val="FFFFFF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" name="Rectangle 2"/>
          <p:cNvSpPr txBox="1">
            <a:spLocks/>
          </p:cNvSpPr>
          <p:nvPr/>
        </p:nvSpPr>
        <p:spPr>
          <a:xfrm>
            <a:off x="0" y="1981200"/>
            <a:ext cx="9144000" cy="1470026"/>
          </a:xfrm>
          <a:prstGeom prst="rect">
            <a:avLst/>
          </a:prstGeom>
          <a:solidFill>
            <a:srgbClr val="FFFF99">
              <a:alpha val="57001"/>
            </a:srgbClr>
          </a:solidFill>
        </p:spPr>
        <p:txBody>
          <a:bodyPr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Law of Cosines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B539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564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Objectives:</a:t>
            </a:r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الأهداف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5344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l" rtl="0">
              <a:buAutoNum type="arabicPeriod"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state the formula of  Cos-Rule</a:t>
            </a:r>
          </a:p>
          <a:p>
            <a:pPr marL="514350" indent="-514350" algn="l" rtl="0">
              <a:buAutoNum type="arabicPeriod"/>
            </a:pP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lvl="0" indent="-514350" algn="l" rtl="0"/>
            <a:r>
              <a:rPr lang="en-US" sz="4000" dirty="0" smtClean="0">
                <a:solidFill>
                  <a:srgbClr val="0099FF"/>
                </a:solidFill>
                <a:latin typeface="Arial"/>
                <a:ea typeface="Times New Roman"/>
                <a:cs typeface="Arial"/>
              </a:rPr>
              <a:t>2. to recognize the cases in which we can use Cos-rule</a:t>
            </a:r>
          </a:p>
          <a:p>
            <a:pPr marL="514350" lvl="0" indent="-514350" algn="l" rtl="0"/>
            <a:endParaRPr lang="en-US" sz="4000" dirty="0" smtClean="0">
              <a:solidFill>
                <a:srgbClr val="0099FF"/>
              </a:solidFill>
              <a:latin typeface="Arial"/>
              <a:ea typeface="Times New Roman"/>
              <a:cs typeface="Arial"/>
            </a:endParaRPr>
          </a:p>
          <a:p>
            <a:pPr algn="l" rtl="0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to solve practical problems </a:t>
            </a:r>
          </a:p>
          <a:p>
            <a:pPr algn="l" rtl="0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using Cos-Rule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685800"/>
            <a:ext cx="7842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When to use the law of </a:t>
            </a:r>
            <a:r>
              <a:rPr lang="en-US" sz="3600" dirty="0" smtClean="0">
                <a:solidFill>
                  <a:schemeClr val="accent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Cosines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formula?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1905000"/>
            <a:ext cx="1250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905000"/>
            <a:ext cx="116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SSS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657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/>
              <a:t>Law of Cosines: Three sides (SSS); two sides and an included angle (SAS).] </a:t>
            </a:r>
            <a:endParaRPr lang="ar-A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33600" y="1243014"/>
          <a:ext cx="5029200" cy="4243388"/>
        </p:xfrm>
        <a:graphic>
          <a:graphicData uri="http://schemas.openxmlformats.org/presentationml/2006/ole">
            <p:oleObj spid="_x0000_s282625" name="Presentation" showAsIcon="1" r:id="rId3" imgW="914400" imgH="771480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lluminations.nctm.org/Lessons/LawSinesCosines/LawCosines-TriangleA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837305" cy="2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lluminations.nctm.org/Lessons/LawSinesCosines/LawCosines-TriangleABC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773" y="0"/>
            <a:ext cx="71032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u="sng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Area of a Triangle </a:t>
            </a:r>
            <a:endParaRPr lang="ar-AE" sz="7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1788" y="1371600"/>
            <a:ext cx="30550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30" t="14583" r="27745" b="42708"/>
          <a:stretch>
            <a:fillRect/>
          </a:stretch>
        </p:blipFill>
        <p:spPr bwMode="auto">
          <a:xfrm>
            <a:off x="3733800" y="2971800"/>
            <a:ext cx="511841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44" t="37500" r="18960" b="25000"/>
          <a:stretch>
            <a:fillRect/>
          </a:stretch>
        </p:blipFill>
        <p:spPr bwMode="auto">
          <a:xfrm>
            <a:off x="0" y="3810000"/>
            <a:ext cx="4667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91" t="23958" r="55197" b="44791"/>
          <a:stretch>
            <a:fillRect/>
          </a:stretch>
        </p:blipFill>
        <p:spPr bwMode="auto">
          <a:xfrm>
            <a:off x="0" y="457200"/>
            <a:ext cx="2190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38" t="36458" r="18009" b="31250"/>
          <a:stretch>
            <a:fillRect/>
          </a:stretch>
        </p:blipFill>
        <p:spPr bwMode="auto">
          <a:xfrm>
            <a:off x="609600" y="18288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439580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INVESTIGATION – Area of a Triangle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Objectives for the next two lessons: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Know the standard labeling of a triangle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Derive a formula for the area of any triangle given two sides and the angle between them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Practice finding the area of non-right triangles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9"/>
          <p:cNvGrpSpPr>
            <a:grpSpLocks/>
          </p:cNvGrpSpPr>
          <p:nvPr/>
        </p:nvGrpSpPr>
        <p:grpSpPr bwMode="auto">
          <a:xfrm>
            <a:off x="2514600" y="2133600"/>
            <a:ext cx="4256087" cy="2590800"/>
            <a:chOff x="0" y="0"/>
            <a:chExt cx="47527" cy="25831"/>
          </a:xfrm>
        </p:grpSpPr>
        <p:sp>
          <p:nvSpPr>
            <p:cNvPr id="6" name="Straight Connector 6"/>
            <p:cNvSpPr>
              <a:spLocks noChangeShapeType="1"/>
            </p:cNvSpPr>
            <p:nvPr/>
          </p:nvSpPr>
          <p:spPr bwMode="auto">
            <a:xfrm flipH="1">
              <a:off x="0" y="0"/>
              <a:ext cx="16267" cy="258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7" name="Straight Connector 7"/>
            <p:cNvSpPr>
              <a:spLocks noChangeShapeType="1"/>
            </p:cNvSpPr>
            <p:nvPr/>
          </p:nvSpPr>
          <p:spPr bwMode="auto">
            <a:xfrm flipH="1">
              <a:off x="0" y="24561"/>
              <a:ext cx="47527" cy="12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  <p:sp>
          <p:nvSpPr>
            <p:cNvPr id="8" name="Straight Connector 8"/>
            <p:cNvSpPr>
              <a:spLocks noChangeShapeType="1"/>
            </p:cNvSpPr>
            <p:nvPr/>
          </p:nvSpPr>
          <p:spPr bwMode="auto">
            <a:xfrm flipH="1" flipV="1">
              <a:off x="16267" y="0"/>
              <a:ext cx="31256" cy="245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AE"/>
            </a:p>
          </p:txBody>
        </p:sp>
      </p:grp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609600" y="501879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9300" algn="l"/>
                <a:tab pos="5886450" algn="l"/>
              </a:tabLst>
            </a:pPr>
            <a:r>
              <a:rPr kumimoji="0" lang="en-US" altLang="zh-CN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Label this triangle:</a:t>
            </a:r>
            <a:endParaRPr kumimoji="0" lang="en-US" altLang="zh-CN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148" t="6509" r="2593" b="18367"/>
          <a:stretch>
            <a:fillRect/>
          </a:stretch>
        </p:blipFill>
        <p:spPr bwMode="auto">
          <a:xfrm>
            <a:off x="381000" y="0"/>
            <a:ext cx="8153400" cy="25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743200"/>
            <a:ext cx="8763000" cy="3810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8271" t="22430" r="18374"/>
          <a:stretch>
            <a:fillRect/>
          </a:stretch>
        </p:blipFill>
        <p:spPr bwMode="auto">
          <a:xfrm>
            <a:off x="685800" y="914400"/>
            <a:ext cx="799466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6D59"/>
              </a:clrFrom>
              <a:clrTo>
                <a:srgbClr val="F36D59">
                  <a:alpha val="0"/>
                </a:srgbClr>
              </a:clrTo>
            </a:clrChange>
          </a:blip>
          <a:srcRect l="4993" r="6118"/>
          <a:stretch>
            <a:fillRect/>
          </a:stretch>
        </p:blipFill>
        <p:spPr bwMode="auto">
          <a:xfrm>
            <a:off x="0" y="228600"/>
            <a:ext cx="899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506</Words>
  <Application>Microsoft Office PowerPoint</Application>
  <PresentationFormat>On-screen Show (4:3)</PresentationFormat>
  <Paragraphs>66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ZICO</dc:creator>
  <cp:lastModifiedBy>ZICO</cp:lastModifiedBy>
  <cp:revision>87</cp:revision>
  <dcterms:created xsi:type="dcterms:W3CDTF">2015-10-23T13:41:15Z</dcterms:created>
  <dcterms:modified xsi:type="dcterms:W3CDTF">2015-11-07T17:37:59Z</dcterms:modified>
</cp:coreProperties>
</file>