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image" Target="../media/image49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12" Type="http://schemas.openxmlformats.org/officeDocument/2006/relationships/image" Target="../media/image48.wmf"/><Relationship Id="rId17" Type="http://schemas.openxmlformats.org/officeDocument/2006/relationships/image" Target="../media/image53.wmf"/><Relationship Id="rId2" Type="http://schemas.openxmlformats.org/officeDocument/2006/relationships/image" Target="../media/image38.wmf"/><Relationship Id="rId16" Type="http://schemas.openxmlformats.org/officeDocument/2006/relationships/image" Target="../media/image52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11" Type="http://schemas.openxmlformats.org/officeDocument/2006/relationships/image" Target="../media/image47.wmf"/><Relationship Id="rId5" Type="http://schemas.openxmlformats.org/officeDocument/2006/relationships/image" Target="../media/image41.wmf"/><Relationship Id="rId15" Type="http://schemas.openxmlformats.org/officeDocument/2006/relationships/image" Target="../media/image51.wmf"/><Relationship Id="rId10" Type="http://schemas.openxmlformats.org/officeDocument/2006/relationships/image" Target="../media/image46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Relationship Id="rId14" Type="http://schemas.openxmlformats.org/officeDocument/2006/relationships/image" Target="../media/image5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image" Target="../media/image66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12" Type="http://schemas.openxmlformats.org/officeDocument/2006/relationships/image" Target="../media/image65.wmf"/><Relationship Id="rId17" Type="http://schemas.openxmlformats.org/officeDocument/2006/relationships/image" Target="../media/image70.wmf"/><Relationship Id="rId2" Type="http://schemas.openxmlformats.org/officeDocument/2006/relationships/image" Target="../media/image55.wmf"/><Relationship Id="rId16" Type="http://schemas.openxmlformats.org/officeDocument/2006/relationships/image" Target="../media/image69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11" Type="http://schemas.openxmlformats.org/officeDocument/2006/relationships/image" Target="../media/image64.wmf"/><Relationship Id="rId5" Type="http://schemas.openxmlformats.org/officeDocument/2006/relationships/image" Target="../media/image58.wmf"/><Relationship Id="rId15" Type="http://schemas.openxmlformats.org/officeDocument/2006/relationships/image" Target="../media/image68.wmf"/><Relationship Id="rId10" Type="http://schemas.openxmlformats.org/officeDocument/2006/relationships/image" Target="../media/image63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Relationship Id="rId14" Type="http://schemas.openxmlformats.org/officeDocument/2006/relationships/image" Target="../media/image6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image" Target="../media/image73.wmf"/><Relationship Id="rId7" Type="http://schemas.openxmlformats.org/officeDocument/2006/relationships/image" Target="../media/image77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10" Type="http://schemas.openxmlformats.org/officeDocument/2006/relationships/image" Target="../media/image80.wmf"/><Relationship Id="rId4" Type="http://schemas.openxmlformats.org/officeDocument/2006/relationships/image" Target="../media/image74.wmf"/><Relationship Id="rId9" Type="http://schemas.openxmlformats.org/officeDocument/2006/relationships/image" Target="../media/image7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CC59-F704-481B-B06D-BF08199C6FFE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56A2-2416-467B-94BF-8BCC99882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658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CC59-F704-481B-B06D-BF08199C6FFE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56A2-2416-467B-94BF-8BCC99882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3665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CC59-F704-481B-B06D-BF08199C6FFE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56A2-2416-467B-94BF-8BCC99882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764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CC59-F704-481B-B06D-BF08199C6FFE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56A2-2416-467B-94BF-8BCC99882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00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CC59-F704-481B-B06D-BF08199C6FFE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56A2-2416-467B-94BF-8BCC99882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563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CC59-F704-481B-B06D-BF08199C6FFE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56A2-2416-467B-94BF-8BCC99882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800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CC59-F704-481B-B06D-BF08199C6FFE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56A2-2416-467B-94BF-8BCC99882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1720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CC59-F704-481B-B06D-BF08199C6FFE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56A2-2416-467B-94BF-8BCC99882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665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CC59-F704-481B-B06D-BF08199C6FFE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56A2-2416-467B-94BF-8BCC99882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993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CC59-F704-481B-B06D-BF08199C6FFE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56A2-2416-467B-94BF-8BCC99882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3063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CC59-F704-481B-B06D-BF08199C6FFE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56A2-2416-467B-94BF-8BCC99882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727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FCC59-F704-481B-B06D-BF08199C6FFE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856A2-2416-467B-94BF-8BCC99882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258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oleObject" Target="../embeddings/oleObject47.bin"/><Relationship Id="rId18" Type="http://schemas.openxmlformats.org/officeDocument/2006/relationships/oleObject" Target="../embeddings/oleObject5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12" Type="http://schemas.openxmlformats.org/officeDocument/2006/relationships/oleObject" Target="../embeddings/oleObject46.bin"/><Relationship Id="rId1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9.bin"/><Relationship Id="rId10" Type="http://schemas.openxmlformats.org/officeDocument/2006/relationships/oleObject" Target="../embeddings/oleObject44.bin"/><Relationship Id="rId19" Type="http://schemas.openxmlformats.org/officeDocument/2006/relationships/oleObject" Target="../embeddings/oleObject53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Relationship Id="rId14" Type="http://schemas.openxmlformats.org/officeDocument/2006/relationships/oleObject" Target="../embeddings/oleObject4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oleObject" Target="../embeddings/oleObject64.bin"/><Relationship Id="rId18" Type="http://schemas.openxmlformats.org/officeDocument/2006/relationships/oleObject" Target="../embeddings/oleObject69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8.bin"/><Relationship Id="rId12" Type="http://schemas.openxmlformats.org/officeDocument/2006/relationships/oleObject" Target="../embeddings/oleObject63.bin"/><Relationship Id="rId17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7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7.bin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6.bin"/><Relationship Id="rId10" Type="http://schemas.openxmlformats.org/officeDocument/2006/relationships/oleObject" Target="../embeddings/oleObject61.bin"/><Relationship Id="rId19" Type="http://schemas.openxmlformats.org/officeDocument/2006/relationships/oleObject" Target="../embeddings/oleObject70.bin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60.bin"/><Relationship Id="rId14" Type="http://schemas.openxmlformats.org/officeDocument/2006/relationships/oleObject" Target="../embeddings/oleObject6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5.bin"/><Relationship Id="rId12" Type="http://schemas.openxmlformats.org/officeDocument/2006/relationships/oleObject" Target="../embeddings/oleObject8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4.bin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3.bin"/><Relationship Id="rId10" Type="http://schemas.openxmlformats.org/officeDocument/2006/relationships/oleObject" Target="../embeddings/oleObject78.bin"/><Relationship Id="rId4" Type="http://schemas.openxmlformats.org/officeDocument/2006/relationships/oleObject" Target="../embeddings/oleObject72.bin"/><Relationship Id="rId9" Type="http://schemas.openxmlformats.org/officeDocument/2006/relationships/oleObject" Target="../embeddings/oleObject7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4.bin"/><Relationship Id="rId5" Type="http://schemas.openxmlformats.org/officeDocument/2006/relationships/oleObject" Target="../embeddings/oleObject83.bin"/><Relationship Id="rId4" Type="http://schemas.openxmlformats.org/officeDocument/2006/relationships/oleObject" Target="../embeddings/oleObject8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707886"/>
          </a:xfrm>
          <a:prstGeom prst="rect">
            <a:avLst/>
          </a:prstGeom>
          <a:solidFill>
            <a:srgbClr val="FAFC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dirty="0" smtClean="0">
                <a:solidFill>
                  <a:schemeClr val="tx2"/>
                </a:solidFill>
              </a:rPr>
              <a:t>Simplifying </a:t>
            </a:r>
            <a:r>
              <a:rPr lang="en-US" sz="4000" dirty="0" smtClean="0">
                <a:solidFill>
                  <a:schemeClr val="tx2"/>
                </a:solidFill>
              </a:rPr>
              <a:t>Algebraic Expressions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143000" y="987751"/>
            <a:ext cx="472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7030A0"/>
                </a:solidFill>
              </a:rPr>
              <a:t>Commutative Properties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05000" y="1752600"/>
            <a:ext cx="571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/>
              <a:t>Addition:</a:t>
            </a:r>
            <a:r>
              <a:rPr lang="en-US" dirty="0"/>
              <a:t> </a:t>
            </a: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3886200" y="1752600"/>
          <a:ext cx="2819400" cy="647700"/>
        </p:xfrm>
        <a:graphic>
          <a:graphicData uri="http://schemas.openxmlformats.org/presentationml/2006/ole">
            <p:oleObj spid="_x0000_s1256" name="Equation" r:id="rId3" imgW="774028" imgH="177646" progId="">
              <p:embed/>
            </p:oleObj>
          </a:graphicData>
        </a:graphic>
      </p:graphicFrame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905000" y="2514600"/>
            <a:ext cx="609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/>
              <a:t>Multiplication:</a:t>
            </a:r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4953000" y="2514600"/>
          <a:ext cx="2403475" cy="647700"/>
        </p:xfrm>
        <a:graphic>
          <a:graphicData uri="http://schemas.openxmlformats.org/presentationml/2006/ole">
            <p:oleObj spid="_x0000_s1257" name="Equation" r:id="rId4" imgW="660113" imgH="177723" progId="">
              <p:embed/>
            </p:oleObj>
          </a:graphicData>
        </a:graphic>
      </p:graphicFrame>
      <p:graphicFrame>
        <p:nvGraphicFramePr>
          <p:cNvPr id="48148" name="Group 20"/>
          <p:cNvGraphicFramePr>
            <a:graphicFrameLocks noGrp="1"/>
          </p:cNvGraphicFramePr>
          <p:nvPr/>
        </p:nvGraphicFramePr>
        <p:xfrm>
          <a:off x="2362200" y="3276600"/>
          <a:ext cx="4343400" cy="3429000"/>
        </p:xfrm>
        <a:graphic>
          <a:graphicData uri="http://schemas.openxmlformats.org/drawingml/2006/table">
            <a:tbl>
              <a:tblPr/>
              <a:tblGrid>
                <a:gridCol w="4343400"/>
              </a:tblGrid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04" name="Object 21"/>
          <p:cNvGraphicFramePr>
            <a:graphicFrameLocks noChangeAspect="1"/>
          </p:cNvGraphicFramePr>
          <p:nvPr/>
        </p:nvGraphicFramePr>
        <p:xfrm>
          <a:off x="2819400" y="6019800"/>
          <a:ext cx="1525588" cy="508000"/>
        </p:xfrm>
        <a:graphic>
          <a:graphicData uri="http://schemas.openxmlformats.org/presentationml/2006/ole">
            <p:oleObj spid="_x0000_s1258" name="Equation" r:id="rId5" imgW="419100" imgH="139700" progId="">
              <p:embed/>
            </p:oleObj>
          </a:graphicData>
        </a:graphic>
      </p:graphicFrame>
      <p:graphicFrame>
        <p:nvGraphicFramePr>
          <p:cNvPr id="16405" name="Object 22"/>
          <p:cNvGraphicFramePr>
            <a:graphicFrameLocks noChangeAspect="1"/>
          </p:cNvGraphicFramePr>
          <p:nvPr/>
        </p:nvGraphicFramePr>
        <p:xfrm>
          <a:off x="2819400" y="5105400"/>
          <a:ext cx="1757363" cy="647700"/>
        </p:xfrm>
        <a:graphic>
          <a:graphicData uri="http://schemas.openxmlformats.org/presentationml/2006/ole">
            <p:oleObj spid="_x0000_s1259" name="Equation" r:id="rId6" imgW="482181" imgH="177646" progId="">
              <p:embed/>
            </p:oleObj>
          </a:graphicData>
        </a:graphic>
      </p:graphicFrame>
      <p:graphicFrame>
        <p:nvGraphicFramePr>
          <p:cNvPr id="16406" name="Object 23"/>
          <p:cNvGraphicFramePr>
            <a:graphicFrameLocks noChangeAspect="1"/>
          </p:cNvGraphicFramePr>
          <p:nvPr/>
        </p:nvGraphicFramePr>
        <p:xfrm>
          <a:off x="2743200" y="3352800"/>
          <a:ext cx="1663700" cy="739775"/>
        </p:xfrm>
        <a:graphic>
          <a:graphicData uri="http://schemas.openxmlformats.org/presentationml/2006/ole">
            <p:oleObj spid="_x0000_s1260" name="Equation" r:id="rId7" imgW="457002" imgH="203112" progId="">
              <p:embed/>
            </p:oleObj>
          </a:graphicData>
        </a:graphic>
      </p:graphicFrame>
      <p:graphicFrame>
        <p:nvGraphicFramePr>
          <p:cNvPr id="16407" name="Object 24"/>
          <p:cNvGraphicFramePr>
            <a:graphicFrameLocks noChangeAspect="1"/>
          </p:cNvGraphicFramePr>
          <p:nvPr/>
        </p:nvGraphicFramePr>
        <p:xfrm>
          <a:off x="2819400" y="4267200"/>
          <a:ext cx="1385888" cy="647700"/>
        </p:xfrm>
        <a:graphic>
          <a:graphicData uri="http://schemas.openxmlformats.org/presentationml/2006/ole">
            <p:oleObj spid="_x0000_s1261" name="Equation" r:id="rId8" imgW="380670" imgH="177646" progId="">
              <p:embed/>
            </p:oleObj>
          </a:graphicData>
        </a:graphic>
      </p:graphicFrame>
      <p:graphicFrame>
        <p:nvGraphicFramePr>
          <p:cNvPr id="48153" name="Object 25"/>
          <p:cNvGraphicFramePr>
            <a:graphicFrameLocks noChangeAspect="1"/>
          </p:cNvGraphicFramePr>
          <p:nvPr/>
        </p:nvGraphicFramePr>
        <p:xfrm>
          <a:off x="4953000" y="3352800"/>
          <a:ext cx="1257300" cy="739775"/>
        </p:xfrm>
        <a:graphic>
          <a:graphicData uri="http://schemas.openxmlformats.org/presentationml/2006/ole">
            <p:oleObj spid="_x0000_s1262" name="Equation" r:id="rId9" imgW="342751" imgH="203112" progId="">
              <p:embed/>
            </p:oleObj>
          </a:graphicData>
        </a:graphic>
      </p:graphicFrame>
      <p:graphicFrame>
        <p:nvGraphicFramePr>
          <p:cNvPr id="48155" name="Object 27"/>
          <p:cNvGraphicFramePr>
            <a:graphicFrameLocks noChangeAspect="1"/>
          </p:cNvGraphicFramePr>
          <p:nvPr/>
        </p:nvGraphicFramePr>
        <p:xfrm>
          <a:off x="5105400" y="4267200"/>
          <a:ext cx="971550" cy="647700"/>
        </p:xfrm>
        <a:graphic>
          <a:graphicData uri="http://schemas.openxmlformats.org/presentationml/2006/ole">
            <p:oleObj spid="_x0000_s1263" name="Equation" r:id="rId10" imgW="266353" imgH="177569" progId="">
              <p:embed/>
            </p:oleObj>
          </a:graphicData>
        </a:graphic>
      </p:graphicFrame>
      <p:graphicFrame>
        <p:nvGraphicFramePr>
          <p:cNvPr id="48156" name="Object 28"/>
          <p:cNvGraphicFramePr>
            <a:graphicFrameLocks noChangeAspect="1"/>
          </p:cNvGraphicFramePr>
          <p:nvPr/>
        </p:nvGraphicFramePr>
        <p:xfrm>
          <a:off x="5029200" y="5105400"/>
          <a:ext cx="1341438" cy="647700"/>
        </p:xfrm>
        <a:graphic>
          <a:graphicData uri="http://schemas.openxmlformats.org/presentationml/2006/ole">
            <p:oleObj spid="_x0000_s1264" name="Equation" r:id="rId11" imgW="368140" imgH="177723" progId="">
              <p:embed/>
            </p:oleObj>
          </a:graphicData>
        </a:graphic>
      </p:graphicFrame>
      <p:graphicFrame>
        <p:nvGraphicFramePr>
          <p:cNvPr id="48157" name="Object 29"/>
          <p:cNvGraphicFramePr>
            <a:graphicFrameLocks noChangeAspect="1"/>
          </p:cNvGraphicFramePr>
          <p:nvPr/>
        </p:nvGraphicFramePr>
        <p:xfrm>
          <a:off x="5029200" y="6019800"/>
          <a:ext cx="1109663" cy="508000"/>
        </p:xfrm>
        <a:graphic>
          <a:graphicData uri="http://schemas.openxmlformats.org/presentationml/2006/ole">
            <p:oleObj spid="_x0000_s1265" name="Equation" r:id="rId12" imgW="304668" imgH="139639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68969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/>
      <p:bldP spid="163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219200" y="990600"/>
            <a:ext cx="441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7030A0"/>
                </a:solidFill>
              </a:rPr>
              <a:t>Associative Properties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676400" y="1752600"/>
            <a:ext cx="571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/>
              <a:t>Addition:</a:t>
            </a:r>
            <a:r>
              <a:rPr lang="en-US" dirty="0"/>
              <a:t> </a:t>
            </a: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3810000" y="1600200"/>
          <a:ext cx="5176838" cy="925513"/>
        </p:xfrm>
        <a:graphic>
          <a:graphicData uri="http://schemas.openxmlformats.org/presentationml/2006/ole">
            <p:oleObj spid="_x0000_s2280" name="Equation" r:id="rId3" imgW="1422400" imgH="254000" progId="">
              <p:embed/>
            </p:oleObj>
          </a:graphicData>
        </a:graphic>
      </p:graphicFrame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676400" y="2514600"/>
            <a:ext cx="609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/>
              <a:t>Multiplication:</a:t>
            </a:r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4648200" y="2362200"/>
          <a:ext cx="4298950" cy="925513"/>
        </p:xfrm>
        <a:graphic>
          <a:graphicData uri="http://schemas.openxmlformats.org/presentationml/2006/ole">
            <p:oleObj spid="_x0000_s2281" name="Equation" r:id="rId4" imgW="1180588" imgH="253890" progId="">
              <p:embed/>
            </p:oleObj>
          </a:graphicData>
        </a:graphic>
      </p:graphicFrame>
      <p:graphicFrame>
        <p:nvGraphicFramePr>
          <p:cNvPr id="49160" name="Group 8"/>
          <p:cNvGraphicFramePr>
            <a:graphicFrameLocks noGrp="1"/>
          </p:cNvGraphicFramePr>
          <p:nvPr/>
        </p:nvGraphicFramePr>
        <p:xfrm>
          <a:off x="1828800" y="3200400"/>
          <a:ext cx="6553200" cy="3429000"/>
        </p:xfrm>
        <a:graphic>
          <a:graphicData uri="http://schemas.openxmlformats.org/drawingml/2006/table">
            <a:tbl>
              <a:tblPr/>
              <a:tblGrid>
                <a:gridCol w="6553200"/>
              </a:tblGrid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28" name="Object 20"/>
          <p:cNvGraphicFramePr>
            <a:graphicFrameLocks noChangeAspect="1"/>
          </p:cNvGraphicFramePr>
          <p:nvPr/>
        </p:nvGraphicFramePr>
        <p:xfrm>
          <a:off x="2209800" y="5715000"/>
          <a:ext cx="2497138" cy="923925"/>
        </p:xfrm>
        <a:graphic>
          <a:graphicData uri="http://schemas.openxmlformats.org/presentationml/2006/ole">
            <p:oleObj spid="_x0000_s2282" name="Equation" r:id="rId5" imgW="685800" imgH="254000" progId="">
              <p:embed/>
            </p:oleObj>
          </a:graphicData>
        </a:graphic>
      </p:graphicFrame>
      <p:graphicFrame>
        <p:nvGraphicFramePr>
          <p:cNvPr id="17429" name="Object 21"/>
          <p:cNvGraphicFramePr>
            <a:graphicFrameLocks noChangeAspect="1"/>
          </p:cNvGraphicFramePr>
          <p:nvPr/>
        </p:nvGraphicFramePr>
        <p:xfrm>
          <a:off x="2286000" y="4876800"/>
          <a:ext cx="3051175" cy="925513"/>
        </p:xfrm>
        <a:graphic>
          <a:graphicData uri="http://schemas.openxmlformats.org/presentationml/2006/ole">
            <p:oleObj spid="_x0000_s2283" name="Equation" r:id="rId6" imgW="837836" imgH="253890" progId="">
              <p:embed/>
            </p:oleObj>
          </a:graphicData>
        </a:graphic>
      </p:graphicFrame>
      <p:graphicFrame>
        <p:nvGraphicFramePr>
          <p:cNvPr id="17430" name="Object 22"/>
          <p:cNvGraphicFramePr>
            <a:graphicFrameLocks noChangeAspect="1"/>
          </p:cNvGraphicFramePr>
          <p:nvPr/>
        </p:nvGraphicFramePr>
        <p:xfrm>
          <a:off x="2209800" y="3200400"/>
          <a:ext cx="2633663" cy="925513"/>
        </p:xfrm>
        <a:graphic>
          <a:graphicData uri="http://schemas.openxmlformats.org/presentationml/2006/ole">
            <p:oleObj spid="_x0000_s2284" name="Equation" r:id="rId7" imgW="723586" imgH="253890" progId="">
              <p:embed/>
            </p:oleObj>
          </a:graphicData>
        </a:graphic>
      </p:graphicFrame>
      <p:graphicFrame>
        <p:nvGraphicFramePr>
          <p:cNvPr id="17431" name="Object 23"/>
          <p:cNvGraphicFramePr>
            <a:graphicFrameLocks noChangeAspect="1"/>
          </p:cNvGraphicFramePr>
          <p:nvPr/>
        </p:nvGraphicFramePr>
        <p:xfrm>
          <a:off x="2286000" y="4038600"/>
          <a:ext cx="3095625" cy="925513"/>
        </p:xfrm>
        <a:graphic>
          <a:graphicData uri="http://schemas.openxmlformats.org/presentationml/2006/ole">
            <p:oleObj spid="_x0000_s2285" name="Equation" r:id="rId8" imgW="850531" imgH="253890" progId="">
              <p:embed/>
            </p:oleObj>
          </a:graphicData>
        </a:graphic>
      </p:graphicFrame>
      <p:graphicFrame>
        <p:nvGraphicFramePr>
          <p:cNvPr id="49176" name="Object 24"/>
          <p:cNvGraphicFramePr>
            <a:graphicFrameLocks noChangeAspect="1"/>
          </p:cNvGraphicFramePr>
          <p:nvPr/>
        </p:nvGraphicFramePr>
        <p:xfrm>
          <a:off x="5257800" y="3200400"/>
          <a:ext cx="2235200" cy="925513"/>
        </p:xfrm>
        <a:graphic>
          <a:graphicData uri="http://schemas.openxmlformats.org/presentationml/2006/ole">
            <p:oleObj spid="_x0000_s2286" name="Equation" r:id="rId9" imgW="609336" imgH="253890" progId="">
              <p:embed/>
            </p:oleObj>
          </a:graphicData>
        </a:graphic>
      </p:graphicFrame>
      <p:graphicFrame>
        <p:nvGraphicFramePr>
          <p:cNvPr id="49177" name="Object 25"/>
          <p:cNvGraphicFramePr>
            <a:graphicFrameLocks noChangeAspect="1"/>
          </p:cNvGraphicFramePr>
          <p:nvPr/>
        </p:nvGraphicFramePr>
        <p:xfrm>
          <a:off x="5638800" y="4038600"/>
          <a:ext cx="2684463" cy="925513"/>
        </p:xfrm>
        <a:graphic>
          <a:graphicData uri="http://schemas.openxmlformats.org/presentationml/2006/ole">
            <p:oleObj spid="_x0000_s2287" name="Equation" r:id="rId10" imgW="736280" imgH="253890" progId="">
              <p:embed/>
            </p:oleObj>
          </a:graphicData>
        </a:graphic>
      </p:graphicFrame>
      <p:graphicFrame>
        <p:nvGraphicFramePr>
          <p:cNvPr id="49178" name="Object 26"/>
          <p:cNvGraphicFramePr>
            <a:graphicFrameLocks noChangeAspect="1"/>
          </p:cNvGraphicFramePr>
          <p:nvPr/>
        </p:nvGraphicFramePr>
        <p:xfrm>
          <a:off x="5486400" y="4876800"/>
          <a:ext cx="2636838" cy="925513"/>
        </p:xfrm>
        <a:graphic>
          <a:graphicData uri="http://schemas.openxmlformats.org/presentationml/2006/ole">
            <p:oleObj spid="_x0000_s2288" name="Equation" r:id="rId11" imgW="723586" imgH="253890" progId="">
              <p:embed/>
            </p:oleObj>
          </a:graphicData>
        </a:graphic>
      </p:graphicFrame>
      <p:graphicFrame>
        <p:nvGraphicFramePr>
          <p:cNvPr id="49179" name="Object 27"/>
          <p:cNvGraphicFramePr>
            <a:graphicFrameLocks noChangeAspect="1"/>
          </p:cNvGraphicFramePr>
          <p:nvPr/>
        </p:nvGraphicFramePr>
        <p:xfrm>
          <a:off x="5410200" y="5715000"/>
          <a:ext cx="2311400" cy="923925"/>
        </p:xfrm>
        <a:graphic>
          <a:graphicData uri="http://schemas.openxmlformats.org/presentationml/2006/ole">
            <p:oleObj spid="_x0000_s2289" name="Equation" r:id="rId12" imgW="634725" imgH="253890" progId="">
              <p:embed/>
            </p:oleObj>
          </a:graphicData>
        </a:graphic>
      </p:graphicFrame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707886"/>
          </a:xfrm>
          <a:prstGeom prst="rect">
            <a:avLst/>
          </a:prstGeom>
          <a:solidFill>
            <a:srgbClr val="FAFC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dirty="0" smtClean="0">
                <a:solidFill>
                  <a:schemeClr val="tx2"/>
                </a:solidFill>
              </a:rPr>
              <a:t>Simplifying </a:t>
            </a:r>
            <a:r>
              <a:rPr lang="en-US" sz="4000" dirty="0" smtClean="0">
                <a:solidFill>
                  <a:schemeClr val="tx2"/>
                </a:solidFill>
              </a:rPr>
              <a:t>Algebraic Expressions</a:t>
            </a: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526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990600" y="860286"/>
            <a:ext cx="792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7030A0"/>
                </a:solidFill>
              </a:rPr>
              <a:t>Distributive Property of Multiplication</a:t>
            </a:r>
          </a:p>
        </p:txBody>
      </p:sp>
      <p:graphicFrame>
        <p:nvGraphicFramePr>
          <p:cNvPr id="1843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98575445"/>
              </p:ext>
            </p:extLst>
          </p:nvPr>
        </p:nvGraphicFramePr>
        <p:xfrm>
          <a:off x="2667000" y="1403350"/>
          <a:ext cx="4113213" cy="925513"/>
        </p:xfrm>
        <a:graphic>
          <a:graphicData uri="http://schemas.openxmlformats.org/presentationml/2006/ole">
            <p:oleObj spid="_x0000_s3317" name="Equation" r:id="rId3" imgW="1129810" imgH="253890" progId="">
              <p:embed/>
            </p:oleObj>
          </a:graphicData>
        </a:graphic>
      </p:graphicFrame>
      <p:graphicFrame>
        <p:nvGraphicFramePr>
          <p:cNvPr id="50184" name="Group 8"/>
          <p:cNvGraphicFramePr>
            <a:graphicFrameLocks noGrp="1"/>
          </p:cNvGraphicFramePr>
          <p:nvPr/>
        </p:nvGraphicFramePr>
        <p:xfrm>
          <a:off x="1143000" y="3200400"/>
          <a:ext cx="7239000" cy="3429000"/>
        </p:xfrm>
        <a:graphic>
          <a:graphicData uri="http://schemas.openxmlformats.org/drawingml/2006/table">
            <a:tbl>
              <a:tblPr/>
              <a:tblGrid>
                <a:gridCol w="7239000"/>
              </a:tblGrid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50" name="Object 21"/>
          <p:cNvGraphicFramePr>
            <a:graphicFrameLocks noChangeAspect="1"/>
          </p:cNvGraphicFramePr>
          <p:nvPr/>
        </p:nvGraphicFramePr>
        <p:xfrm>
          <a:off x="1371600" y="4876800"/>
          <a:ext cx="3790950" cy="925513"/>
        </p:xfrm>
        <a:graphic>
          <a:graphicData uri="http://schemas.openxmlformats.org/presentationml/2006/ole">
            <p:oleObj spid="_x0000_s3318" name="Equation" r:id="rId4" imgW="1040948" imgH="253890" progId="">
              <p:embed/>
            </p:oleObj>
          </a:graphicData>
        </a:graphic>
      </p:graphicFrame>
      <p:graphicFrame>
        <p:nvGraphicFramePr>
          <p:cNvPr id="18451" name="Object 22"/>
          <p:cNvGraphicFramePr>
            <a:graphicFrameLocks noChangeAspect="1"/>
          </p:cNvGraphicFramePr>
          <p:nvPr/>
        </p:nvGraphicFramePr>
        <p:xfrm>
          <a:off x="2209800" y="3200400"/>
          <a:ext cx="2633663" cy="925513"/>
        </p:xfrm>
        <a:graphic>
          <a:graphicData uri="http://schemas.openxmlformats.org/presentationml/2006/ole">
            <p:oleObj spid="_x0000_s3319" name="Equation" r:id="rId5" imgW="723586" imgH="253890" progId="">
              <p:embed/>
            </p:oleObj>
          </a:graphicData>
        </a:graphic>
      </p:graphicFrame>
      <p:graphicFrame>
        <p:nvGraphicFramePr>
          <p:cNvPr id="18452" name="Object 23"/>
          <p:cNvGraphicFramePr>
            <a:graphicFrameLocks noChangeAspect="1"/>
          </p:cNvGraphicFramePr>
          <p:nvPr/>
        </p:nvGraphicFramePr>
        <p:xfrm>
          <a:off x="1905000" y="4038600"/>
          <a:ext cx="3003550" cy="925513"/>
        </p:xfrm>
        <a:graphic>
          <a:graphicData uri="http://schemas.openxmlformats.org/presentationml/2006/ole">
            <p:oleObj spid="_x0000_s3320" name="Equation" r:id="rId6" imgW="825500" imgH="254000" progId="">
              <p:embed/>
            </p:oleObj>
          </a:graphicData>
        </a:graphic>
      </p:graphicFrame>
      <p:graphicFrame>
        <p:nvGraphicFramePr>
          <p:cNvPr id="50200" name="Object 24"/>
          <p:cNvGraphicFramePr>
            <a:graphicFrameLocks noChangeAspect="1"/>
          </p:cNvGraphicFramePr>
          <p:nvPr/>
        </p:nvGraphicFramePr>
        <p:xfrm>
          <a:off x="5467350" y="3292475"/>
          <a:ext cx="1816100" cy="739775"/>
        </p:xfrm>
        <a:graphic>
          <a:graphicData uri="http://schemas.openxmlformats.org/presentationml/2006/ole">
            <p:oleObj spid="_x0000_s3321" name="Equation" r:id="rId7" imgW="494870" imgH="203024" progId="">
              <p:embed/>
            </p:oleObj>
          </a:graphicData>
        </a:graphic>
      </p:graphicFrame>
      <p:graphicFrame>
        <p:nvGraphicFramePr>
          <p:cNvPr id="50201" name="Object 25"/>
          <p:cNvGraphicFramePr>
            <a:graphicFrameLocks noChangeAspect="1"/>
          </p:cNvGraphicFramePr>
          <p:nvPr/>
        </p:nvGraphicFramePr>
        <p:xfrm>
          <a:off x="5105400" y="4114800"/>
          <a:ext cx="2035175" cy="647700"/>
        </p:xfrm>
        <a:graphic>
          <a:graphicData uri="http://schemas.openxmlformats.org/presentationml/2006/ole">
            <p:oleObj spid="_x0000_s3322" name="Equation" r:id="rId8" imgW="558558" imgH="177723" progId="">
              <p:embed/>
            </p:oleObj>
          </a:graphicData>
        </a:graphic>
      </p:graphicFrame>
      <p:graphicFrame>
        <p:nvGraphicFramePr>
          <p:cNvPr id="50202" name="Object 26"/>
          <p:cNvGraphicFramePr>
            <a:graphicFrameLocks noChangeAspect="1"/>
          </p:cNvGraphicFramePr>
          <p:nvPr/>
        </p:nvGraphicFramePr>
        <p:xfrm>
          <a:off x="5232400" y="4968875"/>
          <a:ext cx="3144838" cy="739775"/>
        </p:xfrm>
        <a:graphic>
          <a:graphicData uri="http://schemas.openxmlformats.org/presentationml/2006/ole">
            <p:oleObj spid="_x0000_s3323" name="Equation" r:id="rId9" imgW="863225" imgH="203112" progId="">
              <p:embed/>
            </p:oleObj>
          </a:graphicData>
        </a:graphic>
      </p:graphicFrame>
      <p:graphicFrame>
        <p:nvGraphicFramePr>
          <p:cNvPr id="18457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67416626"/>
              </p:ext>
            </p:extLst>
          </p:nvPr>
        </p:nvGraphicFramePr>
        <p:xfrm>
          <a:off x="2667000" y="2209800"/>
          <a:ext cx="4113213" cy="925513"/>
        </p:xfrm>
        <a:graphic>
          <a:graphicData uri="http://schemas.openxmlformats.org/presentationml/2006/ole">
            <p:oleObj spid="_x0000_s3324" name="Equation" r:id="rId10" imgW="1129810" imgH="253890" progId="">
              <p:embed/>
            </p:oleObj>
          </a:graphicData>
        </a:graphic>
      </p:graphicFrame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707886"/>
          </a:xfrm>
          <a:prstGeom prst="rect">
            <a:avLst/>
          </a:prstGeom>
          <a:solidFill>
            <a:srgbClr val="FAFC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dirty="0" smtClean="0">
                <a:solidFill>
                  <a:schemeClr val="tx2"/>
                </a:solidFill>
              </a:rPr>
              <a:t>Simplifying </a:t>
            </a:r>
            <a:r>
              <a:rPr lang="en-US" sz="4000" dirty="0" smtClean="0">
                <a:solidFill>
                  <a:schemeClr val="tx2"/>
                </a:solidFill>
              </a:rPr>
              <a:t>Algebraic Expressions</a:t>
            </a:r>
            <a:endParaRPr lang="en-US" sz="4000" dirty="0">
              <a:solidFill>
                <a:schemeClr val="tx2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64521291"/>
              </p:ext>
            </p:extLst>
          </p:nvPr>
        </p:nvGraphicFramePr>
        <p:xfrm>
          <a:off x="1219200" y="5791200"/>
          <a:ext cx="3451412" cy="762000"/>
        </p:xfrm>
        <a:graphic>
          <a:graphicData uri="http://schemas.openxmlformats.org/presentationml/2006/ole">
            <p:oleObj spid="_x0000_s3325" name="Equation" r:id="rId11" imgW="977760" imgH="21564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20210721"/>
              </p:ext>
            </p:extLst>
          </p:nvPr>
        </p:nvGraphicFramePr>
        <p:xfrm>
          <a:off x="4957985" y="5867400"/>
          <a:ext cx="2733675" cy="628650"/>
        </p:xfrm>
        <a:graphic>
          <a:graphicData uri="http://schemas.openxmlformats.org/presentationml/2006/ole">
            <p:oleObj spid="_x0000_s3326" name="Equation" r:id="rId12" imgW="774360" imgH="17748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1651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703676" y="784086"/>
            <a:ext cx="3124200" cy="57943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7030A0"/>
                </a:solidFill>
              </a:rPr>
              <a:t>Definitions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72432" y="2523392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u="sng" dirty="0">
                <a:latin typeface="Arial" pitchFamily="34" charset="0"/>
                <a:cs typeface="Arial" pitchFamily="34" charset="0"/>
              </a:rPr>
              <a:t>Coefficient</a:t>
            </a:r>
            <a:r>
              <a:rPr lang="en-US" dirty="0">
                <a:latin typeface="Arial" pitchFamily="34" charset="0"/>
                <a:cs typeface="Arial" pitchFamily="34" charset="0"/>
              </a:rPr>
              <a:t>: the numerical factor of each term.</a:t>
            </a: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372432" y="3505200"/>
            <a:ext cx="53848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 dirty="0">
                <a:latin typeface="Arial" pitchFamily="34" charset="0"/>
                <a:cs typeface="Arial" pitchFamily="34" charset="0"/>
              </a:rPr>
              <a:t>Constant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the term without a variable.</a:t>
            </a: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372432" y="1371600"/>
            <a:ext cx="877156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 dirty="0">
                <a:latin typeface="Arial" pitchFamily="34" charset="0"/>
                <a:cs typeface="Arial" pitchFamily="34" charset="0"/>
              </a:rPr>
              <a:t>Term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a number or a product of a number and variables raised 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to a power.</a:t>
            </a: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372432" y="4442114"/>
            <a:ext cx="837120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u="sng" dirty="0">
                <a:latin typeface="Arial" pitchFamily="34" charset="0"/>
                <a:cs typeface="Arial" pitchFamily="34" charset="0"/>
              </a:rPr>
              <a:t>L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ike Terms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terms with the same variable factors, but may have different coefficients.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53130649"/>
              </p:ext>
            </p:extLst>
          </p:nvPr>
        </p:nvGraphicFramePr>
        <p:xfrm>
          <a:off x="2819400" y="1939865"/>
          <a:ext cx="3276600" cy="525463"/>
        </p:xfrm>
        <a:graphic>
          <a:graphicData uri="http://schemas.openxmlformats.org/presentationml/2006/ole">
            <p:oleObj spid="_x0000_s4238" name="Equation" r:id="rId3" imgW="1422400" imgH="228600" progId="">
              <p:embed/>
            </p:oleObj>
          </a:graphicData>
        </a:graphic>
      </p:graphicFrame>
      <p:graphicFrame>
        <p:nvGraphicFramePr>
          <p:cNvPr id="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30981377"/>
              </p:ext>
            </p:extLst>
          </p:nvPr>
        </p:nvGraphicFramePr>
        <p:xfrm>
          <a:off x="2946815" y="2980592"/>
          <a:ext cx="2720975" cy="525463"/>
        </p:xfrm>
        <a:graphic>
          <a:graphicData uri="http://schemas.openxmlformats.org/presentationml/2006/ole">
            <p:oleObj spid="_x0000_s4239" name="Equation" r:id="rId4" imgW="1181100" imgH="228600" progId="">
              <p:embed/>
            </p:oleObj>
          </a:graphicData>
        </a:graphic>
      </p:graphicFrame>
      <p:graphicFrame>
        <p:nvGraphicFramePr>
          <p:cNvPr id="10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38187225"/>
              </p:ext>
            </p:extLst>
          </p:nvPr>
        </p:nvGraphicFramePr>
        <p:xfrm>
          <a:off x="3051338" y="3975657"/>
          <a:ext cx="2428875" cy="466725"/>
        </p:xfrm>
        <a:graphic>
          <a:graphicData uri="http://schemas.openxmlformats.org/presentationml/2006/ole">
            <p:oleObj spid="_x0000_s4240" name="Equation" r:id="rId5" imgW="1054100" imgH="203200" progId="">
              <p:embed/>
            </p:oleObj>
          </a:graphicData>
        </a:graphic>
      </p:graphicFrame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28600" y="76200"/>
            <a:ext cx="8610600" cy="707886"/>
          </a:xfrm>
          <a:prstGeom prst="rect">
            <a:avLst/>
          </a:prstGeom>
          <a:solidFill>
            <a:srgbClr val="FAFC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dirty="0" smtClean="0">
                <a:solidFill>
                  <a:schemeClr val="tx2"/>
                </a:solidFill>
              </a:rPr>
              <a:t>Simplifying </a:t>
            </a:r>
            <a:r>
              <a:rPr lang="en-US" sz="4000" dirty="0" smtClean="0">
                <a:solidFill>
                  <a:schemeClr val="tx2"/>
                </a:solidFill>
              </a:rPr>
              <a:t>Algebraic Expressions</a:t>
            </a:r>
            <a:endParaRPr lang="en-US" sz="4000" dirty="0">
              <a:solidFill>
                <a:schemeClr val="tx2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83446364"/>
              </p:ext>
            </p:extLst>
          </p:nvPr>
        </p:nvGraphicFramePr>
        <p:xfrm>
          <a:off x="1524000" y="5273111"/>
          <a:ext cx="2057401" cy="485775"/>
        </p:xfrm>
        <a:graphic>
          <a:graphicData uri="http://schemas.openxmlformats.org/presentationml/2006/ole">
            <p:oleObj spid="_x0000_s4241" name="Equation" r:id="rId6" imgW="914400" imgH="21564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2661158"/>
              </p:ext>
            </p:extLst>
          </p:nvPr>
        </p:nvGraphicFramePr>
        <p:xfrm>
          <a:off x="4013363" y="5029200"/>
          <a:ext cx="3629025" cy="971550"/>
        </p:xfrm>
        <a:graphic>
          <a:graphicData uri="http://schemas.openxmlformats.org/presentationml/2006/ole">
            <p:oleObj spid="_x0000_s4242" name="Equation" r:id="rId7" imgW="1612800" imgH="43164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08233433"/>
              </p:ext>
            </p:extLst>
          </p:nvPr>
        </p:nvGraphicFramePr>
        <p:xfrm>
          <a:off x="2820357" y="6019800"/>
          <a:ext cx="2800350" cy="514350"/>
        </p:xfrm>
        <a:graphic>
          <a:graphicData uri="http://schemas.openxmlformats.org/presentationml/2006/ole">
            <p:oleObj spid="_x0000_s4243" name="Equation" r:id="rId8" imgW="1244520" imgH="2286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72742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utoUpdateAnimBg="0"/>
      <p:bldP spid="5" grpId="0" autoUpdateAnimBg="0"/>
      <p:bldP spid="6" grpId="0" autoUpdateAnimBg="0"/>
      <p:bldP spid="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86106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 smtClean="0">
                <a:solidFill>
                  <a:srgbClr val="7030A0"/>
                </a:solidFill>
              </a:rPr>
              <a:t>Simplify each expression by combining like terms.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28600" y="76200"/>
            <a:ext cx="8610600" cy="707886"/>
          </a:xfrm>
          <a:prstGeom prst="rect">
            <a:avLst/>
          </a:prstGeom>
          <a:solidFill>
            <a:srgbClr val="FAFC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dirty="0" smtClean="0">
                <a:solidFill>
                  <a:schemeClr val="tx2"/>
                </a:solidFill>
              </a:rPr>
              <a:t>Simplifying </a:t>
            </a:r>
            <a:r>
              <a:rPr lang="en-US" sz="4000" dirty="0" smtClean="0">
                <a:solidFill>
                  <a:schemeClr val="tx2"/>
                </a:solidFill>
              </a:rPr>
              <a:t>Algebraic Expressions</a:t>
            </a:r>
            <a:endParaRPr lang="en-US" sz="4000" dirty="0">
              <a:solidFill>
                <a:schemeClr val="tx2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03713532"/>
              </p:ext>
            </p:extLst>
          </p:nvPr>
        </p:nvGraphicFramePr>
        <p:xfrm>
          <a:off x="1219200" y="1600200"/>
          <a:ext cx="1371600" cy="400050"/>
        </p:xfrm>
        <a:graphic>
          <a:graphicData uri="http://schemas.openxmlformats.org/presentationml/2006/ole">
            <p:oleObj spid="_x0000_s5533" name="Equation" r:id="rId3" imgW="609480" imgH="17748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36133142"/>
              </p:ext>
            </p:extLst>
          </p:nvPr>
        </p:nvGraphicFramePr>
        <p:xfrm>
          <a:off x="3733800" y="1600200"/>
          <a:ext cx="942975" cy="400050"/>
        </p:xfrm>
        <a:graphic>
          <a:graphicData uri="http://schemas.openxmlformats.org/presentationml/2006/ole">
            <p:oleObj spid="_x0000_s5534" name="Equation" r:id="rId4" imgW="419040" imgH="17748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69230666"/>
              </p:ext>
            </p:extLst>
          </p:nvPr>
        </p:nvGraphicFramePr>
        <p:xfrm>
          <a:off x="6019800" y="1524000"/>
          <a:ext cx="2000250" cy="514350"/>
        </p:xfrm>
        <a:graphic>
          <a:graphicData uri="http://schemas.openxmlformats.org/presentationml/2006/ole">
            <p:oleObj spid="_x0000_s5535" name="Equation" r:id="rId5" imgW="888840" imgH="228600" progId="Equation.3">
              <p:embed/>
            </p:oleObj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239551984"/>
              </p:ext>
            </p:extLst>
          </p:nvPr>
        </p:nvGraphicFramePr>
        <p:xfrm>
          <a:off x="1447800" y="2057400"/>
          <a:ext cx="771525" cy="400050"/>
        </p:xfrm>
        <a:graphic>
          <a:graphicData uri="http://schemas.openxmlformats.org/presentationml/2006/ole">
            <p:oleObj spid="_x0000_s5536" name="Equation" r:id="rId6" imgW="342720" imgH="17748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4714831"/>
              </p:ext>
            </p:extLst>
          </p:nvPr>
        </p:nvGraphicFramePr>
        <p:xfrm>
          <a:off x="3962400" y="2057400"/>
          <a:ext cx="457200" cy="400050"/>
        </p:xfrm>
        <a:graphic>
          <a:graphicData uri="http://schemas.openxmlformats.org/presentationml/2006/ole">
            <p:oleObj spid="_x0000_s5537" name="Equation" r:id="rId7" imgW="203040" imgH="17748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88298107"/>
              </p:ext>
            </p:extLst>
          </p:nvPr>
        </p:nvGraphicFramePr>
        <p:xfrm>
          <a:off x="6553200" y="1981200"/>
          <a:ext cx="1114425" cy="514350"/>
        </p:xfrm>
        <a:graphic>
          <a:graphicData uri="http://schemas.openxmlformats.org/presentationml/2006/ole">
            <p:oleObj spid="_x0000_s5538" name="Equation" r:id="rId8" imgW="495000" imgH="22860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40509969"/>
              </p:ext>
            </p:extLst>
          </p:nvPr>
        </p:nvGraphicFramePr>
        <p:xfrm>
          <a:off x="847725" y="3333750"/>
          <a:ext cx="1857375" cy="400050"/>
        </p:xfrm>
        <a:graphic>
          <a:graphicData uri="http://schemas.openxmlformats.org/presentationml/2006/ole">
            <p:oleObj spid="_x0000_s5539" name="Equation" r:id="rId9" imgW="825480" imgH="177480" progId="Equation.3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6192073"/>
              </p:ext>
            </p:extLst>
          </p:nvPr>
        </p:nvGraphicFramePr>
        <p:xfrm>
          <a:off x="1219200" y="3886200"/>
          <a:ext cx="457200" cy="400050"/>
        </p:xfrm>
        <a:graphic>
          <a:graphicData uri="http://schemas.openxmlformats.org/presentationml/2006/ole">
            <p:oleObj spid="_x0000_s5540" name="Equation" r:id="rId10" imgW="203040" imgH="177480" progId="Equation.3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87058806"/>
              </p:ext>
            </p:extLst>
          </p:nvPr>
        </p:nvGraphicFramePr>
        <p:xfrm>
          <a:off x="1700213" y="3900488"/>
          <a:ext cx="457200" cy="371475"/>
        </p:xfrm>
        <a:graphic>
          <a:graphicData uri="http://schemas.openxmlformats.org/presentationml/2006/ole">
            <p:oleObj spid="_x0000_s5541" name="Equation" r:id="rId11" imgW="203040" imgH="164880" progId="Equation.3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42122858"/>
              </p:ext>
            </p:extLst>
          </p:nvPr>
        </p:nvGraphicFramePr>
        <p:xfrm>
          <a:off x="4267200" y="3352800"/>
          <a:ext cx="3600450" cy="457200"/>
        </p:xfrm>
        <a:graphic>
          <a:graphicData uri="http://schemas.openxmlformats.org/presentationml/2006/ole">
            <p:oleObj spid="_x0000_s5542" name="Equation" r:id="rId12" imgW="1600200" imgH="203040" progId="Equation.3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87146159"/>
              </p:ext>
            </p:extLst>
          </p:nvPr>
        </p:nvGraphicFramePr>
        <p:xfrm>
          <a:off x="5029200" y="3886200"/>
          <a:ext cx="714375" cy="457200"/>
        </p:xfrm>
        <a:graphic>
          <a:graphicData uri="http://schemas.openxmlformats.org/presentationml/2006/ole">
            <p:oleObj spid="_x0000_s5543" name="Equation" r:id="rId13" imgW="317160" imgH="203040" progId="Equation.3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31370160"/>
              </p:ext>
            </p:extLst>
          </p:nvPr>
        </p:nvGraphicFramePr>
        <p:xfrm>
          <a:off x="5715000" y="3886200"/>
          <a:ext cx="990600" cy="421290"/>
        </p:xfrm>
        <a:graphic>
          <a:graphicData uri="http://schemas.openxmlformats.org/presentationml/2006/ole">
            <p:oleObj spid="_x0000_s5544" name="Equation" r:id="rId14" imgW="368280" imgH="177480" progId="Equation.3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56783579"/>
              </p:ext>
            </p:extLst>
          </p:nvPr>
        </p:nvGraphicFramePr>
        <p:xfrm>
          <a:off x="6765925" y="3886200"/>
          <a:ext cx="819150" cy="390525"/>
        </p:xfrm>
        <a:graphic>
          <a:graphicData uri="http://schemas.openxmlformats.org/presentationml/2006/ole">
            <p:oleObj spid="_x0000_s5545" name="Equation" r:id="rId15" imgW="304560" imgH="164880" progId="Equation.3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01320836"/>
              </p:ext>
            </p:extLst>
          </p:nvPr>
        </p:nvGraphicFramePr>
        <p:xfrm>
          <a:off x="2351087" y="4997450"/>
          <a:ext cx="990600" cy="511175"/>
        </p:xfrm>
        <a:graphic>
          <a:graphicData uri="http://schemas.openxmlformats.org/presentationml/2006/ole">
            <p:oleObj spid="_x0000_s5546" name="Equation" r:id="rId16" imgW="368280" imgH="215640" progId="Equation.3">
              <p:embed/>
            </p:oleObj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45482658"/>
              </p:ext>
            </p:extLst>
          </p:nvPr>
        </p:nvGraphicFramePr>
        <p:xfrm>
          <a:off x="2427287" y="5530850"/>
          <a:ext cx="750887" cy="420688"/>
        </p:xfrm>
        <a:graphic>
          <a:graphicData uri="http://schemas.openxmlformats.org/presentationml/2006/ole">
            <p:oleObj spid="_x0000_s5547" name="Equation" r:id="rId17" imgW="279360" imgH="177480" progId="Equation.3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52171940"/>
              </p:ext>
            </p:extLst>
          </p:nvPr>
        </p:nvGraphicFramePr>
        <p:xfrm>
          <a:off x="4533900" y="4953000"/>
          <a:ext cx="1262062" cy="509588"/>
        </p:xfrm>
        <a:graphic>
          <a:graphicData uri="http://schemas.openxmlformats.org/presentationml/2006/ole">
            <p:oleObj spid="_x0000_s5548" name="Equation" r:id="rId18" imgW="469800" imgH="215640" progId="Equation.3">
              <p:embed/>
            </p:oleObj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38860798"/>
              </p:ext>
            </p:extLst>
          </p:nvPr>
        </p:nvGraphicFramePr>
        <p:xfrm>
          <a:off x="4662487" y="5499100"/>
          <a:ext cx="1057275" cy="419100"/>
        </p:xfrm>
        <a:graphic>
          <a:graphicData uri="http://schemas.openxmlformats.org/presentationml/2006/ole">
            <p:oleObj spid="_x0000_s5549" name="Equation" r:id="rId19" imgW="393480" imgH="17748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01054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8610600" cy="107721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 smtClean="0">
                <a:solidFill>
                  <a:srgbClr val="7030A0"/>
                </a:solidFill>
              </a:rPr>
              <a:t>Simplify each of the expressions by using the distributive property.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28600" y="76200"/>
            <a:ext cx="8610600" cy="707886"/>
          </a:xfrm>
          <a:prstGeom prst="rect">
            <a:avLst/>
          </a:prstGeom>
          <a:solidFill>
            <a:srgbClr val="FAFC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dirty="0" smtClean="0">
                <a:solidFill>
                  <a:schemeClr val="tx2"/>
                </a:solidFill>
              </a:rPr>
              <a:t>Simplifying </a:t>
            </a:r>
            <a:r>
              <a:rPr lang="en-US" sz="4000" dirty="0" smtClean="0">
                <a:solidFill>
                  <a:schemeClr val="tx2"/>
                </a:solidFill>
              </a:rPr>
              <a:t>Algebraic Expressions</a:t>
            </a:r>
            <a:endParaRPr lang="en-US" sz="4000" dirty="0">
              <a:solidFill>
                <a:schemeClr val="tx2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87468677"/>
              </p:ext>
            </p:extLst>
          </p:nvPr>
        </p:nvGraphicFramePr>
        <p:xfrm>
          <a:off x="1143000" y="2057400"/>
          <a:ext cx="1143000" cy="485775"/>
        </p:xfrm>
        <a:graphic>
          <a:graphicData uri="http://schemas.openxmlformats.org/presentationml/2006/ole">
            <p:oleObj spid="_x0000_s6531" name="Equation" r:id="rId3" imgW="507960" imgH="21564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21323596"/>
              </p:ext>
            </p:extLst>
          </p:nvPr>
        </p:nvGraphicFramePr>
        <p:xfrm>
          <a:off x="3562350" y="2014538"/>
          <a:ext cx="1285875" cy="485775"/>
        </p:xfrm>
        <a:graphic>
          <a:graphicData uri="http://schemas.openxmlformats.org/presentationml/2006/ole">
            <p:oleObj spid="_x0000_s6532" name="Equation" r:id="rId4" imgW="571320" imgH="21564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88300138"/>
              </p:ext>
            </p:extLst>
          </p:nvPr>
        </p:nvGraphicFramePr>
        <p:xfrm>
          <a:off x="6448425" y="1995488"/>
          <a:ext cx="1143000" cy="485775"/>
        </p:xfrm>
        <a:graphic>
          <a:graphicData uri="http://schemas.openxmlformats.org/presentationml/2006/ole">
            <p:oleObj spid="_x0000_s6533" name="Equation" r:id="rId5" imgW="507960" imgH="215640" progId="Equation.3">
              <p:embed/>
            </p:oleObj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44226194"/>
              </p:ext>
            </p:extLst>
          </p:nvPr>
        </p:nvGraphicFramePr>
        <p:xfrm>
          <a:off x="1143000" y="2590800"/>
          <a:ext cx="457200" cy="457200"/>
        </p:xfrm>
        <a:graphic>
          <a:graphicData uri="http://schemas.openxmlformats.org/presentationml/2006/ole">
            <p:oleObj spid="_x0000_s6534" name="Equation" r:id="rId6" imgW="203040" imgH="2030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94651437"/>
              </p:ext>
            </p:extLst>
          </p:nvPr>
        </p:nvGraphicFramePr>
        <p:xfrm>
          <a:off x="3586163" y="2590800"/>
          <a:ext cx="600075" cy="400050"/>
        </p:xfrm>
        <a:graphic>
          <a:graphicData uri="http://schemas.openxmlformats.org/presentationml/2006/ole">
            <p:oleObj spid="_x0000_s6535" name="Equation" r:id="rId7" imgW="266400" imgH="17748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31412013"/>
              </p:ext>
            </p:extLst>
          </p:nvPr>
        </p:nvGraphicFramePr>
        <p:xfrm>
          <a:off x="6477000" y="2514600"/>
          <a:ext cx="428625" cy="400050"/>
        </p:xfrm>
        <a:graphic>
          <a:graphicData uri="http://schemas.openxmlformats.org/presentationml/2006/ole">
            <p:oleObj spid="_x0000_s6536" name="Equation" r:id="rId8" imgW="190440" imgH="177480" progId="Equation.3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73725740"/>
              </p:ext>
            </p:extLst>
          </p:nvPr>
        </p:nvGraphicFramePr>
        <p:xfrm>
          <a:off x="550863" y="4114800"/>
          <a:ext cx="1946275" cy="511175"/>
        </p:xfrm>
        <a:graphic>
          <a:graphicData uri="http://schemas.openxmlformats.org/presentationml/2006/ole">
            <p:oleObj spid="_x0000_s6537" name="Equation" r:id="rId9" imgW="723600" imgH="2156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96041577"/>
              </p:ext>
            </p:extLst>
          </p:nvPr>
        </p:nvGraphicFramePr>
        <p:xfrm>
          <a:off x="1600200" y="2590800"/>
          <a:ext cx="657225" cy="400050"/>
        </p:xfrm>
        <a:graphic>
          <a:graphicData uri="http://schemas.openxmlformats.org/presentationml/2006/ole">
            <p:oleObj spid="_x0000_s6538" name="Equation" r:id="rId10" imgW="29196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51807841"/>
              </p:ext>
            </p:extLst>
          </p:nvPr>
        </p:nvGraphicFramePr>
        <p:xfrm>
          <a:off x="4205287" y="2590800"/>
          <a:ext cx="657225" cy="400050"/>
        </p:xfrm>
        <a:graphic>
          <a:graphicData uri="http://schemas.openxmlformats.org/presentationml/2006/ole">
            <p:oleObj spid="_x0000_s6539" name="Equation" r:id="rId11" imgW="29196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79073883"/>
              </p:ext>
            </p:extLst>
          </p:nvPr>
        </p:nvGraphicFramePr>
        <p:xfrm>
          <a:off x="6934200" y="2514600"/>
          <a:ext cx="714375" cy="457200"/>
        </p:xfrm>
        <a:graphic>
          <a:graphicData uri="http://schemas.openxmlformats.org/presentationml/2006/ole">
            <p:oleObj spid="_x0000_s6540" name="Equation" r:id="rId12" imgW="317160" imgH="203040" progId="Equation.3">
              <p:embed/>
            </p:oleObj>
          </a:graphicData>
        </a:graphic>
      </p:graphicFrame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1524000" y="3429000"/>
            <a:ext cx="60960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 smtClean="0">
                <a:solidFill>
                  <a:srgbClr val="7030A0"/>
                </a:solidFill>
              </a:rPr>
              <a:t>Simplify each of the expressions.</a:t>
            </a:r>
            <a:endParaRPr lang="en-US" sz="3200" dirty="0">
              <a:solidFill>
                <a:srgbClr val="7030A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69175792"/>
              </p:ext>
            </p:extLst>
          </p:nvPr>
        </p:nvGraphicFramePr>
        <p:xfrm>
          <a:off x="601663" y="4662488"/>
          <a:ext cx="1843087" cy="481012"/>
        </p:xfrm>
        <a:graphic>
          <a:graphicData uri="http://schemas.openxmlformats.org/presentationml/2006/ole">
            <p:oleObj spid="_x0000_s6541" name="Equation" r:id="rId13" imgW="685800" imgH="203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31301935"/>
              </p:ext>
            </p:extLst>
          </p:nvPr>
        </p:nvGraphicFramePr>
        <p:xfrm>
          <a:off x="3048000" y="4114800"/>
          <a:ext cx="2525713" cy="511175"/>
        </p:xfrm>
        <a:graphic>
          <a:graphicData uri="http://schemas.openxmlformats.org/presentationml/2006/ole">
            <p:oleObj spid="_x0000_s6542" name="Equation" r:id="rId14" imgW="939600" imgH="2156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39004985"/>
              </p:ext>
            </p:extLst>
          </p:nvPr>
        </p:nvGraphicFramePr>
        <p:xfrm>
          <a:off x="3063875" y="4676775"/>
          <a:ext cx="2492375" cy="481012"/>
        </p:xfrm>
        <a:graphic>
          <a:graphicData uri="http://schemas.openxmlformats.org/presentationml/2006/ole">
            <p:oleObj spid="_x0000_s6543" name="Equation" r:id="rId15" imgW="927000" imgH="20304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36626451"/>
              </p:ext>
            </p:extLst>
          </p:nvPr>
        </p:nvGraphicFramePr>
        <p:xfrm>
          <a:off x="6061075" y="4100513"/>
          <a:ext cx="2868613" cy="511175"/>
        </p:xfrm>
        <a:graphic>
          <a:graphicData uri="http://schemas.openxmlformats.org/presentationml/2006/ole">
            <p:oleObj spid="_x0000_s6544" name="Equation" r:id="rId16" imgW="1066680" imgH="2156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58152211"/>
              </p:ext>
            </p:extLst>
          </p:nvPr>
        </p:nvGraphicFramePr>
        <p:xfrm>
          <a:off x="6053138" y="4648200"/>
          <a:ext cx="2800350" cy="511175"/>
        </p:xfrm>
        <a:graphic>
          <a:graphicData uri="http://schemas.openxmlformats.org/presentationml/2006/ole">
            <p:oleObj spid="_x0000_s6545" name="Equation" r:id="rId17" imgW="1041120" imgH="215640" progId="Equation.3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85738336"/>
              </p:ext>
            </p:extLst>
          </p:nvPr>
        </p:nvGraphicFramePr>
        <p:xfrm>
          <a:off x="6096000" y="5181600"/>
          <a:ext cx="2628900" cy="481012"/>
        </p:xfrm>
        <a:graphic>
          <a:graphicData uri="http://schemas.openxmlformats.org/presentationml/2006/ole">
            <p:oleObj spid="_x0000_s6546" name="Equation" r:id="rId18" imgW="977760" imgH="203040" progId="Equation.3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24644108"/>
              </p:ext>
            </p:extLst>
          </p:nvPr>
        </p:nvGraphicFramePr>
        <p:xfrm>
          <a:off x="6324600" y="5715000"/>
          <a:ext cx="2082800" cy="481013"/>
        </p:xfrm>
        <a:graphic>
          <a:graphicData uri="http://schemas.openxmlformats.org/presentationml/2006/ole">
            <p:oleObj spid="_x0000_s6547" name="Equation" r:id="rId19" imgW="774360" imgH="2030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1267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28600" y="76200"/>
            <a:ext cx="8610600" cy="707886"/>
          </a:xfrm>
          <a:prstGeom prst="rect">
            <a:avLst/>
          </a:prstGeom>
          <a:solidFill>
            <a:srgbClr val="FAFC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dirty="0" smtClean="0">
                <a:solidFill>
                  <a:schemeClr val="tx2"/>
                </a:solidFill>
              </a:rPr>
              <a:t>Simplifying </a:t>
            </a:r>
            <a:r>
              <a:rPr lang="en-US" sz="4000" dirty="0" smtClean="0">
                <a:solidFill>
                  <a:schemeClr val="tx2"/>
                </a:solidFill>
              </a:rPr>
              <a:t>Algebraic Expressions</a:t>
            </a:r>
            <a:endParaRPr lang="en-US" sz="4000" dirty="0">
              <a:solidFill>
                <a:schemeClr val="tx2"/>
              </a:solidFill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25543704"/>
              </p:ext>
            </p:extLst>
          </p:nvPr>
        </p:nvGraphicFramePr>
        <p:xfrm>
          <a:off x="990600" y="1524000"/>
          <a:ext cx="2082800" cy="511175"/>
        </p:xfrm>
        <a:graphic>
          <a:graphicData uri="http://schemas.openxmlformats.org/presentationml/2006/ole">
            <p:oleObj spid="_x0000_s7336" name="Equation" r:id="rId3" imgW="774360" imgH="215640" progId="Equation.3">
              <p:embed/>
            </p:oleObj>
          </a:graphicData>
        </a:graphic>
      </p:graphicFrame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1524000" y="838200"/>
            <a:ext cx="60960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 smtClean="0">
                <a:solidFill>
                  <a:srgbClr val="7030A0"/>
                </a:solidFill>
              </a:rPr>
              <a:t>Simplify each of the expressions.</a:t>
            </a:r>
            <a:endParaRPr lang="en-US" sz="3200" dirty="0">
              <a:solidFill>
                <a:srgbClr val="7030A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00303164"/>
              </p:ext>
            </p:extLst>
          </p:nvPr>
        </p:nvGraphicFramePr>
        <p:xfrm>
          <a:off x="1041400" y="2071688"/>
          <a:ext cx="1979613" cy="481012"/>
        </p:xfrm>
        <a:graphic>
          <a:graphicData uri="http://schemas.openxmlformats.org/presentationml/2006/ole">
            <p:oleObj spid="_x0000_s7337" name="Equation" r:id="rId4" imgW="736560" imgH="203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96193653"/>
              </p:ext>
            </p:extLst>
          </p:nvPr>
        </p:nvGraphicFramePr>
        <p:xfrm>
          <a:off x="4622800" y="1524000"/>
          <a:ext cx="3344863" cy="511175"/>
        </p:xfrm>
        <a:graphic>
          <a:graphicData uri="http://schemas.openxmlformats.org/presentationml/2006/ole">
            <p:oleObj spid="_x0000_s7338" name="Equation" r:id="rId5" imgW="1244520" imgH="2156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40383757"/>
              </p:ext>
            </p:extLst>
          </p:nvPr>
        </p:nvGraphicFramePr>
        <p:xfrm>
          <a:off x="4706938" y="2071688"/>
          <a:ext cx="3175000" cy="511175"/>
        </p:xfrm>
        <a:graphic>
          <a:graphicData uri="http://schemas.openxmlformats.org/presentationml/2006/ole">
            <p:oleObj spid="_x0000_s7339" name="Equation" r:id="rId6" imgW="1180800" imgH="21564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72115720"/>
              </p:ext>
            </p:extLst>
          </p:nvPr>
        </p:nvGraphicFramePr>
        <p:xfrm>
          <a:off x="2727325" y="3886200"/>
          <a:ext cx="2901950" cy="511175"/>
        </p:xfrm>
        <a:graphic>
          <a:graphicData uri="http://schemas.openxmlformats.org/presentationml/2006/ole">
            <p:oleObj spid="_x0000_s7340" name="Equation" r:id="rId7" imgW="1079280" imgH="2156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85514366"/>
              </p:ext>
            </p:extLst>
          </p:nvPr>
        </p:nvGraphicFramePr>
        <p:xfrm>
          <a:off x="2803525" y="4448175"/>
          <a:ext cx="2663825" cy="481013"/>
        </p:xfrm>
        <a:graphic>
          <a:graphicData uri="http://schemas.openxmlformats.org/presentationml/2006/ole">
            <p:oleObj spid="_x0000_s7341" name="Equation" r:id="rId8" imgW="990360" imgH="203040" progId="Equation.3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58165484"/>
              </p:ext>
            </p:extLst>
          </p:nvPr>
        </p:nvGraphicFramePr>
        <p:xfrm>
          <a:off x="3560763" y="4953000"/>
          <a:ext cx="1296987" cy="481013"/>
        </p:xfrm>
        <a:graphic>
          <a:graphicData uri="http://schemas.openxmlformats.org/presentationml/2006/ole">
            <p:oleObj spid="_x0000_s7342" name="Equation" r:id="rId9" imgW="482400" imgH="20304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92998136"/>
              </p:ext>
            </p:extLst>
          </p:nvPr>
        </p:nvGraphicFramePr>
        <p:xfrm>
          <a:off x="1279525" y="2590800"/>
          <a:ext cx="1501775" cy="481013"/>
        </p:xfrm>
        <a:graphic>
          <a:graphicData uri="http://schemas.openxmlformats.org/presentationml/2006/ole">
            <p:oleObj spid="_x0000_s7343" name="Equation" r:id="rId10" imgW="558720" imgH="203040" progId="Equation.3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36909968"/>
              </p:ext>
            </p:extLst>
          </p:nvPr>
        </p:nvGraphicFramePr>
        <p:xfrm>
          <a:off x="4749800" y="2635250"/>
          <a:ext cx="3071813" cy="420688"/>
        </p:xfrm>
        <a:graphic>
          <a:graphicData uri="http://schemas.openxmlformats.org/presentationml/2006/ole">
            <p:oleObj spid="_x0000_s7344" name="Equation" r:id="rId11" imgW="1143000" imgH="177480" progId="Equation.3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33901788"/>
              </p:ext>
            </p:extLst>
          </p:nvPr>
        </p:nvGraphicFramePr>
        <p:xfrm>
          <a:off x="5662613" y="3124200"/>
          <a:ext cx="1296987" cy="420688"/>
        </p:xfrm>
        <a:graphic>
          <a:graphicData uri="http://schemas.openxmlformats.org/presentationml/2006/ole">
            <p:oleObj spid="_x0000_s7345" name="Equation" r:id="rId12" imgW="482400" imgH="17748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82960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28600" y="76200"/>
            <a:ext cx="8610600" cy="707886"/>
          </a:xfrm>
          <a:prstGeom prst="rect">
            <a:avLst/>
          </a:prstGeom>
          <a:solidFill>
            <a:srgbClr val="FAFC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dirty="0" smtClean="0">
                <a:solidFill>
                  <a:schemeClr val="tx2"/>
                </a:solidFill>
              </a:rPr>
              <a:t>Simplifying </a:t>
            </a:r>
            <a:r>
              <a:rPr lang="en-US" sz="4000" dirty="0" smtClean="0">
                <a:solidFill>
                  <a:schemeClr val="tx2"/>
                </a:solidFill>
              </a:rPr>
              <a:t>Algebraic Expressions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60533" y="829654"/>
            <a:ext cx="5791199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 smtClean="0"/>
              <a:t>Find the perimeter of the square.</a:t>
            </a:r>
            <a:endParaRPr lang="en-US" sz="32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22813446"/>
              </p:ext>
            </p:extLst>
          </p:nvPr>
        </p:nvGraphicFramePr>
        <p:xfrm>
          <a:off x="2895600" y="1524000"/>
          <a:ext cx="5462588" cy="511175"/>
        </p:xfrm>
        <a:graphic>
          <a:graphicData uri="http://schemas.openxmlformats.org/presentationml/2006/ole">
            <p:oleObj spid="_x0000_s8315" name="Equation" r:id="rId3" imgW="2031840" imgH="2156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3223227"/>
              </p:ext>
            </p:extLst>
          </p:nvPr>
        </p:nvGraphicFramePr>
        <p:xfrm>
          <a:off x="3733800" y="2087378"/>
          <a:ext cx="3584575" cy="420687"/>
        </p:xfrm>
        <a:graphic>
          <a:graphicData uri="http://schemas.openxmlformats.org/presentationml/2006/ole">
            <p:oleObj spid="_x0000_s8316" name="Equation" r:id="rId4" imgW="1333440" imgH="177480" progId="Equation.3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32364726"/>
              </p:ext>
            </p:extLst>
          </p:nvPr>
        </p:nvGraphicFramePr>
        <p:xfrm>
          <a:off x="4805941" y="2602522"/>
          <a:ext cx="1193800" cy="420687"/>
        </p:xfrm>
        <a:graphic>
          <a:graphicData uri="http://schemas.openxmlformats.org/presentationml/2006/ole">
            <p:oleObj spid="_x0000_s8317" name="Equation" r:id="rId5" imgW="444240" imgH="177480" progId="Equation.3">
              <p:embed/>
            </p:oleObj>
          </a:graphicData>
        </a:graphic>
      </p:graphicFrame>
      <p:sp>
        <p:nvSpPr>
          <p:cNvPr id="2" name="Rectangle 1"/>
          <p:cNvSpPr/>
          <p:nvPr/>
        </p:nvSpPr>
        <p:spPr>
          <a:xfrm>
            <a:off x="670133" y="1556266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41733" y="1981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2x cm.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0533" y="3581399"/>
            <a:ext cx="6437119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 smtClean="0"/>
              <a:t>Find the area of the rectangular lawn.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609600" y="4267200"/>
            <a:ext cx="3058682" cy="93922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693207" y="455214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3 yds.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47800" y="5248169"/>
            <a:ext cx="1831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(12y + 9) yds.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2563289"/>
              </p:ext>
            </p:extLst>
          </p:nvPr>
        </p:nvGraphicFramePr>
        <p:xfrm>
          <a:off x="4673600" y="4239968"/>
          <a:ext cx="4165600" cy="511175"/>
        </p:xfrm>
        <a:graphic>
          <a:graphicData uri="http://schemas.openxmlformats.org/presentationml/2006/ole">
            <p:oleObj spid="_x0000_s8318" name="Equation" r:id="rId6" imgW="154908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97019301"/>
              </p:ext>
            </p:extLst>
          </p:nvPr>
        </p:nvGraphicFramePr>
        <p:xfrm>
          <a:off x="5372100" y="4729163"/>
          <a:ext cx="2593975" cy="511175"/>
        </p:xfrm>
        <a:graphic>
          <a:graphicData uri="http://schemas.openxmlformats.org/presentationml/2006/ole">
            <p:oleObj spid="_x0000_s8319" name="Equation" r:id="rId7" imgW="96516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53061295"/>
              </p:ext>
            </p:extLst>
          </p:nvPr>
        </p:nvGraphicFramePr>
        <p:xfrm>
          <a:off x="5486400" y="5276720"/>
          <a:ext cx="2217738" cy="479425"/>
        </p:xfrm>
        <a:graphic>
          <a:graphicData uri="http://schemas.openxmlformats.org/presentationml/2006/ole">
            <p:oleObj spid="_x0000_s8320" name="Equation" r:id="rId8" imgW="825480" imgH="2030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56083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" grpId="0" animBg="1"/>
      <p:bldP spid="3" grpId="0"/>
      <p:bldP spid="16" grpId="0"/>
      <p:bldP spid="17" grpId="0" animBg="1"/>
      <p:bldP spid="20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150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ZICO</cp:lastModifiedBy>
  <cp:revision>29</cp:revision>
  <dcterms:created xsi:type="dcterms:W3CDTF">2010-09-14T15:02:47Z</dcterms:created>
  <dcterms:modified xsi:type="dcterms:W3CDTF">2015-10-10T05:26:00Z</dcterms:modified>
</cp:coreProperties>
</file>