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AD5FA9"/>
    <a:srgbClr val="4EBE59"/>
    <a:srgbClr val="800000"/>
    <a:srgbClr val="65A175"/>
    <a:srgbClr val="4BC1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A410-2EEE-4145-8BA6-7D62D6CB8905}" type="datetimeFigureOut">
              <a:rPr lang="ar-AE" smtClean="0"/>
              <a:pPr/>
              <a:t>03/02/1437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442C-8CC2-4F83-B21B-8CB1F5EEF93D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772816"/>
            <a:ext cx="5832648" cy="1470025"/>
          </a:xfrm>
        </p:spPr>
        <p:txBody>
          <a:bodyPr>
            <a:noAutofit/>
          </a:bodyPr>
          <a:lstStyle/>
          <a:p>
            <a:r>
              <a:rPr lang="ar-AE" sz="7200" b="1" dirty="0" smtClean="0">
                <a:ln w="19050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تطبيقات حياتية للمثلث القائم الزاوية </a:t>
            </a:r>
            <a:endParaRPr lang="ar-AE" sz="7200" b="1" dirty="0">
              <a:ln w="19050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</p:txBody>
      </p:sp>
      <p:pic>
        <p:nvPicPr>
          <p:cNvPr id="1026" name="Picture 2" descr="C:\Users\user\Desktop\math_clip_art_0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221088"/>
            <a:ext cx="2808312" cy="2330899"/>
          </a:xfrm>
          <a:prstGeom prst="rect">
            <a:avLst/>
          </a:prstGeom>
          <a:noFill/>
        </p:spPr>
      </p:pic>
      <p:pic>
        <p:nvPicPr>
          <p:cNvPr id="1027" name="Picture 3" descr="C:\Users\user\Desktop\70617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645024"/>
            <a:ext cx="2915816" cy="2915816"/>
          </a:xfrm>
          <a:prstGeom prst="rect">
            <a:avLst/>
          </a:prstGeom>
          <a:noFill/>
        </p:spPr>
      </p:pic>
      <p:pic>
        <p:nvPicPr>
          <p:cNvPr id="1028" name="Picture 4" descr="C:\Users\user\Desktop\NUMERAC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60648"/>
            <a:ext cx="3672408" cy="3384376"/>
          </a:xfrm>
          <a:prstGeom prst="rect">
            <a:avLst/>
          </a:prstGeom>
          <a:noFill/>
        </p:spPr>
      </p:pic>
      <p:pic>
        <p:nvPicPr>
          <p:cNvPr id="1029" name="Picture 5" descr="C:\Users\user\Desktop\clipart-45-set-square-512x512-75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7585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PIC-118-13368436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55776" y="188640"/>
            <a:ext cx="6048672" cy="1800200"/>
          </a:xfrm>
          <a:prstGeom prst="rect">
            <a:avLst/>
          </a:prstGeom>
          <a:solidFill>
            <a:srgbClr val="4BC17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يقوم قرد بتسلق شجرة في حديقة ليصل الى قمة الشجرة , بدءا من قاعدة الشجرة ذات القياس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ar-A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متر, احسبي زاية الارتفاع  الى أعلى الشجرة بعد تكوين مثلث قائم 90 درجة . </a:t>
            </a:r>
            <a:endParaRPr lang="ar-AE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988839"/>
            <a:ext cx="2411684" cy="4869161"/>
          </a:xfrm>
          <a:prstGeom prst="rect">
            <a:avLst/>
          </a:prstGeom>
          <a:noFill/>
        </p:spPr>
      </p:pic>
      <p:pic>
        <p:nvPicPr>
          <p:cNvPr id="2052" name="Picture 4" descr="C:\Users\user\Desktop\2175f8c734a566dbb151c2a0325cdc5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68788"/>
            <a:ext cx="2016224" cy="2016224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2052" idx="2"/>
          </p:cNvCxnSpPr>
          <p:nvPr/>
        </p:nvCxnSpPr>
        <p:spPr>
          <a:xfrm flipV="1">
            <a:off x="3203848" y="6669360"/>
            <a:ext cx="4320480" cy="156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524328" y="3356992"/>
            <a:ext cx="0" cy="33123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052" idx="2"/>
          </p:cNvCxnSpPr>
          <p:nvPr/>
        </p:nvCxnSpPr>
        <p:spPr>
          <a:xfrm flipH="1">
            <a:off x="3203848" y="3356992"/>
            <a:ext cx="4320480" cy="33280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443711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18m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3635896" y="6237312"/>
            <a:ext cx="288032" cy="620688"/>
          </a:xfrm>
          <a:prstGeom prst="arc">
            <a:avLst>
              <a:gd name="adj1" fmla="val 16200000"/>
              <a:gd name="adj2" fmla="val 2676426"/>
            </a:avLst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53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165304"/>
            <a:ext cx="504056" cy="50405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308304" y="6381328"/>
            <a:ext cx="21602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Rectangle 20"/>
          <p:cNvSpPr/>
          <p:nvPr/>
        </p:nvSpPr>
        <p:spPr>
          <a:xfrm>
            <a:off x="5220072" y="6093296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79712" y="2204864"/>
            <a:ext cx="2664296" cy="2160240"/>
          </a:xfrm>
          <a:prstGeom prst="roundRect">
            <a:avLst/>
          </a:prstGeom>
          <a:solidFill>
            <a:srgbClr val="4EBE5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Cos  = a/h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Cos  = 7/18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= cos-1(7/18)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= 67.11 </a:t>
            </a:r>
          </a:p>
        </p:txBody>
      </p:sp>
      <p:pic>
        <p:nvPicPr>
          <p:cNvPr id="23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861048"/>
            <a:ext cx="504056" cy="504056"/>
          </a:xfrm>
          <a:prstGeom prst="rect">
            <a:avLst/>
          </a:prstGeom>
          <a:noFill/>
        </p:spPr>
      </p:pic>
      <p:pic>
        <p:nvPicPr>
          <p:cNvPr id="24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356992"/>
            <a:ext cx="440432" cy="440432"/>
          </a:xfrm>
          <a:prstGeom prst="rect">
            <a:avLst/>
          </a:prstGeom>
          <a:noFill/>
        </p:spPr>
      </p:pic>
      <p:pic>
        <p:nvPicPr>
          <p:cNvPr id="25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276872"/>
            <a:ext cx="360040" cy="360040"/>
          </a:xfrm>
          <a:prstGeom prst="rect">
            <a:avLst/>
          </a:prstGeom>
          <a:noFill/>
        </p:spPr>
      </p:pic>
      <p:pic>
        <p:nvPicPr>
          <p:cNvPr id="26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852936"/>
            <a:ext cx="385192" cy="385192"/>
          </a:xfrm>
          <a:prstGeom prst="rect">
            <a:avLst/>
          </a:prstGeom>
          <a:noFill/>
        </p:spPr>
      </p:pic>
      <p:sp>
        <p:nvSpPr>
          <p:cNvPr id="28" name="Arc 27"/>
          <p:cNvSpPr/>
          <p:nvPr/>
        </p:nvSpPr>
        <p:spPr>
          <a:xfrm rot="20758297" flipH="1" flipV="1">
            <a:off x="6953866" y="3424802"/>
            <a:ext cx="648072" cy="720080"/>
          </a:xfrm>
          <a:prstGeom prst="arc">
            <a:avLst>
              <a:gd name="adj1" fmla="val 15126206"/>
              <a:gd name="adj2" fmla="val 547227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0" name="Rectangle 29"/>
          <p:cNvSpPr/>
          <p:nvPr/>
        </p:nvSpPr>
        <p:spPr>
          <a:xfrm>
            <a:off x="6588224" y="407707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22.89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580112" y="5877272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12360" y="4797152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60032" y="4149080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endParaRPr lang="ar-AE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1" grpId="0"/>
      <p:bldP spid="30" grpId="0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user\Desktop\9169826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99792" y="476672"/>
            <a:ext cx="5256584" cy="12241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جدي طول الضلع (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(x</a:t>
            </a:r>
            <a:endParaRPr lang="ar-A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988839"/>
            <a:ext cx="2411684" cy="4869161"/>
          </a:xfrm>
          <a:prstGeom prst="rect">
            <a:avLst/>
          </a:prstGeom>
          <a:noFill/>
        </p:spPr>
      </p:pic>
      <p:pic>
        <p:nvPicPr>
          <p:cNvPr id="2052" name="Picture 4" descr="C:\Users\user\Desktop\2175f8c734a566dbb151c2a0325cdc5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68788"/>
            <a:ext cx="2016224" cy="2016224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2052" idx="2"/>
          </p:cNvCxnSpPr>
          <p:nvPr/>
        </p:nvCxnSpPr>
        <p:spPr>
          <a:xfrm flipV="1">
            <a:off x="3203848" y="6669360"/>
            <a:ext cx="4320480" cy="156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524328" y="3356992"/>
            <a:ext cx="0" cy="33123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052" idx="2"/>
          </p:cNvCxnSpPr>
          <p:nvPr/>
        </p:nvCxnSpPr>
        <p:spPr>
          <a:xfrm flipH="1">
            <a:off x="3203848" y="3356992"/>
            <a:ext cx="4320480" cy="33280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443711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18m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3635896" y="6237312"/>
            <a:ext cx="288032" cy="620688"/>
          </a:xfrm>
          <a:prstGeom prst="arc">
            <a:avLst>
              <a:gd name="adj1" fmla="val 16200000"/>
              <a:gd name="adj2" fmla="val 2676426"/>
            </a:avLst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53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165304"/>
            <a:ext cx="504056" cy="50405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308304" y="6381328"/>
            <a:ext cx="21602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Rectangle 20"/>
          <p:cNvSpPr/>
          <p:nvPr/>
        </p:nvSpPr>
        <p:spPr>
          <a:xfrm>
            <a:off x="5220072" y="6093296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835696" y="1844824"/>
            <a:ext cx="2736304" cy="2736304"/>
          </a:xfrm>
          <a:prstGeom prst="roundRect">
            <a:avLst/>
          </a:prstGeom>
          <a:solidFill>
            <a:srgbClr val="AD5F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o=   h</a:t>
            </a:r>
            <a:r>
              <a:rPr lang="en-US" sz="2800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 - a</a:t>
            </a:r>
            <a:r>
              <a:rPr lang="en-US" sz="2800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2</a:t>
            </a:r>
            <a:endParaRPr lang="en-US" sz="2800" b="1" dirty="0" smtClean="0">
              <a:solidFill>
                <a:schemeClr val="tx1"/>
              </a:solidFill>
              <a:latin typeface="Bodoni MT Condensed" pitchFamily="18" charset="0"/>
              <a:cs typeface="Angsana New" pitchFamily="18" charset="-34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O =    324 - 49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o  =  275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odoni MT Condensed" pitchFamily="18" charset="0"/>
                <a:cs typeface="Angsana New" pitchFamily="18" charset="-34"/>
              </a:rPr>
              <a:t>O  = 16.6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24328" y="4725144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b="1" dirty="0" smtClean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X</a:t>
            </a:r>
            <a:endParaRPr lang="ar-AE" sz="6000" b="1" dirty="0">
              <a:ln w="38100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12360" y="4293096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80112" y="5877272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60032" y="4149080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endParaRPr lang="ar-AE" sz="2800" b="1" dirty="0">
              <a:solidFill>
                <a:srgbClr val="C00000"/>
              </a:solidFill>
            </a:endParaRPr>
          </a:p>
        </p:txBody>
      </p:sp>
      <p:pic>
        <p:nvPicPr>
          <p:cNvPr id="4099" name="Picture 3" descr="C:\Users\user\Desktop\Englishrootsymbo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276872"/>
            <a:ext cx="1656184" cy="648072"/>
          </a:xfrm>
          <a:prstGeom prst="rect">
            <a:avLst/>
          </a:prstGeom>
          <a:noFill/>
        </p:spPr>
      </p:pic>
      <p:pic>
        <p:nvPicPr>
          <p:cNvPr id="31" name="Picture 3" descr="C:\Users\user\Desktop\Englishrootsymbo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772816"/>
            <a:ext cx="1656184" cy="648072"/>
          </a:xfrm>
          <a:prstGeom prst="rect">
            <a:avLst/>
          </a:prstGeom>
          <a:noFill/>
        </p:spPr>
      </p:pic>
      <p:pic>
        <p:nvPicPr>
          <p:cNvPr id="32" name="Picture 3" descr="C:\Users\user\Desktop\Englishrootsymbol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708920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user\Desktop\PIC-429-13368436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83768" y="260648"/>
            <a:ext cx="5256584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جدي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sin22.89</a:t>
            </a:r>
            <a:endParaRPr lang="ar-A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988839"/>
            <a:ext cx="2411684" cy="4869161"/>
          </a:xfrm>
          <a:prstGeom prst="rect">
            <a:avLst/>
          </a:prstGeom>
          <a:noFill/>
        </p:spPr>
      </p:pic>
      <p:pic>
        <p:nvPicPr>
          <p:cNvPr id="2052" name="Picture 4" descr="C:\Users\user\Desktop\2175f8c734a566dbb151c2a0325cdc5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68788"/>
            <a:ext cx="2016224" cy="2016224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2052" idx="2"/>
          </p:cNvCxnSpPr>
          <p:nvPr/>
        </p:nvCxnSpPr>
        <p:spPr>
          <a:xfrm flipV="1">
            <a:off x="3203848" y="6669360"/>
            <a:ext cx="4320480" cy="156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524328" y="3356992"/>
            <a:ext cx="0" cy="33123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052" idx="2"/>
          </p:cNvCxnSpPr>
          <p:nvPr/>
        </p:nvCxnSpPr>
        <p:spPr>
          <a:xfrm flipH="1">
            <a:off x="3203848" y="3356992"/>
            <a:ext cx="4320480" cy="33280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443711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18m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3635896" y="6237312"/>
            <a:ext cx="288032" cy="620688"/>
          </a:xfrm>
          <a:prstGeom prst="arc">
            <a:avLst>
              <a:gd name="adj1" fmla="val 16200000"/>
              <a:gd name="adj2" fmla="val 2676426"/>
            </a:avLst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53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165304"/>
            <a:ext cx="504056" cy="50405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308304" y="6381328"/>
            <a:ext cx="21602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Rectangle 20"/>
          <p:cNvSpPr/>
          <p:nvPr/>
        </p:nvSpPr>
        <p:spPr>
          <a:xfrm>
            <a:off x="5220072" y="6093296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43608" y="1772816"/>
            <a:ext cx="2736304" cy="27363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Sin22.89 = o/h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Sin22.89 = 7/18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Sin 22.89 = 0.39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24328" y="4725144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b="1" dirty="0" smtClean="0">
                <a:ln w="38100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X</a:t>
            </a:r>
            <a:endParaRPr lang="ar-AE" sz="6000" b="1" dirty="0">
              <a:ln w="38100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580112" y="5805264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812360" y="4365104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60032" y="4149080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26" name="Arc 25"/>
          <p:cNvSpPr/>
          <p:nvPr/>
        </p:nvSpPr>
        <p:spPr>
          <a:xfrm rot="20758297" flipH="1" flipV="1">
            <a:off x="6953866" y="3424802"/>
            <a:ext cx="648072" cy="720080"/>
          </a:xfrm>
          <a:prstGeom prst="arc">
            <a:avLst>
              <a:gd name="adj1" fmla="val 15126206"/>
              <a:gd name="adj2" fmla="val 547227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3" name="Rectangle 32"/>
          <p:cNvSpPr/>
          <p:nvPr/>
        </p:nvSpPr>
        <p:spPr>
          <a:xfrm>
            <a:off x="6588224" y="407707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22.89</a:t>
            </a:r>
            <a:endParaRPr lang="ar-AE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math-time-background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83768" y="260648"/>
            <a:ext cx="5256584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جدي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tan22.89 </a:t>
            </a:r>
            <a:endParaRPr lang="ar-AE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988839"/>
            <a:ext cx="2411684" cy="4869161"/>
          </a:xfrm>
          <a:prstGeom prst="rect">
            <a:avLst/>
          </a:prstGeom>
          <a:noFill/>
        </p:spPr>
      </p:pic>
      <p:pic>
        <p:nvPicPr>
          <p:cNvPr id="2052" name="Picture 4" descr="C:\Users\user\Desktop\2175f8c734a566dbb151c2a0325cdc5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68788"/>
            <a:ext cx="2016224" cy="2016224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2052" idx="2"/>
          </p:cNvCxnSpPr>
          <p:nvPr/>
        </p:nvCxnSpPr>
        <p:spPr>
          <a:xfrm flipV="1">
            <a:off x="3203848" y="6669360"/>
            <a:ext cx="4320480" cy="156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524328" y="3356992"/>
            <a:ext cx="0" cy="331236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052" idx="2"/>
          </p:cNvCxnSpPr>
          <p:nvPr/>
        </p:nvCxnSpPr>
        <p:spPr>
          <a:xfrm flipH="1">
            <a:off x="3203848" y="3356992"/>
            <a:ext cx="4320480" cy="332802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443711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18m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3635896" y="6237312"/>
            <a:ext cx="288032" cy="620688"/>
          </a:xfrm>
          <a:prstGeom prst="arc">
            <a:avLst>
              <a:gd name="adj1" fmla="val 16200000"/>
              <a:gd name="adj2" fmla="val 2676426"/>
            </a:avLst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053" name="Picture 5" descr="C:\Users\user\Desktop\images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165304"/>
            <a:ext cx="504056" cy="50405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308304" y="6381328"/>
            <a:ext cx="21602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Rectangle 20"/>
          <p:cNvSpPr/>
          <p:nvPr/>
        </p:nvSpPr>
        <p:spPr>
          <a:xfrm>
            <a:off x="5220072" y="6093296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7m</a:t>
            </a:r>
            <a:endParaRPr lang="ar-AE" sz="32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95536" y="1916832"/>
            <a:ext cx="2880320" cy="27363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Tan22.89 = o/a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Tan22.89 = 7/16.6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Tan22.89 = 0.42 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508104" y="5805264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812360" y="4365104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</a:t>
            </a:r>
            <a:endParaRPr lang="ar-AE" sz="3600" b="1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60032" y="4149080"/>
            <a:ext cx="360040" cy="36004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endParaRPr lang="ar-AE" sz="28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8224" y="4077072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22.89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20758297" flipH="1" flipV="1">
            <a:off x="6953866" y="3424802"/>
            <a:ext cx="648072" cy="720080"/>
          </a:xfrm>
          <a:prstGeom prst="arc">
            <a:avLst>
              <a:gd name="adj1" fmla="val 15126206"/>
              <a:gd name="adj2" fmla="val 547227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5" name="Rectangle 24"/>
          <p:cNvSpPr/>
          <p:nvPr/>
        </p:nvSpPr>
        <p:spPr>
          <a:xfrm>
            <a:off x="7452320" y="4797152"/>
            <a:ext cx="129614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16.6m</a:t>
            </a:r>
            <a:endParaRPr lang="ar-AE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user\Desktop\383897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C:\Users\user\Desktop\frame-photo-nursery-16532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99" y="1124744"/>
            <a:ext cx="7439753" cy="448390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1720" y="1484784"/>
            <a:ext cx="504056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Lucida Handwriting" pitchFamily="66" charset="0"/>
              </a:rPr>
              <a:t>Done by </a:t>
            </a:r>
            <a:r>
              <a:rPr lang="en-US" sz="2400" b="1" dirty="0" smtClean="0">
                <a:solidFill>
                  <a:schemeClr val="tx1"/>
                </a:solidFill>
                <a:latin typeface="Lucida Handwriting" pitchFamily="66" charset="0"/>
              </a:rPr>
              <a:t>:- </a:t>
            </a:r>
            <a:r>
              <a:rPr lang="en-US" sz="2400" b="1" dirty="0" err="1" smtClean="0">
                <a:solidFill>
                  <a:schemeClr val="tx1"/>
                </a:solidFill>
                <a:latin typeface="Lucida Handwriting" pitchFamily="66" charset="0"/>
              </a:rPr>
              <a:t>Shrouk</a:t>
            </a:r>
            <a:r>
              <a:rPr lang="en-US" sz="2400" b="1" dirty="0" smtClean="0">
                <a:solidFill>
                  <a:schemeClr val="tx1"/>
                </a:solidFill>
                <a:latin typeface="Lucida Handwriting" pitchFamily="66" charset="0"/>
              </a:rPr>
              <a:t> Hisham .</a:t>
            </a:r>
          </a:p>
          <a:p>
            <a:pPr algn="ctr"/>
            <a:r>
              <a:rPr lang="en-US" sz="2400" b="1" dirty="0" smtClean="0">
                <a:solidFill>
                  <a:srgbClr val="CC0099"/>
                </a:solidFill>
                <a:latin typeface="Lucida Handwriting" pitchFamily="66" charset="0"/>
              </a:rPr>
              <a:t>Grade </a:t>
            </a:r>
            <a:r>
              <a:rPr lang="en-US" sz="2800" b="1" dirty="0" smtClean="0">
                <a:solidFill>
                  <a:schemeClr val="tx1"/>
                </a:solidFill>
                <a:latin typeface="Lucida Handwriting" pitchFamily="66" charset="0"/>
              </a:rPr>
              <a:t>:- 10 – A</a:t>
            </a:r>
          </a:p>
          <a:p>
            <a:pPr algn="ctr"/>
            <a:r>
              <a:rPr lang="en-US" sz="2800" b="1" dirty="0" smtClean="0">
                <a:solidFill>
                  <a:srgbClr val="CC0099"/>
                </a:solidFill>
                <a:latin typeface="Lucida Handwriting" pitchFamily="66" charset="0"/>
              </a:rPr>
              <a:t>Lovely math  teacher Aziza  </a:t>
            </a:r>
            <a:r>
              <a:rPr lang="en-US" sz="2800" b="1" dirty="0" err="1" smtClean="0">
                <a:solidFill>
                  <a:srgbClr val="CC0099"/>
                </a:solidFill>
                <a:latin typeface="Lucida Handwriting" pitchFamily="66" charset="0"/>
              </a:rPr>
              <a:t>Zahran</a:t>
            </a:r>
            <a:r>
              <a:rPr lang="en-US" sz="2800" b="1" dirty="0" smtClean="0">
                <a:solidFill>
                  <a:srgbClr val="CC0099"/>
                </a:solidFill>
                <a:latin typeface="Lucida Handwriting" pitchFamily="66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Lucida Handwriting" pitchFamily="66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تطبيقات حياتية للمثلث القائم الزاوية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حياتية المثلث القائم الزاوية</dc:title>
  <dc:creator>user</dc:creator>
  <cp:lastModifiedBy>ZICO</cp:lastModifiedBy>
  <cp:revision>28</cp:revision>
  <dcterms:created xsi:type="dcterms:W3CDTF">2015-11-11T17:13:19Z</dcterms:created>
  <dcterms:modified xsi:type="dcterms:W3CDTF">2015-11-15T17:54:35Z</dcterms:modified>
</cp:coreProperties>
</file>