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3" r:id="rId4"/>
    <p:sldId id="257" r:id="rId5"/>
    <p:sldId id="267" r:id="rId6"/>
    <p:sldId id="268" r:id="rId7"/>
    <p:sldId id="266" r:id="rId8"/>
    <p:sldId id="258" r:id="rId9"/>
    <p:sldId id="259" r:id="rId10"/>
    <p:sldId id="260" r:id="rId11"/>
    <p:sldId id="261" r:id="rId12"/>
    <p:sldId id="262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cRlnMWoF3k4Jy/dMCAR0Ug==" hashData="3HRxd0LO0WIQ+dxMBivkAQ6tgH4="/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8" y="4763"/>
            <a:ext cx="913813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05908" y="2590801"/>
            <a:ext cx="5456238" cy="1470025"/>
          </a:xfrm>
        </p:spPr>
        <p:txBody>
          <a:bodyPr/>
          <a:lstStyle>
            <a:lvl1pPr>
              <a:defRPr b="1">
                <a:solidFill>
                  <a:srgbClr val="64A24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05908" y="4190999"/>
            <a:ext cx="5486400" cy="7620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64A24F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031" y="44196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2031" y="2895601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3619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29100" y="1600202"/>
            <a:ext cx="3619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2" y="4763"/>
            <a:ext cx="913813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207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7420708" cy="434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4A24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96D6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96D6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96D6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96D6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96D6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96D6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96D6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96D6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58595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58595B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rgbClr val="58595B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58595B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rgbClr val="58595B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rgbClr val="58595B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rgbClr val="58595B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rgbClr val="58595B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rgbClr val="58595B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rtl="1"/>
            <a:r>
              <a:rPr lang="ar-AE" sz="2400" dirty="0" smtClean="0"/>
              <a:t>نموذج تقرير أنشطة المدرسة</a:t>
            </a:r>
            <a:br>
              <a:rPr lang="ar-AE" sz="2400" dirty="0" smtClean="0"/>
            </a:br>
            <a:r>
              <a:rPr lang="ar-AE" sz="2400" dirty="0" smtClean="0"/>
              <a:t>إسم المدرسة:  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4190999"/>
            <a:ext cx="6125308" cy="762000"/>
          </a:xfrm>
        </p:spPr>
        <p:txBody>
          <a:bodyPr/>
          <a:lstStyle/>
          <a:p>
            <a:pPr algn="ctr" rtl="1"/>
            <a:r>
              <a:rPr lang="ar-AE" sz="3600" b="1" dirty="0" smtClean="0"/>
              <a:t>برنامج توعية المدارس</a:t>
            </a:r>
          </a:p>
          <a:p>
            <a:pPr algn="ctr" rtl="1"/>
            <a:r>
              <a:rPr lang="ar-AE" dirty="0" smtClean="0"/>
              <a:t> بالتعاون مع مجلس أبوظبي للتعليم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172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AE" dirty="0" smtClean="0"/>
              <a:t>صور لبعض القصص والقراءات التي تمت مناقشتها في الحصص الدراسية مع نبذة عن أفضل القصص أو المقالات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1041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AE" dirty="0" smtClean="0"/>
              <a:t>صور لأي نشاطات مدرسية مع نبذة عن النشاط - </a:t>
            </a:r>
            <a:r>
              <a:rPr lang="ar-AE" dirty="0" smtClean="0">
                <a:solidFill>
                  <a:srgbClr val="FF0000"/>
                </a:solidFill>
              </a:rPr>
              <a:t>إختياري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3649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AE" dirty="0" smtClean="0"/>
              <a:t>أسئلة وإستفسارات تم طرحها من الطلبة - </a:t>
            </a:r>
            <a:r>
              <a:rPr lang="ar-AE" dirty="0" smtClean="0">
                <a:solidFill>
                  <a:srgbClr val="FF0000"/>
                </a:solidFill>
              </a:rPr>
              <a:t>إختياري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2478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endParaRPr lang="ar-AE" dirty="0" smtClean="0"/>
          </a:p>
          <a:p>
            <a:pPr marL="0" indent="0" algn="r" rtl="1">
              <a:lnSpc>
                <a:spcPct val="150000"/>
              </a:lnSpc>
              <a:buNone/>
            </a:pPr>
            <a:r>
              <a:rPr lang="ar-AE" dirty="0" smtClean="0"/>
              <a:t>تقر مدرسة / __________________________________ بأن الصور و البيانات المرفقة بالتقرير هي خاصة ببرنامج توعية المدارس المنظم من تدوير مركز إدارة النفايات بأبوظبي.</a:t>
            </a:r>
          </a:p>
          <a:p>
            <a:pPr marL="0" indent="0" algn="ctr" rtl="1">
              <a:lnSpc>
                <a:spcPct val="150000"/>
              </a:lnSpc>
              <a:buNone/>
            </a:pPr>
            <a:endParaRPr lang="ar-AE" dirty="0" smtClean="0"/>
          </a:p>
          <a:p>
            <a:pPr marL="0" indent="0" algn="ctr" rtl="1">
              <a:lnSpc>
                <a:spcPct val="150000"/>
              </a:lnSpc>
              <a:buNone/>
            </a:pPr>
            <a:r>
              <a:rPr lang="ar-AE" dirty="0" smtClean="0"/>
              <a:t>وشكــــــــــــــــــــــــــرا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ar-AE" dirty="0" smtClean="0"/>
              <a:t>تعتمد،،،</a:t>
            </a:r>
            <a:endParaRPr lang="ar-AE" dirty="0"/>
          </a:p>
          <a:p>
            <a:pPr marL="0" indent="0" rtl="1">
              <a:lnSpc>
                <a:spcPct val="150000"/>
              </a:lnSpc>
              <a:buNone/>
            </a:pPr>
            <a:r>
              <a:rPr lang="ar-AE" dirty="0" smtClean="0"/>
              <a:t>مدير مدرسة/ _____________________</a:t>
            </a:r>
          </a:p>
          <a:p>
            <a:pPr marL="0" indent="0" rtl="1">
              <a:lnSpc>
                <a:spcPct val="150000"/>
              </a:lnSpc>
              <a:buNone/>
            </a:pP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xmlns="" val="1838541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AE" dirty="0" smtClean="0"/>
              <a:t>إستمارة التسجيل (المعبأة والمعتمدة)</a:t>
            </a:r>
            <a:endParaRPr lang="en-US" dirty="0"/>
          </a:p>
        </p:txBody>
      </p:sp>
      <p:pic>
        <p:nvPicPr>
          <p:cNvPr id="6" name="Picture 5" descr="استمارة تسجيل لبرنامج التوعية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4600" y="1447800"/>
            <a:ext cx="3590512" cy="5081028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 cmpd="sng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953610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AE" dirty="0" smtClean="0"/>
              <a:t>أنشطة البرنامج (المطلوب عمل التقرير لها)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سيقوم الطلبة بعمل لوحة توعوية عن تقليل النفايات الغذائية ليتم تعليقها في المقصف المدرسي .</a:t>
            </a:r>
          </a:p>
          <a:p>
            <a:pPr algn="r" rtl="1"/>
            <a:r>
              <a:rPr lang="ar-AE" dirty="0" smtClean="0"/>
              <a:t>قراءة الطلبة لبعض المعلومات عن إدارة النفايات في الإذاعة المدرسية، والذي سيتم توفيره من قبل الموظف المختص من تدوير.</a:t>
            </a:r>
          </a:p>
          <a:p>
            <a:pPr algn="r" rtl="1"/>
            <a:r>
              <a:rPr lang="ar-AE" dirty="0" smtClean="0"/>
              <a:t>الإستعانة بحصة الفن في رسم وتلوين ما يخص إدارة النفايات وعمل مجسمات من المواد المستهلكة .</a:t>
            </a:r>
          </a:p>
          <a:p>
            <a:pPr algn="r" rtl="1"/>
            <a:r>
              <a:rPr lang="ar-AE" dirty="0" smtClean="0"/>
              <a:t>الإستعانة بحصة القراءة الحرة وبعض الحصص لقراءة قصص أو مقالات عن فرز النفايات أو مكافحة الحشرات والقوارض أوالمحافظة على نظافة المنزل أو نظافة الشوارع أو الحدائق أو....الخ .</a:t>
            </a:r>
          </a:p>
          <a:p>
            <a:pPr algn="r" rtl="1"/>
            <a:r>
              <a:rPr lang="ar-AE" dirty="0" smtClean="0"/>
              <a:t>الرد على إستفسارات الطلبة عن كل ما يخص إدارة النفايات وتدوين الأسئلة.</a:t>
            </a:r>
          </a:p>
          <a:p>
            <a:pPr algn="r" rtl="1"/>
            <a:r>
              <a:rPr lang="ar-AE" dirty="0" smtClean="0"/>
              <a:t>المشاركة مع الطلبة في أنشطة أخرى إختيارية لتمكين الطلبة من فهم وإستيعاب الموضوع.</a:t>
            </a:r>
          </a:p>
          <a:p>
            <a:pPr algn="r" rtl="1"/>
            <a:endParaRPr lang="ar-AE" dirty="0" smtClean="0"/>
          </a:p>
          <a:p>
            <a:pPr algn="r" rtl="1"/>
            <a:endParaRPr lang="ar-AE" dirty="0" smtClean="0"/>
          </a:p>
          <a:p>
            <a:pPr algn="r" rtl="1"/>
            <a:endParaRPr lang="ar-AE" dirty="0" smtClean="0"/>
          </a:p>
          <a:p>
            <a:pPr algn="r" rtl="1"/>
            <a:endParaRPr lang="ar-AE" dirty="0" smtClean="0"/>
          </a:p>
          <a:p>
            <a:pPr algn="r" rtl="1"/>
            <a:endParaRPr lang="ar-AE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2870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/>
          <a:lstStyle/>
          <a:p>
            <a:pPr algn="r" rtl="1"/>
            <a:r>
              <a:rPr lang="ar-AE" dirty="0" smtClean="0"/>
              <a:t>سجل بيانات المشاركة بالبرنامج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58569123"/>
              </p:ext>
            </p:extLst>
          </p:nvPr>
        </p:nvGraphicFramePr>
        <p:xfrm>
          <a:off x="457200" y="1943101"/>
          <a:ext cx="7848600" cy="2517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4876800"/>
              </a:tblGrid>
              <a:tr h="232690">
                <a:tc>
                  <a:txBody>
                    <a:bodyPr/>
                    <a:lstStyle/>
                    <a:p>
                      <a:pPr algn="ctr" rtl="1"/>
                      <a:r>
                        <a:rPr lang="ar-AE" sz="1400" dirty="0" smtClean="0">
                          <a:solidFill>
                            <a:schemeClr val="tx1"/>
                          </a:solidFill>
                        </a:rPr>
                        <a:t>وحدة القياس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dirty="0" smtClean="0">
                          <a:solidFill>
                            <a:schemeClr val="tx1"/>
                          </a:solidFill>
                        </a:rPr>
                        <a:t>البيان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8809">
                <a:tc>
                  <a:txBody>
                    <a:bodyPr/>
                    <a:lstStyle/>
                    <a:p>
                      <a:pPr algn="ctr" rtl="1"/>
                      <a:r>
                        <a:rPr lang="ar-AE" sz="1400" dirty="0" smtClean="0">
                          <a:solidFill>
                            <a:schemeClr val="tx1"/>
                          </a:solidFill>
                        </a:rPr>
                        <a:t>رقم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400" dirty="0" smtClean="0">
                          <a:solidFill>
                            <a:schemeClr val="tx1"/>
                          </a:solidFill>
                        </a:rPr>
                        <a:t>إجمالي الطلبة بالمدرسة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8809">
                <a:tc>
                  <a:txBody>
                    <a:bodyPr/>
                    <a:lstStyle/>
                    <a:p>
                      <a:pPr algn="ctr" rtl="1"/>
                      <a:r>
                        <a:rPr lang="ar-AE" sz="1400" dirty="0" smtClean="0">
                          <a:solidFill>
                            <a:schemeClr val="tx1"/>
                          </a:solidFill>
                        </a:rPr>
                        <a:t>رقم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400" dirty="0" smtClean="0">
                          <a:solidFill>
                            <a:schemeClr val="tx1"/>
                          </a:solidFill>
                        </a:rPr>
                        <a:t>عدد</a:t>
                      </a:r>
                      <a:r>
                        <a:rPr lang="ar-AE" sz="1400" baseline="0" dirty="0" smtClean="0">
                          <a:solidFill>
                            <a:schemeClr val="tx1"/>
                          </a:solidFill>
                        </a:rPr>
                        <a:t> الطلبة المشاركين بأنشطة البرنامج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8809">
                <a:tc>
                  <a:txBody>
                    <a:bodyPr/>
                    <a:lstStyle/>
                    <a:p>
                      <a:pPr algn="ctr" rtl="1"/>
                      <a:r>
                        <a:rPr lang="ar-AE" sz="1400" dirty="0" smtClean="0">
                          <a:solidFill>
                            <a:schemeClr val="tx1"/>
                          </a:solidFill>
                        </a:rPr>
                        <a:t>نسبة (ويتم</a:t>
                      </a:r>
                      <a:r>
                        <a:rPr lang="ar-AE" sz="1400" baseline="0" dirty="0" smtClean="0">
                          <a:solidFill>
                            <a:schemeClr val="tx1"/>
                          </a:solidFill>
                        </a:rPr>
                        <a:t> إستخراجها من قبل مركز إدارة النفايات بأبوظبي)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400" dirty="0" smtClean="0">
                          <a:solidFill>
                            <a:schemeClr val="tx1"/>
                          </a:solidFill>
                        </a:rPr>
                        <a:t>نسبة النفايات التي تم فرزها إلى إجمالي النفايات المنتجة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8809">
                <a:tc>
                  <a:txBody>
                    <a:bodyPr/>
                    <a:lstStyle/>
                    <a:p>
                      <a:pPr algn="ctr" rtl="1"/>
                      <a:r>
                        <a:rPr lang="ar-AE" sz="1400" dirty="0" smtClean="0">
                          <a:solidFill>
                            <a:schemeClr val="tx1"/>
                          </a:solidFill>
                        </a:rPr>
                        <a:t>جدول واحد يشمل ( اسم</a:t>
                      </a:r>
                      <a:r>
                        <a:rPr lang="ar-AE" sz="1400" baseline="0" dirty="0" smtClean="0">
                          <a:solidFill>
                            <a:schemeClr val="tx1"/>
                          </a:solidFill>
                        </a:rPr>
                        <a:t> المقال / القصة فقط)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400" dirty="0" smtClean="0">
                          <a:solidFill>
                            <a:schemeClr val="tx1"/>
                          </a:solidFill>
                        </a:rPr>
                        <a:t>توفير جدول</a:t>
                      </a:r>
                      <a:r>
                        <a:rPr lang="ar-AE" sz="1400" baseline="0" dirty="0" smtClean="0">
                          <a:solidFill>
                            <a:schemeClr val="tx1"/>
                          </a:solidFill>
                        </a:rPr>
                        <a:t> بمواضيع القراءات من القصص والمقالات (المتعلقة بإدارة النفايات)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8809">
                <a:tc>
                  <a:txBody>
                    <a:bodyPr/>
                    <a:lstStyle/>
                    <a:p>
                      <a:pPr algn="ctr" rtl="1"/>
                      <a:r>
                        <a:rPr lang="ar-AE" sz="1400" dirty="0" smtClean="0">
                          <a:solidFill>
                            <a:schemeClr val="tx1"/>
                          </a:solidFill>
                        </a:rPr>
                        <a:t>رقم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400" dirty="0" smtClean="0">
                          <a:solidFill>
                            <a:schemeClr val="tx1"/>
                          </a:solidFill>
                        </a:rPr>
                        <a:t>عدد اللوحات </a:t>
                      </a:r>
                      <a:r>
                        <a:rPr lang="ar-AE" sz="1400" baseline="0" dirty="0" smtClean="0">
                          <a:solidFill>
                            <a:schemeClr val="tx1"/>
                          </a:solidFill>
                        </a:rPr>
                        <a:t>التي تم تصميمها من الطلبة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8809">
                <a:tc>
                  <a:txBody>
                    <a:bodyPr/>
                    <a:lstStyle/>
                    <a:p>
                      <a:pPr algn="ctr" rtl="1"/>
                      <a:r>
                        <a:rPr lang="ar-AE" sz="1400" dirty="0" smtClean="0">
                          <a:solidFill>
                            <a:schemeClr val="tx1"/>
                          </a:solidFill>
                        </a:rPr>
                        <a:t>رقم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400" dirty="0" smtClean="0">
                          <a:solidFill>
                            <a:schemeClr val="tx1"/>
                          </a:solidFill>
                        </a:rPr>
                        <a:t>عدد الورش التوعوية</a:t>
                      </a:r>
                      <a:r>
                        <a:rPr lang="ar-AE" sz="1400" baseline="0" dirty="0" smtClean="0">
                          <a:solidFill>
                            <a:schemeClr val="tx1"/>
                          </a:solidFill>
                        </a:rPr>
                        <a:t> التي نظمتها المدرسة للبرنامج (إختياري)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295400" y="4572000"/>
            <a:ext cx="6553200" cy="457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AE" sz="1400" dirty="0" smtClean="0"/>
              <a:t>ملاحظة: سيتم توفير نموذج جاهز لتعبئة البيانات أعلاه.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867095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AE" dirty="0" smtClean="0"/>
              <a:t>بيانات وأعداد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68870756"/>
              </p:ext>
            </p:extLst>
          </p:nvPr>
        </p:nvGraphicFramePr>
        <p:xfrm>
          <a:off x="457200" y="1600200"/>
          <a:ext cx="7467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2895600"/>
                <a:gridCol w="304800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AE" dirty="0" smtClean="0"/>
                        <a:t>العدد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 smtClean="0"/>
                        <a:t>الموضوع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 smtClean="0"/>
                        <a:t>م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400" dirty="0" smtClean="0"/>
                        <a:t>إجمالي الطلبة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400" dirty="0" smtClean="0"/>
                        <a:t>الطلبة المشاركين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400" dirty="0" smtClean="0"/>
                        <a:t>الوحات التي تم تصميمها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400" dirty="0" smtClean="0">
                          <a:solidFill>
                            <a:schemeClr val="tx1"/>
                          </a:solidFill>
                        </a:rPr>
                        <a:t>الورش التوعوية</a:t>
                      </a:r>
                      <a:r>
                        <a:rPr lang="ar-AE" sz="1400" baseline="0" dirty="0" smtClean="0">
                          <a:solidFill>
                            <a:schemeClr val="tx1"/>
                          </a:solidFill>
                        </a:rPr>
                        <a:t> التي نظمتها المدرسة للبرنامج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43364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AE" dirty="0" smtClean="0"/>
              <a:t>بيانات القصص والمقالات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19157556"/>
              </p:ext>
            </p:extLst>
          </p:nvPr>
        </p:nvGraphicFramePr>
        <p:xfrm>
          <a:off x="457200" y="1600200"/>
          <a:ext cx="7467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2895600"/>
                <a:gridCol w="304800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AE" dirty="0" smtClean="0"/>
                        <a:t>الكاتب أو المصدر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 smtClean="0"/>
                        <a:t>عنوان المقالة أو القصة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dirty="0" smtClean="0"/>
                        <a:t>م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50686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AE" dirty="0" smtClean="0"/>
              <a:t>صورة للوحة التوعية الخاصة بنفايات المقصف المدرسي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8476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AE" dirty="0" smtClean="0"/>
              <a:t>صور للطلبة في الإذاعة المدرسية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741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AE" dirty="0" smtClean="0"/>
              <a:t>صور للأعمال الفنية التي قام بها الطلبة – الحصة الفنية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4996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heme3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329</TotalTime>
  <Words>351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Theme3</vt:lpstr>
      <vt:lpstr>نموذج تقرير أنشطة المدرسة إسم المدرسة:  </vt:lpstr>
      <vt:lpstr>إستمارة التسجيل (المعبأة والمعتمدة)</vt:lpstr>
      <vt:lpstr>أنشطة البرنامج (المطلوب عمل التقرير لها)</vt:lpstr>
      <vt:lpstr>سجل بيانات المشاركة بالبرنامج</vt:lpstr>
      <vt:lpstr>بيانات وأعداد</vt:lpstr>
      <vt:lpstr>بيانات القصص والمقالات</vt:lpstr>
      <vt:lpstr>صورة للوحة التوعية الخاصة بنفايات المقصف المدرسي</vt:lpstr>
      <vt:lpstr>صور للطلبة في الإذاعة المدرسية</vt:lpstr>
      <vt:lpstr>صور للأعمال الفنية التي قام بها الطلبة – الحصة الفنية</vt:lpstr>
      <vt:lpstr>صور لبعض القصص والقراءات التي تمت مناقشتها في الحصص الدراسية مع نبذة عن أفضل القصص أو المقالات</vt:lpstr>
      <vt:lpstr>صور لأي نشاطات مدرسية مع نبذة عن النشاط - إختياري</vt:lpstr>
      <vt:lpstr>أسئلة وإستفسارات تم طرحها من الطلبة - إختياري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تقييم المدارس</dc:title>
  <dc:creator>Fatimah Ahmad Al Harmoudi</dc:creator>
  <cp:lastModifiedBy>ZICO</cp:lastModifiedBy>
  <cp:revision>29</cp:revision>
  <dcterms:created xsi:type="dcterms:W3CDTF">2006-08-16T00:00:00Z</dcterms:created>
  <dcterms:modified xsi:type="dcterms:W3CDTF">2016-09-24T17:33:35Z</dcterms:modified>
</cp:coreProperties>
</file>